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4"/>
    <p:sldMasterId id="2147483776" r:id="rId5"/>
  </p:sldMasterIdLst>
  <p:notesMasterIdLst>
    <p:notesMasterId r:id="rId78"/>
  </p:notesMasterIdLst>
  <p:sldIdLst>
    <p:sldId id="256" r:id="rId6"/>
    <p:sldId id="387" r:id="rId7"/>
    <p:sldId id="390" r:id="rId8"/>
    <p:sldId id="420" r:id="rId9"/>
    <p:sldId id="499" r:id="rId10"/>
    <p:sldId id="501" r:id="rId11"/>
    <p:sldId id="503" r:id="rId12"/>
    <p:sldId id="497" r:id="rId13"/>
    <p:sldId id="517" r:id="rId14"/>
    <p:sldId id="500" r:id="rId15"/>
    <p:sldId id="502" r:id="rId16"/>
    <p:sldId id="504" r:id="rId17"/>
    <p:sldId id="498" r:id="rId18"/>
    <p:sldId id="518" r:id="rId19"/>
    <p:sldId id="468" r:id="rId20"/>
    <p:sldId id="469" r:id="rId21"/>
    <p:sldId id="470" r:id="rId22"/>
    <p:sldId id="471" r:id="rId23"/>
    <p:sldId id="467" r:id="rId24"/>
    <p:sldId id="472" r:id="rId25"/>
    <p:sldId id="466" r:id="rId26"/>
    <p:sldId id="397" r:id="rId27"/>
    <p:sldId id="451" r:id="rId28"/>
    <p:sldId id="454" r:id="rId29"/>
    <p:sldId id="457" r:id="rId30"/>
    <p:sldId id="516" r:id="rId31"/>
    <p:sldId id="458" r:id="rId32"/>
    <p:sldId id="459" r:id="rId33"/>
    <p:sldId id="460" r:id="rId34"/>
    <p:sldId id="461" r:id="rId35"/>
    <p:sldId id="462" r:id="rId36"/>
    <p:sldId id="463" r:id="rId37"/>
    <p:sldId id="465" r:id="rId38"/>
    <p:sldId id="464" r:id="rId39"/>
    <p:sldId id="482" r:id="rId40"/>
    <p:sldId id="473" r:id="rId41"/>
    <p:sldId id="474" r:id="rId42"/>
    <p:sldId id="475" r:id="rId43"/>
    <p:sldId id="478" r:id="rId44"/>
    <p:sldId id="476" r:id="rId45"/>
    <p:sldId id="477" r:id="rId46"/>
    <p:sldId id="455" r:id="rId47"/>
    <p:sldId id="479" r:id="rId48"/>
    <p:sldId id="480" r:id="rId49"/>
    <p:sldId id="483" r:id="rId50"/>
    <p:sldId id="481" r:id="rId51"/>
    <p:sldId id="506" r:id="rId52"/>
    <p:sldId id="505" r:id="rId53"/>
    <p:sldId id="507" r:id="rId54"/>
    <p:sldId id="508" r:id="rId55"/>
    <p:sldId id="509" r:id="rId56"/>
    <p:sldId id="510" r:id="rId57"/>
    <p:sldId id="511" r:id="rId58"/>
    <p:sldId id="486" r:id="rId59"/>
    <p:sldId id="512" r:id="rId60"/>
    <p:sldId id="487" r:id="rId61"/>
    <p:sldId id="513" r:id="rId62"/>
    <p:sldId id="514" r:id="rId63"/>
    <p:sldId id="515" r:id="rId64"/>
    <p:sldId id="488" r:id="rId65"/>
    <p:sldId id="489" r:id="rId66"/>
    <p:sldId id="484" r:id="rId67"/>
    <p:sldId id="452" r:id="rId68"/>
    <p:sldId id="490" r:id="rId69"/>
    <p:sldId id="491" r:id="rId70"/>
    <p:sldId id="494" r:id="rId71"/>
    <p:sldId id="415" r:id="rId72"/>
    <p:sldId id="388" r:id="rId73"/>
    <p:sldId id="422" r:id="rId74"/>
    <p:sldId id="453" r:id="rId75"/>
    <p:sldId id="485" r:id="rId76"/>
    <p:sldId id="366" r:id="rId77"/>
  </p:sldIdLst>
  <p:sldSz cx="12192000" cy="6858000"/>
  <p:notesSz cx="6858000" cy="9144000"/>
  <p:custDataLst>
    <p:tags r:id="rId7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4">
          <p15:clr>
            <a:srgbClr val="A4A3A4"/>
          </p15:clr>
        </p15:guide>
        <p15:guide id="2" orient="horz" pos="4152">
          <p15:clr>
            <a:srgbClr val="A4A3A4"/>
          </p15:clr>
        </p15:guide>
        <p15:guide id="3" orient="horz" pos="269">
          <p15:clr>
            <a:srgbClr val="A4A3A4"/>
          </p15:clr>
        </p15:guide>
        <p15:guide id="4" orient="horz" pos="715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3589" userDrawn="1">
          <p15:clr>
            <a:srgbClr val="A4A3A4"/>
          </p15:clr>
        </p15:guide>
        <p15:guide id="7" orient="horz" pos="4026">
          <p15:clr>
            <a:srgbClr val="A4A3A4"/>
          </p15:clr>
        </p15:guide>
        <p15:guide id="8" pos="7449">
          <p15:clr>
            <a:srgbClr val="A4A3A4"/>
          </p15:clr>
        </p15:guide>
        <p15:guide id="9" pos="3840">
          <p15:clr>
            <a:srgbClr val="A4A3A4"/>
          </p15:clr>
        </p15:guide>
        <p15:guide id="10" pos="2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AC51"/>
    <a:srgbClr val="C50017"/>
    <a:srgbClr val="81C341"/>
    <a:srgbClr val="E5007E"/>
    <a:srgbClr val="000000"/>
    <a:srgbClr val="C0C0C0"/>
    <a:srgbClr val="E6304B"/>
    <a:srgbClr val="E7E7E7"/>
    <a:srgbClr val="989898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476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1074"/>
        <p:guide orient="horz" pos="4152"/>
        <p:guide orient="horz" pos="269"/>
        <p:guide orient="horz" pos="715"/>
        <p:guide orient="horz" pos="2160"/>
        <p:guide orient="horz" pos="3589"/>
        <p:guide orient="horz" pos="4026"/>
        <p:guide pos="7449"/>
        <p:guide pos="3840"/>
        <p:guide pos="2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tags" Target="tags/tag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80595407873877"/>
          <c:y val="3.9543391300114243E-2"/>
          <c:w val="0.50246444901775755"/>
          <c:h val="0.92091321739977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F1-4F56-AD6F-94827608A1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F1-4F56-AD6F-94827608A1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F1-4F56-AD6F-94827608A1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seul(e)</c:v>
                </c:pt>
                <c:pt idx="1">
                  <c:v>avec quelqu'un d'autre</c:v>
                </c:pt>
                <c:pt idx="2">
                  <c:v>par quelqu'un d'autre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63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F1-4F56-AD6F-94827608A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09523568"/>
        <c:axId val="1602045472"/>
      </c:barChart>
      <c:catAx>
        <c:axId val="909523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045472"/>
        <c:crosses val="autoZero"/>
        <c:auto val="1"/>
        <c:lblAlgn val="ctr"/>
        <c:lblOffset val="100"/>
        <c:noMultiLvlLbl val="0"/>
      </c:catAx>
      <c:valAx>
        <c:axId val="1602045472"/>
        <c:scaling>
          <c:orientation val="minMax"/>
          <c:max val="7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09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83588320670319"/>
          <c:y val="1.9339583745957609E-2"/>
          <c:w val="0.62116411679329675"/>
          <c:h val="0.97142240502748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D7-4C90-98BF-6D1E79A6D4B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DD7-4C90-98BF-6D1E79A6D4B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D7-4C90-98BF-6D1E79A6D4B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DD7-4C90-98BF-6D1E79A6D4B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DD7-4C90-98BF-6D1E79A6D4B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DD7-4C90-98BF-6D1E79A6D4B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DD7-4C90-98BF-6D1E79A6D4B8}"/>
              </c:ext>
            </c:extLst>
          </c:dPt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D7-4C90-98BF-6D1E79A6D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Une carte de crédit</c:v>
                </c:pt>
                <c:pt idx="1">
                  <c:v>Un compte d’épargne</c:v>
                </c:pt>
                <c:pt idx="2">
                  <c:v>Un compte courant/de paiement/de chèques</c:v>
                </c:pt>
                <c:pt idx="3">
                  <c:v>Une assurance</c:v>
                </c:pt>
                <c:pt idx="4">
                  <c:v>Un prêt-auto</c:v>
                </c:pt>
                <c:pt idx="5">
                  <c:v>Une hypothèque ou un prêt au logement</c:v>
                </c:pt>
                <c:pt idx="6">
                  <c:v>Un produit de retraite complémentaire</c:v>
                </c:pt>
                <c:pt idx="7">
                  <c:v>Des actions et parts de sociétés</c:v>
                </c:pt>
                <c:pt idx="8">
                  <c:v>Un fonds d'investissement</c:v>
                </c:pt>
                <c:pt idx="9">
                  <c:v>Une carte de paiement/de débit prépayée</c:v>
                </c:pt>
                <c:pt idx="10">
                  <c:v>Des cryptoactifs</c:v>
                </c:pt>
                <c:pt idx="11">
                  <c:v>Des obligations</c:v>
                </c:pt>
                <c:pt idx="12">
                  <c:v>Un prêt garanti par des biens immobiliers</c:v>
                </c:pt>
                <c:pt idx="13">
                  <c:v>Un compte de paiement sur téléphone portable</c:v>
                </c:pt>
                <c:pt idx="14">
                  <c:v>Des produits financiers identifiés durables</c:v>
                </c:pt>
                <c:pt idx="15">
                  <c:v>Un prêt bancaire sans garantie</c:v>
                </c:pt>
                <c:pt idx="16">
                  <c:v>Un microcrédit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47</c:v>
                </c:pt>
                <c:pt idx="1">
                  <c:v>44</c:v>
                </c:pt>
                <c:pt idx="2">
                  <c:v>37</c:v>
                </c:pt>
                <c:pt idx="3">
                  <c:v>28.999999999999996</c:v>
                </c:pt>
                <c:pt idx="4">
                  <c:v>21</c:v>
                </c:pt>
                <c:pt idx="5">
                  <c:v>18</c:v>
                </c:pt>
                <c:pt idx="6">
                  <c:v>15</c:v>
                </c:pt>
                <c:pt idx="7">
                  <c:v>14.000000000000002</c:v>
                </c:pt>
                <c:pt idx="8">
                  <c:v>12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9</c:v>
                </c:pt>
                <c:pt idx="13">
                  <c:v>7.0000000000000009</c:v>
                </c:pt>
                <c:pt idx="14">
                  <c:v>6</c:v>
                </c:pt>
                <c:pt idx="15">
                  <c:v>5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D7-4C90-98BF-6D1E79A6D4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09523568"/>
        <c:axId val="1602045472"/>
      </c:barChart>
      <c:catAx>
        <c:axId val="909523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045472"/>
        <c:crosses val="autoZero"/>
        <c:auto val="1"/>
        <c:lblAlgn val="ctr"/>
        <c:lblOffset val="100"/>
        <c:noMultiLvlLbl val="0"/>
      </c:catAx>
      <c:valAx>
        <c:axId val="160204547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909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54692685707281"/>
          <c:y val="1.9339583745957609E-2"/>
          <c:w val="0.49652022615361868"/>
          <c:h val="0.97142240502748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C23-4101-A29E-D9A6F4C99F9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23-4101-A29E-D9A6F4C99F9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C23-4101-A29E-D9A6F4C99F9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C23-4101-A29E-D9A6F4C99F9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23-4101-A29E-D9A6F4C99F99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C23-4101-A29E-D9A6F4C99F99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23-4101-A29E-D9A6F4C99F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J’ai comparé plusieurs offres de différentes entreprises</c:v>
                </c:pt>
                <c:pt idx="1">
                  <c:v>Je n’ai pas fait de comparaison d’offres</c:v>
                </c:pt>
                <c:pt idx="2">
                  <c:v>J’ai comparé plusieurs offres d’une même entreprise</c:v>
                </c:pt>
                <c:pt idx="3">
                  <c:v>J’ai recherché d’autres offres mais je n’ai rien trouvé</c:v>
                </c:pt>
                <c:pt idx="4">
                  <c:v>Ne sait pas</c:v>
                </c:pt>
                <c:pt idx="5">
                  <c:v>Sans objet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</c:v>
                </c:pt>
                <c:pt idx="1">
                  <c:v>33</c:v>
                </c:pt>
                <c:pt idx="2">
                  <c:v>8</c:v>
                </c:pt>
                <c:pt idx="3">
                  <c:v>3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C23-4101-A29E-D9A6F4C99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09523568"/>
        <c:axId val="1602045472"/>
      </c:barChart>
      <c:catAx>
        <c:axId val="909523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045472"/>
        <c:crosses val="autoZero"/>
        <c:auto val="1"/>
        <c:lblAlgn val="ctr"/>
        <c:lblOffset val="100"/>
        <c:noMultiLvlLbl val="0"/>
      </c:catAx>
      <c:valAx>
        <c:axId val="1602045472"/>
        <c:scaling>
          <c:orientation val="minMax"/>
          <c:max val="90"/>
        </c:scaling>
        <c:delete val="1"/>
        <c:axPos val="t"/>
        <c:numFmt formatCode="General" sourceLinked="1"/>
        <c:majorTickMark val="out"/>
        <c:minorTickMark val="none"/>
        <c:tickLblPos val="nextTo"/>
        <c:crossAx val="909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54692685707281"/>
          <c:y val="1.9339583745957609E-2"/>
          <c:w val="0.49652022615361868"/>
          <c:h val="0.97142240502748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DC-4E47-9496-8EA48CEF108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DC-4E47-9496-8EA48CEF108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7DC-4E47-9496-8EA48CEF108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7DC-4E47-9496-8EA48CEF108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DC-4E47-9496-8EA48CEF108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DC-4E47-9496-8EA48CEF108B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DC-4E47-9496-8EA48CEF10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La recommandation d’un ami, un membre de la famille ou une connaissance</c:v>
                </c:pt>
                <c:pt idx="1">
                  <c:v>Des informations fournies par le personnel du fournisseur du produit financier (en personne, en ligne ou par téléphone)</c:v>
                </c:pt>
                <c:pt idx="2">
                  <c:v>Des comparaisons ou des conseils d’experts (dans un magazine) ou un comparateur spécialisé</c:v>
                </c:pt>
                <c:pt idx="3">
                  <c:v>Un site web de comparaisons des prix</c:v>
                </c:pt>
                <c:pt idx="4">
                  <c:v>La recommandation d’un conseiller financier indépendant</c:v>
                </c:pt>
                <c:pt idx="5">
                  <c:v>Des informations dans une publicité ou une brochure commerciale sur ce produit particulier</c:v>
                </c:pt>
                <c:pt idx="6">
                  <c:v>La recommandation de quelqu’un que vous ne connaissez pas personnellement (« influenceurs », via les médias sociaux, etc.)</c:v>
                </c:pt>
                <c:pt idx="7">
                  <c:v>D’autres types d’information</c:v>
                </c:pt>
                <c:pt idx="8">
                  <c:v>Aucune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32</c:v>
                </c:pt>
                <c:pt idx="1">
                  <c:v>30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11</c:v>
                </c:pt>
                <c:pt idx="6">
                  <c:v>5</c:v>
                </c:pt>
                <c:pt idx="7">
                  <c:v>10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DC-4E47-9496-8EA48CEF1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09523568"/>
        <c:axId val="1602045472"/>
      </c:barChart>
      <c:catAx>
        <c:axId val="909523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045472"/>
        <c:crosses val="autoZero"/>
        <c:auto val="1"/>
        <c:lblAlgn val="ctr"/>
        <c:lblOffset val="100"/>
        <c:noMultiLvlLbl val="0"/>
      </c:catAx>
      <c:valAx>
        <c:axId val="1602045472"/>
        <c:scaling>
          <c:orientation val="minMax"/>
          <c:max val="90"/>
        </c:scaling>
        <c:delete val="1"/>
        <c:axPos val="t"/>
        <c:numFmt formatCode="General" sourceLinked="1"/>
        <c:majorTickMark val="out"/>
        <c:minorTickMark val="none"/>
        <c:tickLblPos val="nextTo"/>
        <c:crossAx val="909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54692685707281"/>
          <c:y val="1.9339583745957609E-2"/>
          <c:w val="0.49652022615361868"/>
          <c:h val="0.97142240502748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B1-4104-B0C0-61BCE35F7E1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B1-4104-B0C0-61BCE35F7E1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B1-4104-B0C0-61BCE35F7E1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9B1-4104-B0C0-61BCE35F7E1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B1-4104-B0C0-61BCE35F7E1A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B1-4104-B0C0-61BCE35F7E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Commander une carte de paiement, de débit ou de crédit entièrement en ligne</c:v>
                </c:pt>
                <c:pt idx="1">
                  <c:v>Ouvrir un compte courant/de paiement ou un compte d’épargne/de dépôt entièrement en ligne</c:v>
                </c:pt>
                <c:pt idx="2">
                  <c:v>Souscrire un crédit entièrement en ligne</c:v>
                </c:pt>
                <c:pt idx="3">
                  <c:v>Souscrire une assurance entièrement en ligne</c:v>
                </c:pt>
                <c:pt idx="4">
                  <c:v>Emprunter, prêter ou investir de l’argent via une plateforme de financement participatif, investissement participatif ou prêts entre particuliers</c:v>
                </c:pt>
                <c:pt idx="5">
                  <c:v>Aucune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</c:v>
                </c:pt>
                <c:pt idx="1">
                  <c:v>31</c:v>
                </c:pt>
                <c:pt idx="2">
                  <c:v>11</c:v>
                </c:pt>
                <c:pt idx="3">
                  <c:v>9</c:v>
                </c:pt>
                <c:pt idx="4">
                  <c:v>8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B1-4104-B0C0-61BCE35F7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09523568"/>
        <c:axId val="1602045472"/>
      </c:barChart>
      <c:catAx>
        <c:axId val="909523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045472"/>
        <c:crosses val="autoZero"/>
        <c:auto val="1"/>
        <c:lblAlgn val="ctr"/>
        <c:lblOffset val="100"/>
        <c:noMultiLvlLbl val="0"/>
      </c:catAx>
      <c:valAx>
        <c:axId val="1602045472"/>
        <c:scaling>
          <c:orientation val="minMax"/>
          <c:max val="90"/>
        </c:scaling>
        <c:delete val="1"/>
        <c:axPos val="t"/>
        <c:numFmt formatCode="General" sourceLinked="1"/>
        <c:majorTickMark val="out"/>
        <c:minorTickMark val="none"/>
        <c:tickLblPos val="nextTo"/>
        <c:crossAx val="909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78412413474225"/>
          <c:y val="2.8106543667718233E-2"/>
          <c:w val="0.62162533828349176"/>
          <c:h val="0.890078860916607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Très souvent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Vérifier en ligne les opérations sur votre compte bancaire et son solde</c:v>
                </c:pt>
                <c:pt idx="1">
                  <c:v>Payer des factures en ligne</c:v>
                </c:pt>
                <c:pt idx="2">
                  <c:v>Transférer de l’argent à d’autres personnes en ligne</c:v>
                </c:pt>
                <c:pt idx="3">
                  <c:v>Acheter des biens et des services en ligne</c:v>
                </c:pt>
                <c:pt idx="4">
                  <c:v>Gérer en ligne des produits et services financiers (épargne, placements, crédit, assurance)</c:v>
                </c:pt>
                <c:pt idx="5">
                  <c:v>Payer des biens et des services dans un magasin physique à l’aide d’un téléphone portable</c:v>
                </c:pt>
                <c:pt idx="6">
                  <c:v>Recharger en ligne une carte prépayée</c:v>
                </c:pt>
                <c:pt idx="7">
                  <c:v>Utiliser un site Internet ou une application qui regroupe plusieurs comptes financiers </c:v>
                </c:pt>
                <c:pt idx="8">
                  <c:v>Utiliser une plateforme en ligne pour la vente et l’achat d’actions et de parts de sociétés</c:v>
                </c:pt>
                <c:pt idx="9">
                  <c:v>Consulter une plateforme en ligne pour obtenir des conseils financiers automatisés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65</c:v>
                </c:pt>
                <c:pt idx="1">
                  <c:v>61</c:v>
                </c:pt>
                <c:pt idx="2">
                  <c:v>36</c:v>
                </c:pt>
                <c:pt idx="3">
                  <c:v>32</c:v>
                </c:pt>
                <c:pt idx="4">
                  <c:v>23</c:v>
                </c:pt>
                <c:pt idx="5">
                  <c:v>19</c:v>
                </c:pt>
                <c:pt idx="6">
                  <c:v>7.0000000000000009</c:v>
                </c:pt>
                <c:pt idx="7">
                  <c:v>8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F-41FC-885B-0C11DB15DB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Vérifier en ligne les opérations sur votre compte bancaire et son solde</c:v>
                </c:pt>
                <c:pt idx="1">
                  <c:v>Payer des factures en ligne</c:v>
                </c:pt>
                <c:pt idx="2">
                  <c:v>Transférer de l’argent à d’autres personnes en ligne</c:v>
                </c:pt>
                <c:pt idx="3">
                  <c:v>Acheter des biens et des services en ligne</c:v>
                </c:pt>
                <c:pt idx="4">
                  <c:v>Gérer en ligne des produits et services financiers (épargne, placements, crédit, assurance)</c:v>
                </c:pt>
                <c:pt idx="5">
                  <c:v>Payer des biens et des services dans un magasin physique à l’aide d’un téléphone portable</c:v>
                </c:pt>
                <c:pt idx="6">
                  <c:v>Recharger en ligne une carte prépayée</c:v>
                </c:pt>
                <c:pt idx="7">
                  <c:v>Utiliser un site Internet ou une application qui regroupe plusieurs comptes financiers </c:v>
                </c:pt>
                <c:pt idx="8">
                  <c:v>Utiliser une plateforme en ligne pour la vente et l’achat d’actions et de parts de sociétés</c:v>
                </c:pt>
                <c:pt idx="9">
                  <c:v>Consulter une plateforme en ligne pour obtenir des conseils financiers automatisés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24</c:v>
                </c:pt>
                <c:pt idx="1">
                  <c:v>24</c:v>
                </c:pt>
                <c:pt idx="2">
                  <c:v>30</c:v>
                </c:pt>
                <c:pt idx="3">
                  <c:v>27</c:v>
                </c:pt>
                <c:pt idx="4">
                  <c:v>26</c:v>
                </c:pt>
                <c:pt idx="5">
                  <c:v>17</c:v>
                </c:pt>
                <c:pt idx="6">
                  <c:v>9</c:v>
                </c:pt>
                <c:pt idx="7">
                  <c:v>7.0000000000000009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F-41FC-885B-0C11DB15DB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Parfois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Vérifier en ligne les opérations sur votre compte bancaire et son solde</c:v>
                </c:pt>
                <c:pt idx="1">
                  <c:v>Payer des factures en ligne</c:v>
                </c:pt>
                <c:pt idx="2">
                  <c:v>Transférer de l’argent à d’autres personnes en ligne</c:v>
                </c:pt>
                <c:pt idx="3">
                  <c:v>Acheter des biens et des services en ligne</c:v>
                </c:pt>
                <c:pt idx="4">
                  <c:v>Gérer en ligne des produits et services financiers (épargne, placements, crédit, assurance)</c:v>
                </c:pt>
                <c:pt idx="5">
                  <c:v>Payer des biens et des services dans un magasin physique à l’aide d’un téléphone portable</c:v>
                </c:pt>
                <c:pt idx="6">
                  <c:v>Recharger en ligne une carte prépayée</c:v>
                </c:pt>
                <c:pt idx="7">
                  <c:v>Utiliser un site Internet ou une application qui regroupe plusieurs comptes financiers </c:v>
                </c:pt>
                <c:pt idx="8">
                  <c:v>Utiliser une plateforme en ligne pour la vente et l’achat d’actions et de parts de sociétés</c:v>
                </c:pt>
                <c:pt idx="9">
                  <c:v>Consulter une plateforme en ligne pour obtenir des conseils financiers automatisés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7.0000000000000009</c:v>
                </c:pt>
                <c:pt idx="1">
                  <c:v>11</c:v>
                </c:pt>
                <c:pt idx="2">
                  <c:v>25</c:v>
                </c:pt>
                <c:pt idx="3">
                  <c:v>27</c:v>
                </c:pt>
                <c:pt idx="4">
                  <c:v>28.000000000000004</c:v>
                </c:pt>
                <c:pt idx="5">
                  <c:v>24</c:v>
                </c:pt>
                <c:pt idx="6">
                  <c:v>11</c:v>
                </c:pt>
                <c:pt idx="7">
                  <c:v>7.0000000000000009</c:v>
                </c:pt>
                <c:pt idx="8">
                  <c:v>11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5F-41FC-885B-0C11DB15DB1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Vérifier en ligne les opérations sur votre compte bancaire et son solde</c:v>
                </c:pt>
                <c:pt idx="1">
                  <c:v>Payer des factures en ligne</c:v>
                </c:pt>
                <c:pt idx="2">
                  <c:v>Transférer de l’argent à d’autres personnes en ligne</c:v>
                </c:pt>
                <c:pt idx="3">
                  <c:v>Acheter des biens et des services en ligne</c:v>
                </c:pt>
                <c:pt idx="4">
                  <c:v>Gérer en ligne des produits et services financiers (épargne, placements, crédit, assurance)</c:v>
                </c:pt>
                <c:pt idx="5">
                  <c:v>Payer des biens et des services dans un magasin physique à l’aide d’un téléphone portable</c:v>
                </c:pt>
                <c:pt idx="6">
                  <c:v>Recharger en ligne une carte prépayée</c:v>
                </c:pt>
                <c:pt idx="7">
                  <c:v>Utiliser un site Internet ou une application qui regroupe plusieurs comptes financiers </c:v>
                </c:pt>
                <c:pt idx="8">
                  <c:v>Utiliser une plateforme en ligne pour la vente et l’achat d’actions et de parts de sociétés</c:v>
                </c:pt>
                <c:pt idx="9">
                  <c:v>Consulter une plateforme en ligne pour obtenir des conseils financiers automatisés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7.0000000000000009</c:v>
                </c:pt>
                <c:pt idx="3">
                  <c:v>12</c:v>
                </c:pt>
                <c:pt idx="4">
                  <c:v>19</c:v>
                </c:pt>
                <c:pt idx="5">
                  <c:v>38</c:v>
                </c:pt>
                <c:pt idx="6">
                  <c:v>63</c:v>
                </c:pt>
                <c:pt idx="7">
                  <c:v>70</c:v>
                </c:pt>
                <c:pt idx="8">
                  <c:v>71</c:v>
                </c:pt>
                <c:pt idx="9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F-41FC-885B-0C11DB15DB1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Sans objet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Vérifier en ligne les opérations sur votre compte bancaire et son solde</c:v>
                </c:pt>
                <c:pt idx="1">
                  <c:v>Payer des factures en ligne</c:v>
                </c:pt>
                <c:pt idx="2">
                  <c:v>Transférer de l’argent à d’autres personnes en ligne</c:v>
                </c:pt>
                <c:pt idx="3">
                  <c:v>Acheter des biens et des services en ligne</c:v>
                </c:pt>
                <c:pt idx="4">
                  <c:v>Gérer en ligne des produits et services financiers (épargne, placements, crédit, assurance)</c:v>
                </c:pt>
                <c:pt idx="5">
                  <c:v>Payer des biens et des services dans un magasin physique à l’aide d’un téléphone portable</c:v>
                </c:pt>
                <c:pt idx="6">
                  <c:v>Recharger en ligne une carte prépayée</c:v>
                </c:pt>
                <c:pt idx="7">
                  <c:v>Utiliser un site Internet ou une application qui regroupe plusieurs comptes financiers </c:v>
                </c:pt>
                <c:pt idx="8">
                  <c:v>Utiliser une plateforme en ligne pour la vente et l’achat d’actions et de parts de sociétés</c:v>
                </c:pt>
                <c:pt idx="9">
                  <c:v>Consulter une plateforme en ligne pour obtenir des conseils financiers automatisés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8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F-41FC-885B-0C11DB15DB1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Refuse de répondre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Vérifier en ligne les opérations sur votre compte bancaire et son solde</c:v>
                </c:pt>
                <c:pt idx="1">
                  <c:v>Payer des factures en ligne</c:v>
                </c:pt>
                <c:pt idx="2">
                  <c:v>Transférer de l’argent à d’autres personnes en ligne</c:v>
                </c:pt>
                <c:pt idx="3">
                  <c:v>Acheter des biens et des services en ligne</c:v>
                </c:pt>
                <c:pt idx="4">
                  <c:v>Gérer en ligne des produits et services financiers (épargne, placements, crédit, assurance)</c:v>
                </c:pt>
                <c:pt idx="5">
                  <c:v>Payer des biens et des services dans un magasin physique à l’aide d’un téléphone portable</c:v>
                </c:pt>
                <c:pt idx="6">
                  <c:v>Recharger en ligne une carte prépayée</c:v>
                </c:pt>
                <c:pt idx="7">
                  <c:v>Utiliser un site Internet ou une application qui regroupe plusieurs comptes financiers </c:v>
                </c:pt>
                <c:pt idx="8">
                  <c:v>Utiliser une plateforme en ligne pour la vente et l’achat d’actions et de parts de sociétés</c:v>
                </c:pt>
                <c:pt idx="9">
                  <c:v>Consulter une plateforme en ligne pour obtenir des conseils financiers automatisés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5F-41FC-885B-0C11DB15D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0869104"/>
        <c:axId val="1233853792"/>
      </c:barChart>
      <c:catAx>
        <c:axId val="1240869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3853792"/>
        <c:crosses val="autoZero"/>
        <c:auto val="1"/>
        <c:lblAlgn val="ctr"/>
        <c:lblOffset val="100"/>
        <c:noMultiLvlLbl val="0"/>
      </c:catAx>
      <c:valAx>
        <c:axId val="1233853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4086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83172181197556"/>
          <c:y val="0.92920179226531985"/>
          <c:w val="0.66515474684835385"/>
          <c:h val="5.11925877572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54692685707281"/>
          <c:y val="1.9339583745957609E-2"/>
          <c:w val="0.49652022615361868"/>
          <c:h val="0.97142240502748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E72-4220-8FFE-1413D22B6AE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E72-4220-8FFE-1413D22B6AE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E72-4220-8FFE-1413D22B6AE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E72-4220-8FFE-1413D22B6AE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47-4B64-8B40-B40A711ACE1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47-4B64-8B40-B40A711ACE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Demander des informations sur une transaction que vous ne reconnaissez pas et figurant sur votre relevé bancaire ou de carte de crédit</c:v>
                </c:pt>
                <c:pt idx="1">
                  <c:v>Déposer une réclamation concernant le service fourni par une banque ou une autre institution financière</c:v>
                </c:pt>
                <c:pt idx="2">
                  <c:v>Voir votre demande de crédit rejetée</c:v>
                </c:pt>
                <c:pt idx="3">
                  <c:v>Découvrir que quelqu’un avait utilisé les données de votre carte pour payer des achats sans votre autorisation</c:v>
                </c:pt>
                <c:pt idx="4">
                  <c:v>Perdre de l’argent à la suite de piratages informatiques ou d’escroqueries par hameçonnage</c:v>
                </c:pt>
                <c:pt idx="5">
                  <c:v>Ne pas avoir été couvert(e) par un produit d’assurance alors que vous pensiez l’être</c:v>
                </c:pt>
                <c:pt idx="6">
                  <c:v>Devoir faire une réclamation auprès d’une agence de transferts de fonds pour des frais élevés lors de l’envoi ou de la réception d’argent</c:v>
                </c:pt>
                <c:pt idx="7">
                  <c:v>Fournir accidentellement des informations financières en réponse à un courriel, appel, message frauduleux</c:v>
                </c:pt>
                <c:pt idx="8">
                  <c:v>Suivre des conseils d’investissement dans un produit financier qui s’est avéré être une escroquerie, comme un système de vente pyramidal</c:v>
                </c:pt>
                <c:pt idx="9">
                  <c:v>Vous voir refuser l’ouverture d’un compte bancaire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7.0000000000000009</c:v>
                </c:pt>
                <c:pt idx="3">
                  <c:v>7.0000000000000009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72-4220-8FFE-1413D22B6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09523568"/>
        <c:axId val="1602045472"/>
      </c:barChart>
      <c:catAx>
        <c:axId val="909523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045472"/>
        <c:crosses val="autoZero"/>
        <c:auto val="1"/>
        <c:lblAlgn val="ctr"/>
        <c:lblOffset val="100"/>
        <c:noMultiLvlLbl val="0"/>
      </c:catAx>
      <c:valAx>
        <c:axId val="1602045472"/>
        <c:scaling>
          <c:orientation val="minMax"/>
          <c:max val="60"/>
        </c:scaling>
        <c:delete val="1"/>
        <c:axPos val="t"/>
        <c:numFmt formatCode="General" sourceLinked="1"/>
        <c:majorTickMark val="out"/>
        <c:minorTickMark val="none"/>
        <c:tickLblPos val="nextTo"/>
        <c:crossAx val="909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65390056839337"/>
          <c:y val="2.8106543667718233E-2"/>
          <c:w val="0.60775556603539427"/>
          <c:h val="0.890078860916607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Tout à fait d’accord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Si j’emprunte de l’argent, j’ai l’obligation de le rembourser</c:v>
                </c:pt>
                <c:pt idx="1">
                  <c:v>Je surveille de près ma situation financière</c:v>
                </c:pt>
                <c:pt idx="2">
                  <c:v>Je crois que les banques devraient vérifier l’éthique des entreprises avant de leur fournir des services bancaires</c:v>
                </c:pt>
                <c:pt idx="3">
                  <c:v>Je me fixe des objectifs financiers à long terme et je m’efforce de les atteindre</c:v>
                </c:pt>
                <c:pt idx="4">
                  <c:v>Je suis satisfait(e) de ma situation financière actuelle</c:v>
                </c:pt>
                <c:pt idx="5">
                  <c:v>Ma situation financière me limite dans les projets qui comptent pour moi</c:v>
                </c:pt>
                <c:pt idx="6">
                  <c:v>L’argent est fait pour être dépensé</c:v>
                </c:pt>
                <c:pt idx="7">
                  <c:v>Je crois que l’argent déposé dans une banque sera en sécurité, même si elle fait faillite</c:v>
                </c:pt>
                <c:pt idx="8">
                  <c:v>Je suis prêt(e) à risquer une partie de mon argent lorsque j’épargne ou j’investis</c:v>
                </c:pt>
                <c:pt idx="9">
                  <c:v>J’ai trop de dettes en ce moment</c:v>
                </c:pt>
                <c:pt idx="10">
                  <c:v>Je tire plus de satisfaction à dépenser de l’argent qu’à épargner pour l’avenir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73</c:v>
                </c:pt>
                <c:pt idx="1">
                  <c:v>46</c:v>
                </c:pt>
                <c:pt idx="2">
                  <c:v>32</c:v>
                </c:pt>
                <c:pt idx="3">
                  <c:v>24</c:v>
                </c:pt>
                <c:pt idx="4">
                  <c:v>17</c:v>
                </c:pt>
                <c:pt idx="5">
                  <c:v>18</c:v>
                </c:pt>
                <c:pt idx="6">
                  <c:v>9</c:v>
                </c:pt>
                <c:pt idx="7">
                  <c:v>10</c:v>
                </c:pt>
                <c:pt idx="8">
                  <c:v>7.0000000000000009</c:v>
                </c:pt>
                <c:pt idx="9">
                  <c:v>12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5-40E9-A696-7832A8EE06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Si j’emprunte de l’argent, j’ai l’obligation de le rembourser</c:v>
                </c:pt>
                <c:pt idx="1">
                  <c:v>Je surveille de près ma situation financière</c:v>
                </c:pt>
                <c:pt idx="2">
                  <c:v>Je crois que les banques devraient vérifier l’éthique des entreprises avant de leur fournir des services bancaires</c:v>
                </c:pt>
                <c:pt idx="3">
                  <c:v>Je me fixe des objectifs financiers à long terme et je m’efforce de les atteindre</c:v>
                </c:pt>
                <c:pt idx="4">
                  <c:v>Je suis satisfait(e) de ma situation financière actuelle</c:v>
                </c:pt>
                <c:pt idx="5">
                  <c:v>Ma situation financière me limite dans les projets qui comptent pour moi</c:v>
                </c:pt>
                <c:pt idx="6">
                  <c:v>L’argent est fait pour être dépensé</c:v>
                </c:pt>
                <c:pt idx="7">
                  <c:v>Je crois que l’argent déposé dans une banque sera en sécurité, même si elle fait faillite</c:v>
                </c:pt>
                <c:pt idx="8">
                  <c:v>Je suis prêt(e) à risquer une partie de mon argent lorsque j’épargne ou j’investis</c:v>
                </c:pt>
                <c:pt idx="9">
                  <c:v>J’ai trop de dettes en ce moment</c:v>
                </c:pt>
                <c:pt idx="10">
                  <c:v>Je tire plus de satisfaction à dépenser de l’argent qu’à épargner pour l’avenir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11</c:v>
                </c:pt>
                <c:pt idx="1">
                  <c:v>32</c:v>
                </c:pt>
                <c:pt idx="2">
                  <c:v>27</c:v>
                </c:pt>
                <c:pt idx="3">
                  <c:v>31</c:v>
                </c:pt>
                <c:pt idx="4">
                  <c:v>31</c:v>
                </c:pt>
                <c:pt idx="5">
                  <c:v>22</c:v>
                </c:pt>
                <c:pt idx="6">
                  <c:v>24</c:v>
                </c:pt>
                <c:pt idx="7">
                  <c:v>20</c:v>
                </c:pt>
                <c:pt idx="8">
                  <c:v>20</c:v>
                </c:pt>
                <c:pt idx="9">
                  <c:v>12</c:v>
                </c:pt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A5-40E9-A696-7832A8EE06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Si j’emprunte de l’argent, j’ai l’obligation de le rembourser</c:v>
                </c:pt>
                <c:pt idx="1">
                  <c:v>Je surveille de près ma situation financière</c:v>
                </c:pt>
                <c:pt idx="2">
                  <c:v>Je crois que les banques devraient vérifier l’éthique des entreprises avant de leur fournir des services bancaires</c:v>
                </c:pt>
                <c:pt idx="3">
                  <c:v>Je me fixe des objectifs financiers à long terme et je m’efforce de les atteindre</c:v>
                </c:pt>
                <c:pt idx="4">
                  <c:v>Je suis satisfait(e) de ma situation financière actuelle</c:v>
                </c:pt>
                <c:pt idx="5">
                  <c:v>Ma situation financière me limite dans les projets qui comptent pour moi</c:v>
                </c:pt>
                <c:pt idx="6">
                  <c:v>L’argent est fait pour être dépensé</c:v>
                </c:pt>
                <c:pt idx="7">
                  <c:v>Je crois que l’argent déposé dans une banque sera en sécurité, même si elle fait faillite</c:v>
                </c:pt>
                <c:pt idx="8">
                  <c:v>Je suis prêt(e) à risquer une partie de mon argent lorsque j’épargne ou j’investis</c:v>
                </c:pt>
                <c:pt idx="9">
                  <c:v>J’ai trop de dettes en ce moment</c:v>
                </c:pt>
                <c:pt idx="10">
                  <c:v>Je tire plus de satisfaction à dépenser de l’argent qu’à épargner pour l’avenir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6</c:v>
                </c:pt>
                <c:pt idx="1">
                  <c:v>15</c:v>
                </c:pt>
                <c:pt idx="2">
                  <c:v>21</c:v>
                </c:pt>
                <c:pt idx="3">
                  <c:v>24</c:v>
                </c:pt>
                <c:pt idx="4">
                  <c:v>28.000000000000004</c:v>
                </c:pt>
                <c:pt idx="5">
                  <c:v>27</c:v>
                </c:pt>
                <c:pt idx="6">
                  <c:v>41</c:v>
                </c:pt>
                <c:pt idx="7">
                  <c:v>28.000000000000004</c:v>
                </c:pt>
                <c:pt idx="8">
                  <c:v>27</c:v>
                </c:pt>
                <c:pt idx="9">
                  <c:v>19</c:v>
                </c:pt>
                <c:pt idx="1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A5-40E9-A696-7832A8EE06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Si j’emprunte de l’argent, j’ai l’obligation de le rembourser</c:v>
                </c:pt>
                <c:pt idx="1">
                  <c:v>Je surveille de près ma situation financière</c:v>
                </c:pt>
                <c:pt idx="2">
                  <c:v>Je crois que les banques devraient vérifier l’éthique des entreprises avant de leur fournir des services bancaires</c:v>
                </c:pt>
                <c:pt idx="3">
                  <c:v>Je me fixe des objectifs financiers à long terme et je m’efforce de les atteindre</c:v>
                </c:pt>
                <c:pt idx="4">
                  <c:v>Je suis satisfait(e) de ma situation financière actuelle</c:v>
                </c:pt>
                <c:pt idx="5">
                  <c:v>Ma situation financière me limite dans les projets qui comptent pour moi</c:v>
                </c:pt>
                <c:pt idx="6">
                  <c:v>L’argent est fait pour être dépensé</c:v>
                </c:pt>
                <c:pt idx="7">
                  <c:v>Je crois que l’argent déposé dans une banque sera en sécurité, même si elle fait faillite</c:v>
                </c:pt>
                <c:pt idx="8">
                  <c:v>Je suis prêt(e) à risquer une partie de mon argent lorsque j’épargne ou j’investis</c:v>
                </c:pt>
                <c:pt idx="9">
                  <c:v>J’ai trop de dettes en ce moment</c:v>
                </c:pt>
                <c:pt idx="10">
                  <c:v>Je tire plus de satisfaction à dépenser de l’argent qu’à épargner pour l’avenir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11</c:v>
                </c:pt>
                <c:pt idx="4">
                  <c:v>14.000000000000002</c:v>
                </c:pt>
                <c:pt idx="5">
                  <c:v>18</c:v>
                </c:pt>
                <c:pt idx="6">
                  <c:v>16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A5-40E9-A696-7832A8EE06E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Pas du tout d’accord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Si j’emprunte de l’argent, j’ai l’obligation de le rembourser</c:v>
                </c:pt>
                <c:pt idx="1">
                  <c:v>Je surveille de près ma situation financière</c:v>
                </c:pt>
                <c:pt idx="2">
                  <c:v>Je crois que les banques devraient vérifier l’éthique des entreprises avant de leur fournir des services bancaires</c:v>
                </c:pt>
                <c:pt idx="3">
                  <c:v>Je me fixe des objectifs financiers à long terme et je m’efforce de les atteindre</c:v>
                </c:pt>
                <c:pt idx="4">
                  <c:v>Je suis satisfait(e) de ma situation financière actuelle</c:v>
                </c:pt>
                <c:pt idx="5">
                  <c:v>Ma situation financière me limite dans les projets qui comptent pour moi</c:v>
                </c:pt>
                <c:pt idx="6">
                  <c:v>L’argent est fait pour être dépensé</c:v>
                </c:pt>
                <c:pt idx="7">
                  <c:v>Je crois que l’argent déposé dans une banque sera en sécurité, même si elle fait faillite</c:v>
                </c:pt>
                <c:pt idx="8">
                  <c:v>Je suis prêt(e) à risquer une partie de mon argent lorsque j’épargne ou j’investis</c:v>
                </c:pt>
                <c:pt idx="9">
                  <c:v>J’ai trop de dettes en ce moment</c:v>
                </c:pt>
                <c:pt idx="10">
                  <c:v>Je tire plus de satisfaction à dépenser de l’argent qu’à épargner pour l’avenir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9</c:v>
                </c:pt>
                <c:pt idx="5">
                  <c:v>10</c:v>
                </c:pt>
                <c:pt idx="6">
                  <c:v>7.0000000000000009</c:v>
                </c:pt>
                <c:pt idx="7">
                  <c:v>18</c:v>
                </c:pt>
                <c:pt idx="8">
                  <c:v>24</c:v>
                </c:pt>
                <c:pt idx="9">
                  <c:v>34</c:v>
                </c:pt>
                <c:pt idx="1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A5-40E9-A696-7832A8EE06E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Sans objet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Si j’emprunte de l’argent, j’ai l’obligation de le rembourser</c:v>
                </c:pt>
                <c:pt idx="1">
                  <c:v>Je surveille de près ma situation financière</c:v>
                </c:pt>
                <c:pt idx="2">
                  <c:v>Je crois que les banques devraient vérifier l’éthique des entreprises avant de leur fournir des services bancaires</c:v>
                </c:pt>
                <c:pt idx="3">
                  <c:v>Je me fixe des objectifs financiers à long terme et je m’efforce de les atteindre</c:v>
                </c:pt>
                <c:pt idx="4">
                  <c:v>Je suis satisfait(e) de ma situation financière actuelle</c:v>
                </c:pt>
                <c:pt idx="5">
                  <c:v>Ma situation financière me limite dans les projets qui comptent pour moi</c:v>
                </c:pt>
                <c:pt idx="6">
                  <c:v>L’argent est fait pour être dépensé</c:v>
                </c:pt>
                <c:pt idx="7">
                  <c:v>Je crois que l’argent déposé dans une banque sera en sécurité, même si elle fait faillite</c:v>
                </c:pt>
                <c:pt idx="8">
                  <c:v>Je suis prêt(e) à risquer une partie de mon argent lorsque j’épargne ou j’investis</c:v>
                </c:pt>
                <c:pt idx="9">
                  <c:v>J’ai trop de dettes en ce moment</c:v>
                </c:pt>
                <c:pt idx="10">
                  <c:v>Je tire plus de satisfaction à dépenser de l’argent qu’à épargner pour l’avenir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A5-40E9-A696-7832A8EE06E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Refuse de répondre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Si j’emprunte de l’argent, j’ai l’obligation de le rembourser</c:v>
                </c:pt>
                <c:pt idx="1">
                  <c:v>Je surveille de près ma situation financière</c:v>
                </c:pt>
                <c:pt idx="2">
                  <c:v>Je crois que les banques devraient vérifier l’éthique des entreprises avant de leur fournir des services bancaires</c:v>
                </c:pt>
                <c:pt idx="3">
                  <c:v>Je me fixe des objectifs financiers à long terme et je m’efforce de les atteindre</c:v>
                </c:pt>
                <c:pt idx="4">
                  <c:v>Je suis satisfait(e) de ma situation financière actuelle</c:v>
                </c:pt>
                <c:pt idx="5">
                  <c:v>Ma situation financière me limite dans les projets qui comptent pour moi</c:v>
                </c:pt>
                <c:pt idx="6">
                  <c:v>L’argent est fait pour être dépensé</c:v>
                </c:pt>
                <c:pt idx="7">
                  <c:v>Je crois que l’argent déposé dans une banque sera en sécurité, même si elle fait faillite</c:v>
                </c:pt>
                <c:pt idx="8">
                  <c:v>Je suis prêt(e) à risquer une partie de mon argent lorsque j’épargne ou j’investis</c:v>
                </c:pt>
                <c:pt idx="9">
                  <c:v>J’ai trop de dettes en ce moment</c:v>
                </c:pt>
                <c:pt idx="10">
                  <c:v>Je tire plus de satisfaction à dépenser de l’argent qu’à épargner pour l’avenir</c:v>
                </c:pt>
              </c:strCache>
            </c:strRef>
          </c:cat>
          <c:val>
            <c:numRef>
              <c:f>Sheet1!$H$2:$H$12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8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A5-40E9-A696-7832A8EE0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0869104"/>
        <c:axId val="1233853792"/>
      </c:barChart>
      <c:catAx>
        <c:axId val="1240869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3853792"/>
        <c:crosses val="autoZero"/>
        <c:auto val="1"/>
        <c:lblAlgn val="ctr"/>
        <c:lblOffset val="100"/>
        <c:noMultiLvlLbl val="0"/>
      </c:catAx>
      <c:valAx>
        <c:axId val="1233853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4086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918886048301"/>
          <c:y val="0.92920179226531985"/>
          <c:w val="0.66272153689592694"/>
          <c:h val="5.11925877572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65390056839337"/>
          <c:y val="2.8106543667718233E-2"/>
          <c:w val="0.60775556603539427"/>
          <c:h val="0.890078860916607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Toujours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Je règle mes factures en temps et en heure</c:v>
                </c:pt>
                <c:pt idx="1">
                  <c:v>Avant d’effectuer tout achat, je me demande si j’en ai les moyens</c:v>
                </c:pt>
                <c:pt idx="2">
                  <c:v>Il me reste de l’argent à la fin du mois</c:v>
                </c:pt>
                <c:pt idx="3">
                  <c:v>Ma situation financière conditionne ma vie</c:v>
                </c:pt>
                <c:pt idx="4">
                  <c:v>Avant d’acheter un produit financier en ligne, je vérifie si le fournisseur est assujetti à une réglementation dans mon pays</c:v>
                </c:pt>
                <c:pt idx="5">
                  <c:v>Payer mes dépenses de tous les jours me préoccupe</c:v>
                </c:pt>
                <c:pt idx="6">
                  <c:v>Avant tout achat, je me demande si l’entreprise s’efforce d’améliorer son impact social ou environnemental</c:v>
                </c:pt>
                <c:pt idx="7">
                  <c:v>J’achète des biens et des services dont je n’ai pas besoin</c:v>
                </c:pt>
                <c:pt idx="8">
                  <c:v>Je partage publiquement en ligne des informations sur ma situation financière (sur les médias sociaux, par exemple)</c:v>
                </c:pt>
                <c:pt idx="9">
                  <c:v>Je partage l’identifiant et le mot de passe de mon compte bancaire avec mes amis proches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56.999999999999993</c:v>
                </c:pt>
                <c:pt idx="1">
                  <c:v>38</c:v>
                </c:pt>
                <c:pt idx="2">
                  <c:v>33</c:v>
                </c:pt>
                <c:pt idx="3">
                  <c:v>16</c:v>
                </c:pt>
                <c:pt idx="4">
                  <c:v>16</c:v>
                </c:pt>
                <c:pt idx="5">
                  <c:v>10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1-4880-BE0F-CF7F21C848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Je règle mes factures en temps et en heure</c:v>
                </c:pt>
                <c:pt idx="1">
                  <c:v>Avant d’effectuer tout achat, je me demande si j’en ai les moyens</c:v>
                </c:pt>
                <c:pt idx="2">
                  <c:v>Il me reste de l’argent à la fin du mois</c:v>
                </c:pt>
                <c:pt idx="3">
                  <c:v>Ma situation financière conditionne ma vie</c:v>
                </c:pt>
                <c:pt idx="4">
                  <c:v>Avant d’acheter un produit financier en ligne, je vérifie si le fournisseur est assujetti à une réglementation dans mon pays</c:v>
                </c:pt>
                <c:pt idx="5">
                  <c:v>Payer mes dépenses de tous les jours me préoccupe</c:v>
                </c:pt>
                <c:pt idx="6">
                  <c:v>Avant tout achat, je me demande si l’entreprise s’efforce d’améliorer son impact social ou environnemental</c:v>
                </c:pt>
                <c:pt idx="7">
                  <c:v>J’achète des biens et des services dont je n’ai pas besoin</c:v>
                </c:pt>
                <c:pt idx="8">
                  <c:v>Je partage publiquement en ligne des informations sur ma situation financière (sur les médias sociaux, par exemple)</c:v>
                </c:pt>
                <c:pt idx="9">
                  <c:v>Je partage l’identifiant et le mot de passe de mon compte bancaire avec mes amis proches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23</c:v>
                </c:pt>
                <c:pt idx="1">
                  <c:v>27</c:v>
                </c:pt>
                <c:pt idx="2">
                  <c:v>25</c:v>
                </c:pt>
                <c:pt idx="3">
                  <c:v>28.000000000000004</c:v>
                </c:pt>
                <c:pt idx="4">
                  <c:v>13</c:v>
                </c:pt>
                <c:pt idx="5">
                  <c:v>17</c:v>
                </c:pt>
                <c:pt idx="6">
                  <c:v>12</c:v>
                </c:pt>
                <c:pt idx="7">
                  <c:v>9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1-4880-BE0F-CF7F21C848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Je règle mes factures en temps et en heure</c:v>
                </c:pt>
                <c:pt idx="1">
                  <c:v>Avant d’effectuer tout achat, je me demande si j’en ai les moyens</c:v>
                </c:pt>
                <c:pt idx="2">
                  <c:v>Il me reste de l’argent à la fin du mois</c:v>
                </c:pt>
                <c:pt idx="3">
                  <c:v>Ma situation financière conditionne ma vie</c:v>
                </c:pt>
                <c:pt idx="4">
                  <c:v>Avant d’acheter un produit financier en ligne, je vérifie si le fournisseur est assujetti à une réglementation dans mon pays</c:v>
                </c:pt>
                <c:pt idx="5">
                  <c:v>Payer mes dépenses de tous les jours me préoccupe</c:v>
                </c:pt>
                <c:pt idx="6">
                  <c:v>Avant tout achat, je me demande si l’entreprise s’efforce d’améliorer son impact social ou environnemental</c:v>
                </c:pt>
                <c:pt idx="7">
                  <c:v>J’achète des biens et des services dont je n’ai pas besoin</c:v>
                </c:pt>
                <c:pt idx="8">
                  <c:v>Je partage publiquement en ligne des informations sur ma situation financière (sur les médias sociaux, par exemple)</c:v>
                </c:pt>
                <c:pt idx="9">
                  <c:v>Je partage l’identifiant et le mot de passe de mon compte bancaire avec mes amis proches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13</c:v>
                </c:pt>
                <c:pt idx="1">
                  <c:v>20</c:v>
                </c:pt>
                <c:pt idx="2">
                  <c:v>22</c:v>
                </c:pt>
                <c:pt idx="3">
                  <c:v>34</c:v>
                </c:pt>
                <c:pt idx="4">
                  <c:v>16</c:v>
                </c:pt>
                <c:pt idx="5">
                  <c:v>27</c:v>
                </c:pt>
                <c:pt idx="6">
                  <c:v>30</c:v>
                </c:pt>
                <c:pt idx="7">
                  <c:v>26</c:v>
                </c:pt>
                <c:pt idx="8">
                  <c:v>4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A1-4880-BE0F-CF7F21C8480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Je règle mes factures en temps et en heure</c:v>
                </c:pt>
                <c:pt idx="1">
                  <c:v>Avant d’effectuer tout achat, je me demande si j’en ai les moyens</c:v>
                </c:pt>
                <c:pt idx="2">
                  <c:v>Il me reste de l’argent à la fin du mois</c:v>
                </c:pt>
                <c:pt idx="3">
                  <c:v>Ma situation financière conditionne ma vie</c:v>
                </c:pt>
                <c:pt idx="4">
                  <c:v>Avant d’acheter un produit financier en ligne, je vérifie si le fournisseur est assujetti à une réglementation dans mon pays</c:v>
                </c:pt>
                <c:pt idx="5">
                  <c:v>Payer mes dépenses de tous les jours me préoccupe</c:v>
                </c:pt>
                <c:pt idx="6">
                  <c:v>Avant tout achat, je me demande si l’entreprise s’efforce d’améliorer son impact social ou environnemental</c:v>
                </c:pt>
                <c:pt idx="7">
                  <c:v>J’achète des biens et des services dont je n’ai pas besoin</c:v>
                </c:pt>
                <c:pt idx="8">
                  <c:v>Je partage publiquement en ligne des informations sur ma situation financière (sur les médias sociaux, par exemple)</c:v>
                </c:pt>
                <c:pt idx="9">
                  <c:v>Je partage l’identifiant et le mot de passe de mon compte bancaire avec mes amis proches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4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11</c:v>
                </c:pt>
                <c:pt idx="5">
                  <c:v>23</c:v>
                </c:pt>
                <c:pt idx="6">
                  <c:v>22</c:v>
                </c:pt>
                <c:pt idx="7">
                  <c:v>32</c:v>
                </c:pt>
                <c:pt idx="8">
                  <c:v>5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A1-4880-BE0F-CF7F21C8480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Jamais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Je règle mes factures en temps et en heure</c:v>
                </c:pt>
                <c:pt idx="1">
                  <c:v>Avant d’effectuer tout achat, je me demande si j’en ai les moyens</c:v>
                </c:pt>
                <c:pt idx="2">
                  <c:v>Il me reste de l’argent à la fin du mois</c:v>
                </c:pt>
                <c:pt idx="3">
                  <c:v>Ma situation financière conditionne ma vie</c:v>
                </c:pt>
                <c:pt idx="4">
                  <c:v>Avant d’acheter un produit financier en ligne, je vérifie si le fournisseur est assujetti à une réglementation dans mon pays</c:v>
                </c:pt>
                <c:pt idx="5">
                  <c:v>Payer mes dépenses de tous les jours me préoccupe</c:v>
                </c:pt>
                <c:pt idx="6">
                  <c:v>Avant tout achat, je me demande si l’entreprise s’efforce d’améliorer son impact social ou environnemental</c:v>
                </c:pt>
                <c:pt idx="7">
                  <c:v>J’achète des biens et des services dont je n’ai pas besoin</c:v>
                </c:pt>
                <c:pt idx="8">
                  <c:v>Je partage publiquement en ligne des informations sur ma situation financière (sur les médias sociaux, par exemple)</c:v>
                </c:pt>
                <c:pt idx="9">
                  <c:v>Je partage l’identifiant et le mot de passe de mon compte bancaire avec mes amis proches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18</c:v>
                </c:pt>
                <c:pt idx="5">
                  <c:v>20</c:v>
                </c:pt>
                <c:pt idx="6">
                  <c:v>26</c:v>
                </c:pt>
                <c:pt idx="7">
                  <c:v>28.000000000000004</c:v>
                </c:pt>
                <c:pt idx="8">
                  <c:v>84</c:v>
                </c:pt>
                <c:pt idx="9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1-4880-BE0F-CF7F21C8480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Sans objet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Je règle mes factures en temps et en heure</c:v>
                </c:pt>
                <c:pt idx="1">
                  <c:v>Avant d’effectuer tout achat, je me demande si j’en ai les moyens</c:v>
                </c:pt>
                <c:pt idx="2">
                  <c:v>Il me reste de l’argent à la fin du mois</c:v>
                </c:pt>
                <c:pt idx="3">
                  <c:v>Ma situation financière conditionne ma vie</c:v>
                </c:pt>
                <c:pt idx="4">
                  <c:v>Avant d’acheter un produit financier en ligne, je vérifie si le fournisseur est assujetti à une réglementation dans mon pays</c:v>
                </c:pt>
                <c:pt idx="5">
                  <c:v>Payer mes dépenses de tous les jours me préoccupe</c:v>
                </c:pt>
                <c:pt idx="6">
                  <c:v>Avant tout achat, je me demande si l’entreprise s’efforce d’améliorer son impact social ou environnemental</c:v>
                </c:pt>
                <c:pt idx="7">
                  <c:v>J’achète des biens et des services dont je n’ai pas besoin</c:v>
                </c:pt>
                <c:pt idx="8">
                  <c:v>Je partage publiquement en ligne des informations sur ma situation financière (sur les médias sociaux, par exemple)</c:v>
                </c:pt>
                <c:pt idx="9">
                  <c:v>Je partage l’identifiant et le mot de passe de mon compte bancaire avec mes amis proches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19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A1-4880-BE0F-CF7F21C8480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Refuse de répondre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Je règle mes factures en temps et en heure</c:v>
                </c:pt>
                <c:pt idx="1">
                  <c:v>Avant d’effectuer tout achat, je me demande si j’en ai les moyens</c:v>
                </c:pt>
                <c:pt idx="2">
                  <c:v>Il me reste de l’argent à la fin du mois</c:v>
                </c:pt>
                <c:pt idx="3">
                  <c:v>Ma situation financière conditionne ma vie</c:v>
                </c:pt>
                <c:pt idx="4">
                  <c:v>Avant d’acheter un produit financier en ligne, je vérifie si le fournisseur est assujetti à une réglementation dans mon pays</c:v>
                </c:pt>
                <c:pt idx="5">
                  <c:v>Payer mes dépenses de tous les jours me préoccupe</c:v>
                </c:pt>
                <c:pt idx="6">
                  <c:v>Avant tout achat, je me demande si l’entreprise s’efforce d’améliorer son impact social ou environnemental</c:v>
                </c:pt>
                <c:pt idx="7">
                  <c:v>J’achète des biens et des services dont je n’ai pas besoin</c:v>
                </c:pt>
                <c:pt idx="8">
                  <c:v>Je partage publiquement en ligne des informations sur ma situation financière (sur les médias sociaux, par exemple)</c:v>
                </c:pt>
                <c:pt idx="9">
                  <c:v>Je partage l’identifiant et le mot de passe de mon compte bancaire avec mes amis proches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7.0000000000000009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A1-4880-BE0F-CF7F21C84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0869104"/>
        <c:axId val="1233853792"/>
      </c:barChart>
      <c:catAx>
        <c:axId val="1240869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3853792"/>
        <c:crosses val="autoZero"/>
        <c:auto val="1"/>
        <c:lblAlgn val="ctr"/>
        <c:lblOffset val="100"/>
        <c:noMultiLvlLbl val="0"/>
      </c:catAx>
      <c:valAx>
        <c:axId val="1233853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4086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918886048301"/>
          <c:y val="0.92920179226531985"/>
          <c:w val="0.66272153689592694"/>
          <c:h val="5.11925877572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65390056839337"/>
          <c:y val="2.8106543667718233E-2"/>
          <c:w val="0.60775556603539427"/>
          <c:h val="0.890078860916607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Tout à fait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Je tiens à rester honnête même si cela me met dans une situation financière désavantageuse</c:v>
                </c:pt>
                <c:pt idx="1">
                  <c:v>Je me débrouille financièrement</c:v>
                </c:pt>
                <c:pt idx="2">
                  <c:v>Dans un contrat, j’ai tendance à ne pas lire les petits caractères sauf s’il y a un problème</c:v>
                </c:pt>
                <c:pt idx="3">
                  <c:v>En raison de ma situation financière, je sens que je n’aurai jamais tout ce que je veux dans la vie</c:v>
                </c:pt>
                <c:pt idx="4">
                  <c:v>Je fais confiance aux fournisseurs de services financiers pour me servir au mieux de mes intérêts</c:v>
                </c:pt>
                <c:pt idx="5">
                  <c:v>Je crains de ne pas avoir assez d’argent sur le long terme</c:v>
                </c:pt>
                <c:pt idx="6">
                  <c:v>Je change régulièrement de mots de passe sur les sites que j’utilise pour mes achats en ligne ou mes finances personnelles</c:v>
                </c:pt>
                <c:pt idx="7">
                  <c:v>Si un commerçant me rendait trop de monnaie, je ne le lui dirais probablement pas</c:v>
                </c:pt>
                <c:pt idx="8">
                  <c:v>J’ai tendance à vivre au jour le jour sans me soucier du lendemain</c:v>
                </c:pt>
                <c:pt idx="9">
                  <c:v>J’aime discuter de ma situation financière avec des gens que je connais bien</c:v>
                </c:pt>
                <c:pt idx="10">
                  <c:v>J’achète parfois un billet de loterie quand j’ai l’impression de ne pas avoir assez d’argent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44</c:v>
                </c:pt>
                <c:pt idx="1">
                  <c:v>34</c:v>
                </c:pt>
                <c:pt idx="2">
                  <c:v>15</c:v>
                </c:pt>
                <c:pt idx="3">
                  <c:v>20</c:v>
                </c:pt>
                <c:pt idx="4">
                  <c:v>9</c:v>
                </c:pt>
                <c:pt idx="5">
                  <c:v>14.000000000000002</c:v>
                </c:pt>
                <c:pt idx="6">
                  <c:v>9</c:v>
                </c:pt>
                <c:pt idx="7">
                  <c:v>10</c:v>
                </c:pt>
                <c:pt idx="8">
                  <c:v>6</c:v>
                </c:pt>
                <c:pt idx="9">
                  <c:v>5</c:v>
                </c:pt>
                <c:pt idx="10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9-458A-A0A4-1183159C1E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Je tiens à rester honnête même si cela me met dans une situation financière désavantageuse</c:v>
                </c:pt>
                <c:pt idx="1">
                  <c:v>Je me débrouille financièrement</c:v>
                </c:pt>
                <c:pt idx="2">
                  <c:v>Dans un contrat, j’ai tendance à ne pas lire les petits caractères sauf s’il y a un problème</c:v>
                </c:pt>
                <c:pt idx="3">
                  <c:v>En raison de ma situation financière, je sens que je n’aurai jamais tout ce que je veux dans la vie</c:v>
                </c:pt>
                <c:pt idx="4">
                  <c:v>Je fais confiance aux fournisseurs de services financiers pour me servir au mieux de mes intérêts</c:v>
                </c:pt>
                <c:pt idx="5">
                  <c:v>Je crains de ne pas avoir assez d’argent sur le long terme</c:v>
                </c:pt>
                <c:pt idx="6">
                  <c:v>Je change régulièrement de mots de passe sur les sites que j’utilise pour mes achats en ligne ou mes finances personnelles</c:v>
                </c:pt>
                <c:pt idx="7">
                  <c:v>Si un commerçant me rendait trop de monnaie, je ne le lui dirais probablement pas</c:v>
                </c:pt>
                <c:pt idx="8">
                  <c:v>J’ai tendance à vivre au jour le jour sans me soucier du lendemain</c:v>
                </c:pt>
                <c:pt idx="9">
                  <c:v>J’aime discuter de ma situation financière avec des gens que je connais bien</c:v>
                </c:pt>
                <c:pt idx="10">
                  <c:v>J’achète parfois un billet de loterie quand j’ai l’impression de ne pas avoir assez d’argent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28.000000000000004</c:v>
                </c:pt>
                <c:pt idx="1">
                  <c:v>34</c:v>
                </c:pt>
                <c:pt idx="2">
                  <c:v>26</c:v>
                </c:pt>
                <c:pt idx="3">
                  <c:v>20</c:v>
                </c:pt>
                <c:pt idx="4">
                  <c:v>23</c:v>
                </c:pt>
                <c:pt idx="5">
                  <c:v>17</c:v>
                </c:pt>
                <c:pt idx="6">
                  <c:v>15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59-458A-A0A4-1183159C1E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Je tiens à rester honnête même si cela me met dans une situation financière désavantageuse</c:v>
                </c:pt>
                <c:pt idx="1">
                  <c:v>Je me débrouille financièrement</c:v>
                </c:pt>
                <c:pt idx="2">
                  <c:v>Dans un contrat, j’ai tendance à ne pas lire les petits caractères sauf s’il y a un problème</c:v>
                </c:pt>
                <c:pt idx="3">
                  <c:v>En raison de ma situation financière, je sens que je n’aurai jamais tout ce que je veux dans la vie</c:v>
                </c:pt>
                <c:pt idx="4">
                  <c:v>Je fais confiance aux fournisseurs de services financiers pour me servir au mieux de mes intérêts</c:v>
                </c:pt>
                <c:pt idx="5">
                  <c:v>Je crains de ne pas avoir assez d’argent sur le long terme</c:v>
                </c:pt>
                <c:pt idx="6">
                  <c:v>Je change régulièrement de mots de passe sur les sites que j’utilise pour mes achats en ligne ou mes finances personnelles</c:v>
                </c:pt>
                <c:pt idx="7">
                  <c:v>Si un commerçant me rendait trop de monnaie, je ne le lui dirais probablement pas</c:v>
                </c:pt>
                <c:pt idx="8">
                  <c:v>J’ai tendance à vivre au jour le jour sans me soucier du lendemain</c:v>
                </c:pt>
                <c:pt idx="9">
                  <c:v>J’aime discuter de ma situation financière avec des gens que je connais bien</c:v>
                </c:pt>
                <c:pt idx="10">
                  <c:v>J’achète parfois un billet de loterie quand j’ai l’impression de ne pas avoir assez d’argent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18</c:v>
                </c:pt>
                <c:pt idx="1">
                  <c:v>21</c:v>
                </c:pt>
                <c:pt idx="2">
                  <c:v>25</c:v>
                </c:pt>
                <c:pt idx="3">
                  <c:v>27</c:v>
                </c:pt>
                <c:pt idx="4">
                  <c:v>36</c:v>
                </c:pt>
                <c:pt idx="5">
                  <c:v>28.999999999999996</c:v>
                </c:pt>
                <c:pt idx="6">
                  <c:v>26</c:v>
                </c:pt>
                <c:pt idx="7">
                  <c:v>16</c:v>
                </c:pt>
                <c:pt idx="8">
                  <c:v>23</c:v>
                </c:pt>
                <c:pt idx="9">
                  <c:v>21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59-458A-A0A4-1183159C1E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Je tiens à rester honnête même si cela me met dans une situation financière désavantageuse</c:v>
                </c:pt>
                <c:pt idx="1">
                  <c:v>Je me débrouille financièrement</c:v>
                </c:pt>
                <c:pt idx="2">
                  <c:v>Dans un contrat, j’ai tendance à ne pas lire les petits caractères sauf s’il y a un problème</c:v>
                </c:pt>
                <c:pt idx="3">
                  <c:v>En raison de ma situation financière, je sens que je n’aurai jamais tout ce que je veux dans la vie</c:v>
                </c:pt>
                <c:pt idx="4">
                  <c:v>Je fais confiance aux fournisseurs de services financiers pour me servir au mieux de mes intérêts</c:v>
                </c:pt>
                <c:pt idx="5">
                  <c:v>Je crains de ne pas avoir assez d’argent sur le long terme</c:v>
                </c:pt>
                <c:pt idx="6">
                  <c:v>Je change régulièrement de mots de passe sur les sites que j’utilise pour mes achats en ligne ou mes finances personnelles</c:v>
                </c:pt>
                <c:pt idx="7">
                  <c:v>Si un commerçant me rendait trop de monnaie, je ne le lui dirais probablement pas</c:v>
                </c:pt>
                <c:pt idx="8">
                  <c:v>J’ai tendance à vivre au jour le jour sans me soucier du lendemain</c:v>
                </c:pt>
                <c:pt idx="9">
                  <c:v>J’aime discuter de ma situation financière avec des gens que je connais bien</c:v>
                </c:pt>
                <c:pt idx="10">
                  <c:v>J’achète parfois un billet de loterie quand j’ai l’impression de ne pas avoir assez d’argent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15</c:v>
                </c:pt>
                <c:pt idx="3">
                  <c:v>16</c:v>
                </c:pt>
                <c:pt idx="4">
                  <c:v>15</c:v>
                </c:pt>
                <c:pt idx="5">
                  <c:v>22</c:v>
                </c:pt>
                <c:pt idx="6">
                  <c:v>24</c:v>
                </c:pt>
                <c:pt idx="7">
                  <c:v>19</c:v>
                </c:pt>
                <c:pt idx="8">
                  <c:v>24</c:v>
                </c:pt>
                <c:pt idx="9">
                  <c:v>22</c:v>
                </c:pt>
                <c:pt idx="1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59-458A-A0A4-1183159C1E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Pas du tout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Je tiens à rester honnête même si cela me met dans une situation financière désavantageuse</c:v>
                </c:pt>
                <c:pt idx="1">
                  <c:v>Je me débrouille financièrement</c:v>
                </c:pt>
                <c:pt idx="2">
                  <c:v>Dans un contrat, j’ai tendance à ne pas lire les petits caractères sauf s’il y a un problème</c:v>
                </c:pt>
                <c:pt idx="3">
                  <c:v>En raison de ma situation financière, je sens que je n’aurai jamais tout ce que je veux dans la vie</c:v>
                </c:pt>
                <c:pt idx="4">
                  <c:v>Je fais confiance aux fournisseurs de services financiers pour me servir au mieux de mes intérêts</c:v>
                </c:pt>
                <c:pt idx="5">
                  <c:v>Je crains de ne pas avoir assez d’argent sur le long terme</c:v>
                </c:pt>
                <c:pt idx="6">
                  <c:v>Je change régulièrement de mots de passe sur les sites que j’utilise pour mes achats en ligne ou mes finances personnelles</c:v>
                </c:pt>
                <c:pt idx="7">
                  <c:v>Si un commerçant me rendait trop de monnaie, je ne le lui dirais probablement pas</c:v>
                </c:pt>
                <c:pt idx="8">
                  <c:v>J’ai tendance à vivre au jour le jour sans me soucier du lendemain</c:v>
                </c:pt>
                <c:pt idx="9">
                  <c:v>J’aime discuter de ma situation financière avec des gens que je connais bien</c:v>
                </c:pt>
                <c:pt idx="10">
                  <c:v>J’achète parfois un billet de loterie quand j’ai l’impression de ne pas avoir assez d’argent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16</c:v>
                </c:pt>
                <c:pt idx="3">
                  <c:v>13</c:v>
                </c:pt>
                <c:pt idx="4">
                  <c:v>11</c:v>
                </c:pt>
                <c:pt idx="5">
                  <c:v>15</c:v>
                </c:pt>
                <c:pt idx="6">
                  <c:v>21</c:v>
                </c:pt>
                <c:pt idx="7">
                  <c:v>39</c:v>
                </c:pt>
                <c:pt idx="8">
                  <c:v>33</c:v>
                </c:pt>
                <c:pt idx="9">
                  <c:v>40</c:v>
                </c:pt>
                <c:pt idx="1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59-458A-A0A4-1183159C1EE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Sans objet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Je tiens à rester honnête même si cela me met dans une situation financière désavantageuse</c:v>
                </c:pt>
                <c:pt idx="1">
                  <c:v>Je me débrouille financièrement</c:v>
                </c:pt>
                <c:pt idx="2">
                  <c:v>Dans un contrat, j’ai tendance à ne pas lire les petits caractères sauf s’il y a un problème</c:v>
                </c:pt>
                <c:pt idx="3">
                  <c:v>En raison de ma situation financière, je sens que je n’aurai jamais tout ce que je veux dans la vie</c:v>
                </c:pt>
                <c:pt idx="4">
                  <c:v>Je fais confiance aux fournisseurs de services financiers pour me servir au mieux de mes intérêts</c:v>
                </c:pt>
                <c:pt idx="5">
                  <c:v>Je crains de ne pas avoir assez d’argent sur le long terme</c:v>
                </c:pt>
                <c:pt idx="6">
                  <c:v>Je change régulièrement de mots de passe sur les sites que j’utilise pour mes achats en ligne ou mes finances personnelles</c:v>
                </c:pt>
                <c:pt idx="7">
                  <c:v>Si un commerçant me rendait trop de monnaie, je ne le lui dirais probablement pas</c:v>
                </c:pt>
                <c:pt idx="8">
                  <c:v>J’ai tendance à vivre au jour le jour sans me soucier du lendemain</c:v>
                </c:pt>
                <c:pt idx="9">
                  <c:v>J’aime discuter de ma situation financière avec des gens que je connais bien</c:v>
                </c:pt>
                <c:pt idx="10">
                  <c:v>J’achète parfois un billet de loterie quand j’ai l’impression de ne pas avoir assez d’argent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59-458A-A0A4-1183159C1EE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Refuse de répondre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Je tiens à rester honnête même si cela me met dans une situation financière désavantageuse</c:v>
                </c:pt>
                <c:pt idx="1">
                  <c:v>Je me débrouille financièrement</c:v>
                </c:pt>
                <c:pt idx="2">
                  <c:v>Dans un contrat, j’ai tendance à ne pas lire les petits caractères sauf s’il y a un problème</c:v>
                </c:pt>
                <c:pt idx="3">
                  <c:v>En raison de ma situation financière, je sens que je n’aurai jamais tout ce que je veux dans la vie</c:v>
                </c:pt>
                <c:pt idx="4">
                  <c:v>Je fais confiance aux fournisseurs de services financiers pour me servir au mieux de mes intérêts</c:v>
                </c:pt>
                <c:pt idx="5">
                  <c:v>Je crains de ne pas avoir assez d’argent sur le long terme</c:v>
                </c:pt>
                <c:pt idx="6">
                  <c:v>Je change régulièrement de mots de passe sur les sites que j’utilise pour mes achats en ligne ou mes finances personnelles</c:v>
                </c:pt>
                <c:pt idx="7">
                  <c:v>Si un commerçant me rendait trop de monnaie, je ne le lui dirais probablement pas</c:v>
                </c:pt>
                <c:pt idx="8">
                  <c:v>J’ai tendance à vivre au jour le jour sans me soucier du lendemain</c:v>
                </c:pt>
                <c:pt idx="9">
                  <c:v>J’aime discuter de ma situation financière avec des gens que je connais bien</c:v>
                </c:pt>
                <c:pt idx="10">
                  <c:v>J’achète parfois un billet de loterie quand j’ai l’impression de ne pas avoir assez d’argent</c:v>
                </c:pt>
              </c:strCache>
            </c:strRef>
          </c:cat>
          <c:val>
            <c:numRef>
              <c:f>Sheet1!$H$2:$H$12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59-458A-A0A4-1183159C1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0869104"/>
        <c:axId val="1233853792"/>
      </c:barChart>
      <c:catAx>
        <c:axId val="1240869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3853792"/>
        <c:crosses val="autoZero"/>
        <c:auto val="1"/>
        <c:lblAlgn val="ctr"/>
        <c:lblOffset val="100"/>
        <c:noMultiLvlLbl val="0"/>
      </c:catAx>
      <c:valAx>
        <c:axId val="1233853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4086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918886048301"/>
          <c:y val="0.92920179226531985"/>
          <c:w val="0.66272153689592694"/>
          <c:h val="5.11925877572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65390056839337"/>
          <c:y val="2.8106543667718233E-2"/>
          <c:w val="0.60775556603539427"/>
          <c:h val="0.890078860916607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Tout à fait d’accord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Il importe de faire attention à la sécurité relative à un site Internet avant d’effectuer une transaction en ligne</c:v>
                </c:pt>
                <c:pt idx="1">
                  <c:v>Les outils numériques facilitent la gestion de mes finances personnelles</c:v>
                </c:pt>
                <c:pt idx="2">
                  <c:v>Je serais plus susceptible de lire les petits caractères dans un contrat si celui est au format papier et non pas électronique</c:v>
                </c:pt>
                <c:pt idx="3">
                  <c:v>Je suis plus susceptible de faire un achat compulsif en ligne qu’en personne dans un magasin</c:v>
                </c:pt>
                <c:pt idx="4">
                  <c:v>Pour les décisions d’octroi de crédit, les fournisseurs de serv. fin. devraient prendre en compte un ens. de données perso. non financières, y.c. collectées via les médias sociaux</c:v>
                </c:pt>
                <c:pt idx="5">
                  <c:v>J’ai confiance dans les services fournis par les banques en ligne et les Fintech</c:v>
                </c:pt>
                <c:pt idx="6">
                  <c:v>Je pense qu’il n’est pas important de lire les conditions de vente lors d’un achat en ligne</c:v>
                </c:pt>
                <c:pt idx="7">
                  <c:v>Je pense qu’on peut faire des achats en ligne en toute sécurité en utilisant les réseaux Wi-Fi publics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65</c:v>
                </c:pt>
                <c:pt idx="1">
                  <c:v>28.000000000000004</c:v>
                </c:pt>
                <c:pt idx="2">
                  <c:v>24</c:v>
                </c:pt>
                <c:pt idx="3">
                  <c:v>13</c:v>
                </c:pt>
                <c:pt idx="4">
                  <c:v>9</c:v>
                </c:pt>
                <c:pt idx="5">
                  <c:v>5</c:v>
                </c:pt>
                <c:pt idx="6">
                  <c:v>7.0000000000000009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F-4A28-AE56-31DE3B4688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Il importe de faire attention à la sécurité relative à un site Internet avant d’effectuer une transaction en ligne</c:v>
                </c:pt>
                <c:pt idx="1">
                  <c:v>Les outils numériques facilitent la gestion de mes finances personnelles</c:v>
                </c:pt>
                <c:pt idx="2">
                  <c:v>Je serais plus susceptible de lire les petits caractères dans un contrat si celui est au format papier et non pas électronique</c:v>
                </c:pt>
                <c:pt idx="3">
                  <c:v>Je suis plus susceptible de faire un achat compulsif en ligne qu’en personne dans un magasin</c:v>
                </c:pt>
                <c:pt idx="4">
                  <c:v>Pour les décisions d’octroi de crédit, les fournisseurs de serv. fin. devraient prendre en compte un ens. de données perso. non financières, y.c. collectées via les médias sociaux</c:v>
                </c:pt>
                <c:pt idx="5">
                  <c:v>J’ai confiance dans les services fournis par les banques en ligne et les Fintech</c:v>
                </c:pt>
                <c:pt idx="6">
                  <c:v>Je pense qu’il n’est pas important de lire les conditions de vente lors d’un achat en ligne</c:v>
                </c:pt>
                <c:pt idx="7">
                  <c:v>Je pense qu’on peut faire des achats en ligne en toute sécurité en utilisant les réseaux Wi-Fi publics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18</c:v>
                </c:pt>
                <c:pt idx="1">
                  <c:v>31</c:v>
                </c:pt>
                <c:pt idx="2">
                  <c:v>21</c:v>
                </c:pt>
                <c:pt idx="3">
                  <c:v>17</c:v>
                </c:pt>
                <c:pt idx="4">
                  <c:v>15</c:v>
                </c:pt>
                <c:pt idx="5">
                  <c:v>15</c:v>
                </c:pt>
                <c:pt idx="6">
                  <c:v>9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8F-4A28-AE56-31DE3B4688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Il importe de faire attention à la sécurité relative à un site Internet avant d’effectuer une transaction en ligne</c:v>
                </c:pt>
                <c:pt idx="1">
                  <c:v>Les outils numériques facilitent la gestion de mes finances personnelles</c:v>
                </c:pt>
                <c:pt idx="2">
                  <c:v>Je serais plus susceptible de lire les petits caractères dans un contrat si celui est au format papier et non pas électronique</c:v>
                </c:pt>
                <c:pt idx="3">
                  <c:v>Je suis plus susceptible de faire un achat compulsif en ligne qu’en personne dans un magasin</c:v>
                </c:pt>
                <c:pt idx="4">
                  <c:v>Pour les décisions d’octroi de crédit, les fournisseurs de serv. fin. devraient prendre en compte un ens. de données perso. non financières, y.c. collectées via les médias sociaux</c:v>
                </c:pt>
                <c:pt idx="5">
                  <c:v>J’ai confiance dans les services fournis par les banques en ligne et les Fintech</c:v>
                </c:pt>
                <c:pt idx="6">
                  <c:v>Je pense qu’il n’est pas important de lire les conditions de vente lors d’un achat en ligne</c:v>
                </c:pt>
                <c:pt idx="7">
                  <c:v>Je pense qu’on peut faire des achats en ligne en toute sécurité en utilisant les réseaux Wi-Fi publics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11</c:v>
                </c:pt>
                <c:pt idx="1">
                  <c:v>22</c:v>
                </c:pt>
                <c:pt idx="2">
                  <c:v>23</c:v>
                </c:pt>
                <c:pt idx="3">
                  <c:v>25</c:v>
                </c:pt>
                <c:pt idx="4">
                  <c:v>20</c:v>
                </c:pt>
                <c:pt idx="5">
                  <c:v>26</c:v>
                </c:pt>
                <c:pt idx="6">
                  <c:v>24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8F-4A28-AE56-31DE3B46885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Il importe de faire attention à la sécurité relative à un site Internet avant d’effectuer une transaction en ligne</c:v>
                </c:pt>
                <c:pt idx="1">
                  <c:v>Les outils numériques facilitent la gestion de mes finances personnelles</c:v>
                </c:pt>
                <c:pt idx="2">
                  <c:v>Je serais plus susceptible de lire les petits caractères dans un contrat si celui est au format papier et non pas électronique</c:v>
                </c:pt>
                <c:pt idx="3">
                  <c:v>Je suis plus susceptible de faire un achat compulsif en ligne qu’en personne dans un magasin</c:v>
                </c:pt>
                <c:pt idx="4">
                  <c:v>Pour les décisions d’octroi de crédit, les fournisseurs de serv. fin. devraient prendre en compte un ens. de données perso. non financières, y.c. collectées via les médias sociaux</c:v>
                </c:pt>
                <c:pt idx="5">
                  <c:v>J’ai confiance dans les services fournis par les banques en ligne et les Fintech</c:v>
                </c:pt>
                <c:pt idx="6">
                  <c:v>Je pense qu’il n’est pas important de lire les conditions de vente lors d’un achat en ligne</c:v>
                </c:pt>
                <c:pt idx="7">
                  <c:v>Je pense qu’on peut faire des achats en ligne en toute sécurité en utilisant les réseaux Wi-Fi publics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</c:v>
                </c:pt>
                <c:pt idx="1">
                  <c:v>7.0000000000000009</c:v>
                </c:pt>
                <c:pt idx="2">
                  <c:v>12</c:v>
                </c:pt>
                <c:pt idx="3">
                  <c:v>13</c:v>
                </c:pt>
                <c:pt idx="4">
                  <c:v>13</c:v>
                </c:pt>
                <c:pt idx="5">
                  <c:v>15</c:v>
                </c:pt>
                <c:pt idx="6">
                  <c:v>21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8F-4A28-AE56-31DE3B46885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Pas du tout d’accord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Il importe de faire attention à la sécurité relative à un site Internet avant d’effectuer une transaction en ligne</c:v>
                </c:pt>
                <c:pt idx="1">
                  <c:v>Les outils numériques facilitent la gestion de mes finances personnelles</c:v>
                </c:pt>
                <c:pt idx="2">
                  <c:v>Je serais plus susceptible de lire les petits caractères dans un contrat si celui est au format papier et non pas électronique</c:v>
                </c:pt>
                <c:pt idx="3">
                  <c:v>Je suis plus susceptible de faire un achat compulsif en ligne qu’en personne dans un magasin</c:v>
                </c:pt>
                <c:pt idx="4">
                  <c:v>Pour les décisions d’octroi de crédit, les fournisseurs de serv. fin. devraient prendre en compte un ens. de données perso. non financières, y.c. collectées via les médias sociaux</c:v>
                </c:pt>
                <c:pt idx="5">
                  <c:v>J’ai confiance dans les services fournis par les banques en ligne et les Fintech</c:v>
                </c:pt>
                <c:pt idx="6">
                  <c:v>Je pense qu’il n’est pas important de lire les conditions de vente lors d’un achat en ligne</c:v>
                </c:pt>
                <c:pt idx="7">
                  <c:v>Je pense qu’on peut faire des achats en ligne en toute sécurité en utilisant les réseaux Wi-Fi publics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16</c:v>
                </c:pt>
                <c:pt idx="3">
                  <c:v>28.000000000000004</c:v>
                </c:pt>
                <c:pt idx="4">
                  <c:v>31</c:v>
                </c:pt>
                <c:pt idx="5">
                  <c:v>15</c:v>
                </c:pt>
                <c:pt idx="6">
                  <c:v>36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8F-4A28-AE56-31DE3B46885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Sans objet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Il importe de faire attention à la sécurité relative à un site Internet avant d’effectuer une transaction en ligne</c:v>
                </c:pt>
                <c:pt idx="1">
                  <c:v>Les outils numériques facilitent la gestion de mes finances personnelles</c:v>
                </c:pt>
                <c:pt idx="2">
                  <c:v>Je serais plus susceptible de lire les petits caractères dans un contrat si celui est au format papier et non pas électronique</c:v>
                </c:pt>
                <c:pt idx="3">
                  <c:v>Je suis plus susceptible de faire un achat compulsif en ligne qu’en personne dans un magasin</c:v>
                </c:pt>
                <c:pt idx="4">
                  <c:v>Pour les décisions d’octroi de crédit, les fournisseurs de serv. fin. devraient prendre en compte un ens. de données perso. non financières, y.c. collectées via les médias sociaux</c:v>
                </c:pt>
                <c:pt idx="5">
                  <c:v>J’ai confiance dans les services fournis par les banques en ligne et les Fintech</c:v>
                </c:pt>
                <c:pt idx="6">
                  <c:v>Je pense qu’il n’est pas important de lire les conditions de vente lors d’un achat en ligne</c:v>
                </c:pt>
                <c:pt idx="7">
                  <c:v>Je pense qu’on peut faire des achats en ligne en toute sécurité en utilisant les réseaux Wi-Fi publics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8F-4A28-AE56-31DE3B46885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Refuse de répondre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Il importe de faire attention à la sécurité relative à un site Internet avant d’effectuer une transaction en ligne</c:v>
                </c:pt>
                <c:pt idx="1">
                  <c:v>Les outils numériques facilitent la gestion de mes finances personnelles</c:v>
                </c:pt>
                <c:pt idx="2">
                  <c:v>Je serais plus susceptible de lire les petits caractères dans un contrat si celui est au format papier et non pas électronique</c:v>
                </c:pt>
                <c:pt idx="3">
                  <c:v>Je suis plus susceptible de faire un achat compulsif en ligne qu’en personne dans un magasin</c:v>
                </c:pt>
                <c:pt idx="4">
                  <c:v>Pour les décisions d’octroi de crédit, les fournisseurs de serv. fin. devraient prendre en compte un ens. de données perso. non financières, y.c. collectées via les médias sociaux</c:v>
                </c:pt>
                <c:pt idx="5">
                  <c:v>J’ai confiance dans les services fournis par les banques en ligne et les Fintech</c:v>
                </c:pt>
                <c:pt idx="6">
                  <c:v>Je pense qu’il n’est pas important de lire les conditions de vente lors d’un achat en ligne</c:v>
                </c:pt>
                <c:pt idx="7">
                  <c:v>Je pense qu’on peut faire des achats en ligne en toute sécurité en utilisant les réseaux Wi-Fi publics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7.0000000000000009</c:v>
                </c:pt>
                <c:pt idx="5">
                  <c:v>16</c:v>
                </c:pt>
                <c:pt idx="6">
                  <c:v>2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8F-4A28-AE56-31DE3B468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0869104"/>
        <c:axId val="1233853792"/>
      </c:barChart>
      <c:catAx>
        <c:axId val="1240869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3853792"/>
        <c:crosses val="autoZero"/>
        <c:auto val="1"/>
        <c:lblAlgn val="ctr"/>
        <c:lblOffset val="100"/>
        <c:noMultiLvlLbl val="0"/>
      </c:catAx>
      <c:valAx>
        <c:axId val="1233853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4086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918886048301"/>
          <c:y val="0.92920179226531985"/>
          <c:w val="0.66272153689592694"/>
          <c:h val="5.11925877572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54692685707281"/>
          <c:y val="1.9339583745957609E-2"/>
          <c:w val="0.49652022615361868"/>
          <c:h val="0.97142240502748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26D-4957-A1FC-48DDDB37502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6D-4957-A1FC-48DDDB37502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26D-4957-A1FC-48DDDB37502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26D-4957-A1FC-48DDDB37502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26D-4957-A1FC-48DDDB37502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26D-4957-A1FC-48DDDB375028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26D-4957-A1FC-48DDDB3750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Mettre en place des versements automatiques pour vos dépenses régulières</c:v>
                </c:pt>
                <c:pt idx="1">
                  <c:v>Garder une trace de toutes vos dépenses</c:v>
                </c:pt>
                <c:pt idx="2">
                  <c:v>Élaborer un plan prévisionnel pour gérer vos revenus et vos dépenses</c:v>
                </c:pt>
                <c:pt idx="3">
                  <c:v>Utiliser une application bancaire ou un outil de gestion financière pour suivre vos dépenses</c:v>
                </c:pt>
                <c:pt idx="4">
                  <c:v>Prendre note des factures à venir pour être sûr(e) de ne pas les oublier</c:v>
                </c:pt>
                <c:pt idx="5">
                  <c:v>Conserver séparément l’argent consacré au règlement des factures de celui réservé aux dépenses quotidiennes</c:v>
                </c:pt>
                <c:pt idx="6">
                  <c:v>Aucune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51</c:v>
                </c:pt>
                <c:pt idx="1">
                  <c:v>50</c:v>
                </c:pt>
                <c:pt idx="2">
                  <c:v>34</c:v>
                </c:pt>
                <c:pt idx="3">
                  <c:v>33</c:v>
                </c:pt>
                <c:pt idx="4">
                  <c:v>25</c:v>
                </c:pt>
                <c:pt idx="5">
                  <c:v>18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6D-4957-A1FC-48DDDB375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09523568"/>
        <c:axId val="1602045472"/>
      </c:barChart>
      <c:catAx>
        <c:axId val="909523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045472"/>
        <c:crosses val="autoZero"/>
        <c:auto val="1"/>
        <c:lblAlgn val="ctr"/>
        <c:lblOffset val="100"/>
        <c:noMultiLvlLbl val="0"/>
      </c:catAx>
      <c:valAx>
        <c:axId val="1602045472"/>
        <c:scaling>
          <c:orientation val="minMax"/>
          <c:max val="90"/>
        </c:scaling>
        <c:delete val="1"/>
        <c:axPos val="t"/>
        <c:numFmt formatCode="General" sourceLinked="1"/>
        <c:majorTickMark val="out"/>
        <c:minorTickMark val="none"/>
        <c:tickLblPos val="nextTo"/>
        <c:crossAx val="909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65390056839337"/>
          <c:y val="2.8106543667718233E-2"/>
          <c:w val="0.60775556603539427"/>
          <c:h val="0.890078860916607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Tout à fait d’accord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Il est important d’investir dans des entreprises qui cherchent à réduire leur impact sur l’environnement</c:v>
                </c:pt>
                <c:pt idx="1">
                  <c:v>Il est important d’investir dans des entreprises qui cherchent à améliorer leur gestion du risque, leur éthique et leur responsabilité</c:v>
                </c:pt>
                <c:pt idx="2">
                  <c:v>Il est important d’investir dans des entreprises qui cherchent à améliorer leur impact social</c:v>
                </c:pt>
                <c:pt idx="3">
                  <c:v>Il est plus important d’investir dans des entreprises qui réalisent des bénéfices que dans celles qui cherchent à réduire leur impact sur l’environnement</c:v>
                </c:pt>
                <c:pt idx="4">
                  <c:v>Il est plus important d’investir dans des entreprises qui réalisent des bénéfices que dans celles qui cherchent à améliorer leur impact social</c:v>
                </c:pt>
                <c:pt idx="5">
                  <c:v>Il est plus important d’investir dans des entreprises qui réalisent des bénéfices que dans celles qui cherchent à améliorer leur gestion du risque, leur éthique et leur responsabilité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</c:v>
                </c:pt>
                <c:pt idx="1">
                  <c:v>21</c:v>
                </c:pt>
                <c:pt idx="2">
                  <c:v>19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F-49C1-99B5-8B660D8760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Il est important d’investir dans des entreprises qui cherchent à réduire leur impact sur l’environnement</c:v>
                </c:pt>
                <c:pt idx="1">
                  <c:v>Il est important d’investir dans des entreprises qui cherchent à améliorer leur gestion du risque, leur éthique et leur responsabilité</c:v>
                </c:pt>
                <c:pt idx="2">
                  <c:v>Il est important d’investir dans des entreprises qui cherchent à améliorer leur impact social</c:v>
                </c:pt>
                <c:pt idx="3">
                  <c:v>Il est plus important d’investir dans des entreprises qui réalisent des bénéfices que dans celles qui cherchent à réduire leur impact sur l’environnement</c:v>
                </c:pt>
                <c:pt idx="4">
                  <c:v>Il est plus important d’investir dans des entreprises qui réalisent des bénéfices que dans celles qui cherchent à améliorer leur impact social</c:v>
                </c:pt>
                <c:pt idx="5">
                  <c:v>Il est plus important d’investir dans des entreprises qui réalisent des bénéfices que dans celles qui cherchent à améliorer leur gestion du risque, leur éthique et leur responsabilité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32</c:v>
                </c:pt>
                <c:pt idx="1">
                  <c:v>30</c:v>
                </c:pt>
                <c:pt idx="2">
                  <c:v>28.999999999999996</c:v>
                </c:pt>
                <c:pt idx="3">
                  <c:v>15</c:v>
                </c:pt>
                <c:pt idx="4">
                  <c:v>15</c:v>
                </c:pt>
                <c:pt idx="5">
                  <c:v>14.000000000000002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5F-49C1-99B5-8B660D8760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Il est important d’investir dans des entreprises qui cherchent à réduire leur impact sur l’environnement</c:v>
                </c:pt>
                <c:pt idx="1">
                  <c:v>Il est important d’investir dans des entreprises qui cherchent à améliorer leur gestion du risque, leur éthique et leur responsabilité</c:v>
                </c:pt>
                <c:pt idx="2">
                  <c:v>Il est important d’investir dans des entreprises qui cherchent à améliorer leur impact social</c:v>
                </c:pt>
                <c:pt idx="3">
                  <c:v>Il est plus important d’investir dans des entreprises qui réalisent des bénéfices que dans celles qui cherchent à réduire leur impact sur l’environnement</c:v>
                </c:pt>
                <c:pt idx="4">
                  <c:v>Il est plus important d’investir dans des entreprises qui réalisent des bénéfices que dans celles qui cherchent à améliorer leur impact social</c:v>
                </c:pt>
                <c:pt idx="5">
                  <c:v>Il est plus important d’investir dans des entreprises qui réalisent des bénéfices que dans celles qui cherchent à améliorer leur gestion du risque, leur éthique et leur responsabilité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31</c:v>
                </c:pt>
                <c:pt idx="3">
                  <c:v>28.999999999999996</c:v>
                </c:pt>
                <c:pt idx="4">
                  <c:v>30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F-49C1-99B5-8B660D8760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Il est important d’investir dans des entreprises qui cherchent à réduire leur impact sur l’environnement</c:v>
                </c:pt>
                <c:pt idx="1">
                  <c:v>Il est important d’investir dans des entreprises qui cherchent à améliorer leur gestion du risque, leur éthique et leur responsabilité</c:v>
                </c:pt>
                <c:pt idx="2">
                  <c:v>Il est important d’investir dans des entreprises qui cherchent à améliorer leur impact social</c:v>
                </c:pt>
                <c:pt idx="3">
                  <c:v>Il est plus important d’investir dans des entreprises qui réalisent des bénéfices que dans celles qui cherchent à réduire leur impact sur l’environnement</c:v>
                </c:pt>
                <c:pt idx="4">
                  <c:v>Il est plus important d’investir dans des entreprises qui réalisent des bénéfices que dans celles qui cherchent à améliorer leur impact social</c:v>
                </c:pt>
                <c:pt idx="5">
                  <c:v>Il est plus important d’investir dans des entreprises qui réalisent des bénéfices que dans celles qui cherchent à améliorer leur gestion du risque, leur éthique et leur responsabilité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18</c:v>
                </c:pt>
                <c:pt idx="4">
                  <c:v>19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5F-49C1-99B5-8B660D87603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Pas du tout d’accord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Il est important d’investir dans des entreprises qui cherchent à réduire leur impact sur l’environnement</c:v>
                </c:pt>
                <c:pt idx="1">
                  <c:v>Il est important d’investir dans des entreprises qui cherchent à améliorer leur gestion du risque, leur éthique et leur responsabilité</c:v>
                </c:pt>
                <c:pt idx="2">
                  <c:v>Il est important d’investir dans des entreprises qui cherchent à améliorer leur impact social</c:v>
                </c:pt>
                <c:pt idx="3">
                  <c:v>Il est plus important d’investir dans des entreprises qui réalisent des bénéfices que dans celles qui cherchent à réduire leur impact sur l’environnement</c:v>
                </c:pt>
                <c:pt idx="4">
                  <c:v>Il est plus important d’investir dans des entreprises qui réalisent des bénéfices que dans celles qui cherchent à améliorer leur impact social</c:v>
                </c:pt>
                <c:pt idx="5">
                  <c:v>Il est plus important d’investir dans des entreprises qui réalisent des bénéfices que dans celles qui cherchent à améliorer leur gestion du risque, leur éthique et leur responsabilité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17</c:v>
                </c:pt>
                <c:pt idx="4">
                  <c:v>14.000000000000002</c:v>
                </c:pt>
                <c:pt idx="5">
                  <c:v>14.000000000000002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5F-49C1-99B5-8B660D87603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Sans objet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Il est important d’investir dans des entreprises qui cherchent à réduire leur impact sur l’environnement</c:v>
                </c:pt>
                <c:pt idx="1">
                  <c:v>Il est important d’investir dans des entreprises qui cherchent à améliorer leur gestion du risque, leur éthique et leur responsabilité</c:v>
                </c:pt>
                <c:pt idx="2">
                  <c:v>Il est important d’investir dans des entreprises qui cherchent à améliorer leur impact social</c:v>
                </c:pt>
                <c:pt idx="3">
                  <c:v>Il est plus important d’investir dans des entreprises qui réalisent des bénéfices que dans celles qui cherchent à réduire leur impact sur l’environnement</c:v>
                </c:pt>
                <c:pt idx="4">
                  <c:v>Il est plus important d’investir dans des entreprises qui réalisent des bénéfices que dans celles qui cherchent à améliorer leur impact social</c:v>
                </c:pt>
                <c:pt idx="5">
                  <c:v>Il est plus important d’investir dans des entreprises qui réalisent des bénéfices que dans celles qui cherchent à améliorer leur gestion du risque, leur éthique et leur responsabilité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F-49C1-99B5-8B660D87603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Refuse de répondre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Il est important d’investir dans des entreprises qui cherchent à réduire leur impact sur l’environnement</c:v>
                </c:pt>
                <c:pt idx="1">
                  <c:v>Il est important d’investir dans des entreprises qui cherchent à améliorer leur gestion du risque, leur éthique et leur responsabilité</c:v>
                </c:pt>
                <c:pt idx="2">
                  <c:v>Il est important d’investir dans des entreprises qui cherchent à améliorer leur impact social</c:v>
                </c:pt>
                <c:pt idx="3">
                  <c:v>Il est plus important d’investir dans des entreprises qui réalisent des bénéfices que dans celles qui cherchent à réduire leur impact sur l’environnement</c:v>
                </c:pt>
                <c:pt idx="4">
                  <c:v>Il est plus important d’investir dans des entreprises qui réalisent des bénéfices que dans celles qui cherchent à améliorer leur impact social</c:v>
                </c:pt>
                <c:pt idx="5">
                  <c:v>Il est plus important d’investir dans des entreprises qui réalisent des bénéfices que dans celles qui cherchent à améliorer leur gestion du risque, leur éthique et leur responsabilité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7.0000000000000009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5F-49C1-99B5-8B660D87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0869104"/>
        <c:axId val="1233853792"/>
      </c:barChart>
      <c:catAx>
        <c:axId val="1240869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3853792"/>
        <c:crosses val="autoZero"/>
        <c:auto val="1"/>
        <c:lblAlgn val="ctr"/>
        <c:lblOffset val="100"/>
        <c:noMultiLvlLbl val="0"/>
      </c:catAx>
      <c:valAx>
        <c:axId val="1233853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4086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918886048301"/>
          <c:y val="0.92920179226531985"/>
          <c:w val="0.66272153689592694"/>
          <c:h val="5.11925877572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7089309761274"/>
          <c:y val="0.32461240097060784"/>
          <c:w val="0.85123159949727578"/>
          <c:h val="0.50256875175591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Très élevées</c:v>
                </c:pt>
              </c:strCache>
            </c:strRef>
          </c:tx>
          <c:spPr>
            <a:solidFill>
              <a:srgbClr val="145D0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A-4963-8604-BB5DE67BFF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Assez élevées</c:v>
                </c:pt>
              </c:strCache>
            </c:strRef>
          </c:tx>
          <c:spPr>
            <a:solidFill>
              <a:srgbClr val="81C3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3A-4963-8604-BB5DE67BFFAF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Moyennes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3A-4963-8604-BB5DE67BFFA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Assez faibles</c:v>
                </c:pt>
              </c:strCache>
            </c:strRef>
          </c:tx>
          <c:spPr>
            <a:solidFill>
              <a:srgbClr val="FF82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3A-4963-8604-BB5DE67BFFAF}"/>
            </c:ext>
          </c:extLst>
        </c:ser>
        <c:ser>
          <c:idx val="2"/>
          <c:order val="4"/>
          <c:tx>
            <c:strRef>
              <c:f>Sheet1!$F$1</c:f>
              <c:strCache>
                <c:ptCount val="1"/>
                <c:pt idx="0">
                  <c:v>Très faibles</c:v>
                </c:pt>
              </c:strCache>
            </c:strRef>
          </c:tx>
          <c:spPr>
            <a:solidFill>
              <a:srgbClr val="FF4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3A-4963-8604-BB5DE67BF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0869104"/>
        <c:axId val="1233853792"/>
      </c:barChart>
      <c:catAx>
        <c:axId val="1240869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3853792"/>
        <c:crosses val="autoZero"/>
        <c:auto val="1"/>
        <c:lblAlgn val="ctr"/>
        <c:lblOffset val="100"/>
        <c:noMultiLvlLbl val="0"/>
      </c:catAx>
      <c:valAx>
        <c:axId val="12338537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24086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1480838572312193E-2"/>
          <c:y val="0.16192918642784568"/>
          <c:w val="0.88086524636412944"/>
          <c:h val="0.10144030361612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65390056839337"/>
          <c:y val="2.8106543667718233E-2"/>
          <c:w val="0.60775556603539427"/>
          <c:h val="0.950545318348287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Vrai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5F-4DC8-AA75-225026C1EB0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35F-4DC8-AA75-225026C1EB0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35F-4DC8-AA75-225026C1EB0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35F-4DC8-AA75-225026C1EB0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35F-4DC8-AA75-225026C1EB0B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35F-4DC8-AA75-225026C1EB0B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35F-4DC8-AA75-225026C1EB0B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35F-4DC8-AA75-225026C1EB0B}"/>
              </c:ext>
            </c:extLst>
          </c:dPt>
          <c:dLbls>
            <c:numFmt formatCode="0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Un investissement avec un rendement élevé est susceptible d’être à haut risque</c:v>
                </c:pt>
                <c:pt idx="1">
                  <c:v>Si quelqu’un vous offre la possibilité de gagner beaucoup d’argent, il est probable qu’il puisse également vous en faire perdre beaucoup</c:v>
                </c:pt>
                <c:pt idx="2">
                  <c:v>Une inflation élevée signifie que le coût de la vie augmente rapidement</c:v>
                </c:pt>
                <c:pt idx="3">
                  <c:v>Il est généralement possible de réduire le risque des investissements en bourse en diversifiant les actions et les titres</c:v>
                </c:pt>
                <c:pt idx="4">
                  <c:v>Il est moins probable de perdre tout son argent si on le place à plusieurs endroits</c:v>
                </c:pt>
                <c:pt idx="5">
                  <c:v>Pour être valide, un contrat financier numérique nécessite une signature sur une version papier</c:v>
                </c:pt>
                <c:pt idx="6">
                  <c:v>Les données personnelles que je partage publiquement en ligne peuvent être utilisées pour m’envoyer des offres financières ou commerciales ciblées</c:v>
                </c:pt>
                <c:pt idx="7">
                  <c:v>Les cryptomonnaies ont le même cours légal que les pièces et les billets de banque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-74</c:v>
                </c:pt>
                <c:pt idx="1">
                  <c:v>-81</c:v>
                </c:pt>
                <c:pt idx="2">
                  <c:v>-87</c:v>
                </c:pt>
                <c:pt idx="3">
                  <c:v>-60</c:v>
                </c:pt>
                <c:pt idx="4">
                  <c:v>-69</c:v>
                </c:pt>
                <c:pt idx="5">
                  <c:v>-21</c:v>
                </c:pt>
                <c:pt idx="6">
                  <c:v>-68</c:v>
                </c:pt>
                <c:pt idx="7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5F-4DC8-AA75-225026C1EB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Faux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35F-4DC8-AA75-225026C1EB0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35F-4DC8-AA75-225026C1EB0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35F-4DC8-AA75-225026C1EB0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35F-4DC8-AA75-225026C1EB0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E35F-4DC8-AA75-225026C1EB0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35F-4DC8-AA75-225026C1EB0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35F-4DC8-AA75-225026C1EB0B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35F-4DC8-AA75-225026C1EB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Un investissement avec un rendement élevé est susceptible d’être à haut risque</c:v>
                </c:pt>
                <c:pt idx="1">
                  <c:v>Si quelqu’un vous offre la possibilité de gagner beaucoup d’argent, il est probable qu’il puisse également vous en faire perdre beaucoup</c:v>
                </c:pt>
                <c:pt idx="2">
                  <c:v>Une inflation élevée signifie que le coût de la vie augmente rapidement</c:v>
                </c:pt>
                <c:pt idx="3">
                  <c:v>Il est généralement possible de réduire le risque des investissements en bourse en diversifiant les actions et les titres</c:v>
                </c:pt>
                <c:pt idx="4">
                  <c:v>Il est moins probable de perdre tout son argent si on le place à plusieurs endroits</c:v>
                </c:pt>
                <c:pt idx="5">
                  <c:v>Pour être valide, un contrat financier numérique nécessite une signature sur une version papier</c:v>
                </c:pt>
                <c:pt idx="6">
                  <c:v>Les données personnelles que je partage publiquement en ligne peuvent être utilisées pour m’envoyer des offres financières ou commerciales ciblées</c:v>
                </c:pt>
                <c:pt idx="7">
                  <c:v>Les cryptomonnaies ont le même cours légal que les pièces et les billets de banque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14.000000000000002</c:v>
                </c:pt>
                <c:pt idx="5">
                  <c:v>47</c:v>
                </c:pt>
                <c:pt idx="6">
                  <c:v>12</c:v>
                </c:pt>
                <c:pt idx="7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5F-4DC8-AA75-225026C1EB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Un investissement avec un rendement élevé est susceptible d’être à haut risque</c:v>
                </c:pt>
                <c:pt idx="1">
                  <c:v>Si quelqu’un vous offre la possibilité de gagner beaucoup d’argent, il est probable qu’il puisse également vous en faire perdre beaucoup</c:v>
                </c:pt>
                <c:pt idx="2">
                  <c:v>Une inflation élevée signifie que le coût de la vie augmente rapidement</c:v>
                </c:pt>
                <c:pt idx="3">
                  <c:v>Il est généralement possible de réduire le risque des investissements en bourse en diversifiant les actions et les titres</c:v>
                </c:pt>
                <c:pt idx="4">
                  <c:v>Il est moins probable de perdre tout son argent si on le place à plusieurs endroits</c:v>
                </c:pt>
                <c:pt idx="5">
                  <c:v>Pour être valide, un contrat financier numérique nécessite une signature sur une version papier</c:v>
                </c:pt>
                <c:pt idx="6">
                  <c:v>Les données personnelles que je partage publiquement en ligne peuvent être utilisées pour m’envoyer des offres financières ou commerciales ciblées</c:v>
                </c:pt>
                <c:pt idx="7">
                  <c:v>Les cryptomonnaies ont le même cours légal que les pièces et les billets de banque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18</c:v>
                </c:pt>
                <c:pt idx="1">
                  <c:v>11</c:v>
                </c:pt>
                <c:pt idx="2">
                  <c:v>7.0000000000000009</c:v>
                </c:pt>
                <c:pt idx="3">
                  <c:v>32</c:v>
                </c:pt>
                <c:pt idx="4">
                  <c:v>14.000000000000002</c:v>
                </c:pt>
                <c:pt idx="5">
                  <c:v>30</c:v>
                </c:pt>
                <c:pt idx="6">
                  <c:v>18</c:v>
                </c:pt>
                <c:pt idx="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5F-4DC8-AA75-225026C1EB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Refuse de répondre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Un investissement avec un rendement élevé est susceptible d’être à haut risque</c:v>
                </c:pt>
                <c:pt idx="1">
                  <c:v>Si quelqu’un vous offre la possibilité de gagner beaucoup d’argent, il est probable qu’il puisse également vous en faire perdre beaucoup</c:v>
                </c:pt>
                <c:pt idx="2">
                  <c:v>Une inflation élevée signifie que le coût de la vie augmente rapidement</c:v>
                </c:pt>
                <c:pt idx="3">
                  <c:v>Il est généralement possible de réduire le risque des investissements en bourse en diversifiant les actions et les titres</c:v>
                </c:pt>
                <c:pt idx="4">
                  <c:v>Il est moins probable de perdre tout son argent si on le place à plusieurs endroits</c:v>
                </c:pt>
                <c:pt idx="5">
                  <c:v>Pour être valide, un contrat financier numérique nécessite une signature sur une version papier</c:v>
                </c:pt>
                <c:pt idx="6">
                  <c:v>Les données personnelles que je partage publiquement en ligne peuvent être utilisées pour m’envoyer des offres financières ou commerciales ciblées</c:v>
                </c:pt>
                <c:pt idx="7">
                  <c:v>Les cryptomonnaies ont le même cours légal que les pièces et les billets de banque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5F-4DC8-AA75-225026C1E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0869104"/>
        <c:axId val="1233853792"/>
      </c:barChart>
      <c:catAx>
        <c:axId val="1240869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40000"/>
                <a:lumOff val="6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3853792"/>
        <c:crosses val="autoZero"/>
        <c:auto val="1"/>
        <c:lblAlgn val="ctr"/>
        <c:lblOffset val="100"/>
        <c:noMultiLvlLbl val="0"/>
      </c:catAx>
      <c:valAx>
        <c:axId val="12338537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24086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78412413474225"/>
          <c:y val="2.8106543667718233E-2"/>
          <c:w val="0.62162533828349176"/>
          <c:h val="0.890078860916607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Très souvent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Envoyer ou recevoir un courriel</c:v>
                </c:pt>
                <c:pt idx="1">
                  <c:v>Effectuer des appels avec un téléphone portable</c:v>
                </c:pt>
                <c:pt idx="2">
                  <c:v>Utiliser des applications de messagerie instantanée (comme WhatsApp)</c:v>
                </c:pt>
                <c:pt idx="3">
                  <c:v>Rechercher des informations en ligne (actualité et rens. sur des biens/services)</c:v>
                </c:pt>
                <c:pt idx="4">
                  <c:v>Regarder la télévision</c:v>
                </c:pt>
                <c:pt idx="5">
                  <c:v>Rédiger un document sur un ordinateur (portable ou de bureau)</c:v>
                </c:pt>
                <c:pt idx="6">
                  <c:v>Écouter la radio</c:v>
                </c:pt>
                <c:pt idx="7">
                  <c:v>Appelez en utilisant Internet (y compris appels vidéo)</c:v>
                </c:pt>
                <c:pt idx="8">
                  <c:v>Lire un journal en ligne</c:v>
                </c:pt>
                <c:pt idx="9">
                  <c:v>Jouer à un jeu sur un appareil électronique</c:v>
                </c:pt>
                <c:pt idx="10">
                  <c:v>Contribuer à des réseaux sociaux en ligne (comme Facebook)</c:v>
                </c:pt>
                <c:pt idx="11">
                  <c:v>Lire un magazine papier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65</c:v>
                </c:pt>
                <c:pt idx="1">
                  <c:v>59</c:v>
                </c:pt>
                <c:pt idx="2">
                  <c:v>60</c:v>
                </c:pt>
                <c:pt idx="3">
                  <c:v>53</c:v>
                </c:pt>
                <c:pt idx="4">
                  <c:v>44</c:v>
                </c:pt>
                <c:pt idx="5">
                  <c:v>45</c:v>
                </c:pt>
                <c:pt idx="6">
                  <c:v>39</c:v>
                </c:pt>
                <c:pt idx="7">
                  <c:v>28.999999999999996</c:v>
                </c:pt>
                <c:pt idx="8">
                  <c:v>30</c:v>
                </c:pt>
                <c:pt idx="9">
                  <c:v>28.000000000000004</c:v>
                </c:pt>
                <c:pt idx="10">
                  <c:v>27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5-429D-A18B-2A7B6F1050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Envoyer ou recevoir un courriel</c:v>
                </c:pt>
                <c:pt idx="1">
                  <c:v>Effectuer des appels avec un téléphone portable</c:v>
                </c:pt>
                <c:pt idx="2">
                  <c:v>Utiliser des applications de messagerie instantanée (comme WhatsApp)</c:v>
                </c:pt>
                <c:pt idx="3">
                  <c:v>Rechercher des informations en ligne (actualité et rens. sur des biens/services)</c:v>
                </c:pt>
                <c:pt idx="4">
                  <c:v>Regarder la télévision</c:v>
                </c:pt>
                <c:pt idx="5">
                  <c:v>Rédiger un document sur un ordinateur (portable ou de bureau)</c:v>
                </c:pt>
                <c:pt idx="6">
                  <c:v>Écouter la radio</c:v>
                </c:pt>
                <c:pt idx="7">
                  <c:v>Appelez en utilisant Internet (y compris appels vidéo)</c:v>
                </c:pt>
                <c:pt idx="8">
                  <c:v>Lire un journal en ligne</c:v>
                </c:pt>
                <c:pt idx="9">
                  <c:v>Jouer à un jeu sur un appareil électronique</c:v>
                </c:pt>
                <c:pt idx="10">
                  <c:v>Contribuer à des réseaux sociaux en ligne (comme Facebook)</c:v>
                </c:pt>
                <c:pt idx="11">
                  <c:v>Lire un magazine papier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</c:v>
                </c:pt>
                <c:pt idx="1">
                  <c:v>27</c:v>
                </c:pt>
                <c:pt idx="2">
                  <c:v>25</c:v>
                </c:pt>
                <c:pt idx="3">
                  <c:v>28.999999999999996</c:v>
                </c:pt>
                <c:pt idx="4">
                  <c:v>28.000000000000004</c:v>
                </c:pt>
                <c:pt idx="5">
                  <c:v>26</c:v>
                </c:pt>
                <c:pt idx="6">
                  <c:v>31</c:v>
                </c:pt>
                <c:pt idx="7">
                  <c:v>27</c:v>
                </c:pt>
                <c:pt idx="8">
                  <c:v>25</c:v>
                </c:pt>
                <c:pt idx="9">
                  <c:v>20</c:v>
                </c:pt>
                <c:pt idx="10">
                  <c:v>20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5-429D-A18B-2A7B6F1050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Parfois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Envoyer ou recevoir un courriel</c:v>
                </c:pt>
                <c:pt idx="1">
                  <c:v>Effectuer des appels avec un téléphone portable</c:v>
                </c:pt>
                <c:pt idx="2">
                  <c:v>Utiliser des applications de messagerie instantanée (comme WhatsApp)</c:v>
                </c:pt>
                <c:pt idx="3">
                  <c:v>Rechercher des informations en ligne (actualité et rens. sur des biens/services)</c:v>
                </c:pt>
                <c:pt idx="4">
                  <c:v>Regarder la télévision</c:v>
                </c:pt>
                <c:pt idx="5">
                  <c:v>Rédiger un document sur un ordinateur (portable ou de bureau)</c:v>
                </c:pt>
                <c:pt idx="6">
                  <c:v>Écouter la radio</c:v>
                </c:pt>
                <c:pt idx="7">
                  <c:v>Appelez en utilisant Internet (y compris appels vidéo)</c:v>
                </c:pt>
                <c:pt idx="8">
                  <c:v>Lire un journal en ligne</c:v>
                </c:pt>
                <c:pt idx="9">
                  <c:v>Jouer à un jeu sur un appareil électronique</c:v>
                </c:pt>
                <c:pt idx="10">
                  <c:v>Contribuer à des réseaux sociaux en ligne (comme Facebook)</c:v>
                </c:pt>
                <c:pt idx="11">
                  <c:v>Lire un magazine papier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9</c:v>
                </c:pt>
                <c:pt idx="1">
                  <c:v>12</c:v>
                </c:pt>
                <c:pt idx="2">
                  <c:v>10</c:v>
                </c:pt>
                <c:pt idx="3">
                  <c:v>14.000000000000002</c:v>
                </c:pt>
                <c:pt idx="4">
                  <c:v>19</c:v>
                </c:pt>
                <c:pt idx="5">
                  <c:v>22</c:v>
                </c:pt>
                <c:pt idx="6">
                  <c:v>23</c:v>
                </c:pt>
                <c:pt idx="7">
                  <c:v>30</c:v>
                </c:pt>
                <c:pt idx="8">
                  <c:v>31</c:v>
                </c:pt>
                <c:pt idx="9">
                  <c:v>25</c:v>
                </c:pt>
                <c:pt idx="10">
                  <c:v>28.999999999999996</c:v>
                </c:pt>
                <c:pt idx="1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85-429D-A18B-2A7B6F1050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Envoyer ou recevoir un courriel</c:v>
                </c:pt>
                <c:pt idx="1">
                  <c:v>Effectuer des appels avec un téléphone portable</c:v>
                </c:pt>
                <c:pt idx="2">
                  <c:v>Utiliser des applications de messagerie instantanée (comme WhatsApp)</c:v>
                </c:pt>
                <c:pt idx="3">
                  <c:v>Rechercher des informations en ligne (actualité et rens. sur des biens/services)</c:v>
                </c:pt>
                <c:pt idx="4">
                  <c:v>Regarder la télévision</c:v>
                </c:pt>
                <c:pt idx="5">
                  <c:v>Rédiger un document sur un ordinateur (portable ou de bureau)</c:v>
                </c:pt>
                <c:pt idx="6">
                  <c:v>Écouter la radio</c:v>
                </c:pt>
                <c:pt idx="7">
                  <c:v>Appelez en utilisant Internet (y compris appels vidéo)</c:v>
                </c:pt>
                <c:pt idx="8">
                  <c:v>Lire un journal en ligne</c:v>
                </c:pt>
                <c:pt idx="9">
                  <c:v>Jouer à un jeu sur un appareil électronique</c:v>
                </c:pt>
                <c:pt idx="10">
                  <c:v>Contribuer à des réseaux sociaux en ligne (comme Facebook)</c:v>
                </c:pt>
                <c:pt idx="11">
                  <c:v>Lire un magazine papier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7.0000000000000009</c:v>
                </c:pt>
                <c:pt idx="5">
                  <c:v>5</c:v>
                </c:pt>
                <c:pt idx="6">
                  <c:v>6</c:v>
                </c:pt>
                <c:pt idx="7">
                  <c:v>13</c:v>
                </c:pt>
                <c:pt idx="8">
                  <c:v>12</c:v>
                </c:pt>
                <c:pt idx="9">
                  <c:v>25</c:v>
                </c:pt>
                <c:pt idx="10">
                  <c:v>22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85-429D-A18B-2A7B6F10504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Refuse de répondre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Envoyer ou recevoir un courriel</c:v>
                </c:pt>
                <c:pt idx="1">
                  <c:v>Effectuer des appels avec un téléphone portable</c:v>
                </c:pt>
                <c:pt idx="2">
                  <c:v>Utiliser des applications de messagerie instantanée (comme WhatsApp)</c:v>
                </c:pt>
                <c:pt idx="3">
                  <c:v>Rechercher des informations en ligne (actualité et rens. sur des biens/services)</c:v>
                </c:pt>
                <c:pt idx="4">
                  <c:v>Regarder la télévision</c:v>
                </c:pt>
                <c:pt idx="5">
                  <c:v>Rédiger un document sur un ordinateur (portable ou de bureau)</c:v>
                </c:pt>
                <c:pt idx="6">
                  <c:v>Écouter la radio</c:v>
                </c:pt>
                <c:pt idx="7">
                  <c:v>Appelez en utilisant Internet (y compris appels vidéo)</c:v>
                </c:pt>
                <c:pt idx="8">
                  <c:v>Lire un journal en ligne</c:v>
                </c:pt>
                <c:pt idx="9">
                  <c:v>Jouer à un jeu sur un appareil électronique</c:v>
                </c:pt>
                <c:pt idx="10">
                  <c:v>Contribuer à des réseaux sociaux en ligne (comme Facebook)</c:v>
                </c:pt>
                <c:pt idx="11">
                  <c:v>Lire un magazine papier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85-429D-A18B-2A7B6F105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0869104"/>
        <c:axId val="1233853792"/>
      </c:barChart>
      <c:catAx>
        <c:axId val="1240869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3853792"/>
        <c:crosses val="autoZero"/>
        <c:auto val="1"/>
        <c:lblAlgn val="ctr"/>
        <c:lblOffset val="100"/>
        <c:noMultiLvlLbl val="0"/>
      </c:catAx>
      <c:valAx>
        <c:axId val="1233853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4086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83172181197556"/>
          <c:y val="0.92920179226531985"/>
          <c:w val="0.65042405450614005"/>
          <c:h val="5.11925877572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54692685707281"/>
          <c:y val="1.9339583745957609E-2"/>
          <c:w val="0.49652022615361868"/>
          <c:h val="0.97142240502748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F49-44BF-B2D6-FE043381CD4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F49-44BF-B2D6-FE043381CD4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F49-44BF-B2D6-FE043381CD4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F49-44BF-B2D6-FE043381CD4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F49-44BF-B2D6-FE043381CD4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F49-44BF-B2D6-FE043381CD45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02C-40DD-914D-13453169E2BE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2281764928744944E-2"/>
                      <c:h val="5.0858300979171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F49-44BF-B2D6-FE043381CD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Verser de l’argent sur un compte d’épargne/de dépôt</c:v>
                </c:pt>
                <c:pt idx="1">
                  <c:v>Conserver de l’argent liquide à votre domicile ou dans votre portefeuille</c:v>
                </c:pt>
                <c:pt idx="2">
                  <c:v>Épargner ou investir d’une autre manière (hors retraite)</c:v>
                </c:pt>
                <c:pt idx="3">
                  <c:v>Investir dans des actions ou des parts de sociétés</c:v>
                </c:pt>
                <c:pt idx="4">
                  <c:v>Investir dans des obligations ou des dépôts à terme</c:v>
                </c:pt>
                <c:pt idx="5">
                  <c:v>Investir dans des cryptoactifs</c:v>
                </c:pt>
                <c:pt idx="6">
                  <c:v>Confier de l’argent à des membres de votre famille pour qu’ils épargnent en votre nom</c:v>
                </c:pt>
                <c:pt idx="7">
                  <c:v>Épargner dans le cadre d’un club d’épargnants informel</c:v>
                </c:pt>
                <c:pt idx="8">
                  <c:v>Aucun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70</c:v>
                </c:pt>
                <c:pt idx="1">
                  <c:v>26</c:v>
                </c:pt>
                <c:pt idx="2">
                  <c:v>22</c:v>
                </c:pt>
                <c:pt idx="3">
                  <c:v>17</c:v>
                </c:pt>
                <c:pt idx="4">
                  <c:v>14.000000000000002</c:v>
                </c:pt>
                <c:pt idx="5">
                  <c:v>10</c:v>
                </c:pt>
                <c:pt idx="6">
                  <c:v>4</c:v>
                </c:pt>
                <c:pt idx="7">
                  <c:v>3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F49-44BF-B2D6-FE043381C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09523568"/>
        <c:axId val="1602045472"/>
      </c:barChart>
      <c:catAx>
        <c:axId val="909523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045472"/>
        <c:crosses val="autoZero"/>
        <c:auto val="1"/>
        <c:lblAlgn val="ctr"/>
        <c:lblOffset val="100"/>
        <c:noMultiLvlLbl val="0"/>
      </c:catAx>
      <c:valAx>
        <c:axId val="1602045472"/>
        <c:scaling>
          <c:orientation val="minMax"/>
          <c:max val="90"/>
        </c:scaling>
        <c:delete val="1"/>
        <c:axPos val="t"/>
        <c:numFmt formatCode="General" sourceLinked="1"/>
        <c:majorTickMark val="out"/>
        <c:minorTickMark val="none"/>
        <c:tickLblPos val="nextTo"/>
        <c:crossAx val="909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60314936477736"/>
          <c:y val="3.053317908925518E-2"/>
          <c:w val="0.74056887257990045"/>
          <c:h val="0.926147089649839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FE-46AA-A010-38D9DFFC8898}"/>
              </c:ext>
            </c:extLst>
          </c:dPt>
          <c:dPt>
            <c:idx val="1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FE-46AA-A010-38D9DFFC8898}"/>
              </c:ext>
            </c:extLst>
          </c:dPt>
          <c:dPt>
            <c:idx val="2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FE-46AA-A010-38D9DFFC8898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FE-46AA-A010-38D9DFFC8898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Oui</c:v>
                </c:pt>
                <c:pt idx="1">
                  <c:v>Refuse de répondre</c:v>
                </c:pt>
                <c:pt idx="2">
                  <c:v>Ne sait pas</c:v>
                </c:pt>
                <c:pt idx="3">
                  <c:v>Non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</c:v>
                </c:pt>
                <c:pt idx="1">
                  <c:v>2</c:v>
                </c:pt>
                <c:pt idx="2">
                  <c:v>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FE-46AA-A010-38D9DFFC88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54692685707281"/>
          <c:y val="1.9339583745957609E-2"/>
          <c:w val="0.49652022615361868"/>
          <c:h val="0.97142240502748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5D-4964-A967-099B522C37A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5D-4964-A967-099B522C37A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55D-4964-A967-099B522C37A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55D-4964-A967-099B522C37A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55D-4964-A967-099B522C37A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55D-4964-A967-099B522C37A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55D-4964-A967-099B522C37A8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55D-4964-A967-099B522C37A8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55D-4964-A967-099B522C37A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55D-4964-A967-099B522C37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Épargner ou investir de l’argent</c:v>
                </c:pt>
                <c:pt idx="1">
                  <c:v>Réduire vos dépenses</c:v>
                </c:pt>
                <c:pt idx="2">
                  <c:v>Chercher une source de revenu nouvelle/différente/complémentaire</c:v>
                </c:pt>
                <c:pt idx="3">
                  <c:v>Préparer un plan d’action</c:v>
                </c:pt>
                <c:pt idx="4">
                  <c:v>Augmenter les mensualités de remboursement associées à votre carte de crédit ou votre prêt</c:v>
                </c:pt>
                <c:pt idx="5">
                  <c:v>Identifier une source de crédit</c:v>
                </c:pt>
                <c:pt idx="6">
                  <c:v>Autre</c:v>
                </c:pt>
                <c:pt idx="7">
                  <c:v>Aucune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71</c:v>
                </c:pt>
                <c:pt idx="1">
                  <c:v>51</c:v>
                </c:pt>
                <c:pt idx="2">
                  <c:v>21</c:v>
                </c:pt>
                <c:pt idx="3">
                  <c:v>14.000000000000002</c:v>
                </c:pt>
                <c:pt idx="4">
                  <c:v>11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5D-4964-A967-099B522C3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09523568"/>
        <c:axId val="1602045472"/>
      </c:barChart>
      <c:catAx>
        <c:axId val="909523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045472"/>
        <c:crosses val="autoZero"/>
        <c:auto val="1"/>
        <c:lblAlgn val="ctr"/>
        <c:lblOffset val="100"/>
        <c:noMultiLvlLbl val="0"/>
      </c:catAx>
      <c:valAx>
        <c:axId val="1602045472"/>
        <c:scaling>
          <c:orientation val="minMax"/>
          <c:max val="90"/>
        </c:scaling>
        <c:delete val="1"/>
        <c:axPos val="t"/>
        <c:numFmt formatCode="General" sourceLinked="1"/>
        <c:majorTickMark val="out"/>
        <c:minorTickMark val="none"/>
        <c:tickLblPos val="nextTo"/>
        <c:crossAx val="909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7089309761274"/>
          <c:y val="0.32461240097060784"/>
          <c:w val="0.85123159949727578"/>
          <c:h val="0.50256875175591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Très confiant</c:v>
                </c:pt>
              </c:strCache>
            </c:strRef>
          </c:tx>
          <c:spPr>
            <a:solidFill>
              <a:srgbClr val="145D0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4-4E3B-B6E6-1AE5B17CCC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81C3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84-4E3B-B6E6-1AE5B17CCC30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84-4E3B-B6E6-1AE5B17CCC30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82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84-4E3B-B6E6-1AE5B17CCC30}"/>
            </c:ext>
          </c:extLst>
        </c:ser>
        <c:ser>
          <c:idx val="2"/>
          <c:order val="4"/>
          <c:tx>
            <c:strRef>
              <c:f>Sheet1!$F$1</c:f>
              <c:strCache>
                <c:ptCount val="1"/>
                <c:pt idx="0">
                  <c:v>5 Pas du tout confiant</c:v>
                </c:pt>
              </c:strCache>
            </c:strRef>
          </c:tx>
          <c:spPr>
            <a:solidFill>
              <a:srgbClr val="FF4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84-4E3B-B6E6-1AE5B17CCC3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N’a aucun plan de retraite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84-4E3B-B6E6-1AE5B17CC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0869104"/>
        <c:axId val="1233853792"/>
      </c:barChart>
      <c:catAx>
        <c:axId val="1240869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3853792"/>
        <c:crosses val="autoZero"/>
        <c:auto val="1"/>
        <c:lblAlgn val="ctr"/>
        <c:lblOffset val="100"/>
        <c:noMultiLvlLbl val="0"/>
      </c:catAx>
      <c:valAx>
        <c:axId val="12338537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24086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1480838572312193E-2"/>
          <c:y val="0.16192918642784568"/>
          <c:w val="0.88086524636412944"/>
          <c:h val="0.10144030361612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54692685707281"/>
          <c:y val="1.9339583745957609E-2"/>
          <c:w val="0.49652022615361868"/>
          <c:h val="0.97142240502748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BCE-46E8-BDCA-58E945A7D59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BCE-46E8-BDCA-58E945A7D59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BCE-46E8-BDCA-58E945A7D59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BCE-46E8-BDCA-58E945A7D59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BCE-46E8-BDCA-58E945A7D59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BCE-46E8-BDCA-58E945A7D59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BCE-46E8-BDCA-58E945A7D593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2281764928744944E-2"/>
                      <c:h val="5.0858300979171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BCE-46E8-BDCA-58E945A7D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Retirer de l’argent de votre épargne ou transférer une partie de vos économies sur votre compte courant</c:v>
                </c:pt>
                <c:pt idx="1">
                  <c:v>Réduire vos dépenses, dépenser moins, vous passer de certaines choses, reporter une dépense prévue</c:v>
                </c:pt>
                <c:pt idx="2">
                  <c:v>Vendre un bien qui vous appartient</c:v>
                </c:pt>
                <c:pt idx="3">
                  <c:v>Payer des factures en retard ; Ne pas honorer ses échéances</c:v>
                </c:pt>
                <c:pt idx="4">
                  <c:v>Demander de l’aide à des amis, à votre famille ou communauté</c:v>
                </c:pt>
                <c:pt idx="5">
                  <c:v>Faire des heures supplémentaires, prendre un deuxième emploi, gagner plus d’argent</c:v>
                </c:pt>
                <c:pt idx="6">
                  <c:v>Emprunter auprès d’amis, de membres de votre famille ou communauté</c:v>
                </c:pt>
                <c:pt idx="7">
                  <c:v>Utiliser une ligne de crédit ou un découvert autorisé</c:v>
                </c:pt>
                <c:pt idx="8">
                  <c:v>Utiliser une carte de crédit pour obtenir une avance en espèces ou payer des factures/acheter à manger</c:v>
                </c:pt>
                <c:pt idx="9">
                  <c:v>Faire une demande de prestations sociales</c:v>
                </c:pt>
                <c:pt idx="10">
                  <c:v>Emprunter auprès de l’employeur ou demander une avance sur salaire</c:v>
                </c:pt>
                <c:pt idx="11">
                  <c:v>Utiliser un découvert non autorisé</c:v>
                </c:pt>
                <c:pt idx="12">
                  <c:v>Utiliser la carte de crédit d’une tierce personne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59</c:v>
                </c:pt>
                <c:pt idx="1">
                  <c:v>56.000000000000007</c:v>
                </c:pt>
                <c:pt idx="2">
                  <c:v>20</c:v>
                </c:pt>
                <c:pt idx="3">
                  <c:v>20</c:v>
                </c:pt>
                <c:pt idx="4">
                  <c:v>18</c:v>
                </c:pt>
                <c:pt idx="5">
                  <c:v>18</c:v>
                </c:pt>
                <c:pt idx="6">
                  <c:v>15</c:v>
                </c:pt>
                <c:pt idx="7">
                  <c:v>12</c:v>
                </c:pt>
                <c:pt idx="8">
                  <c:v>11</c:v>
                </c:pt>
                <c:pt idx="9">
                  <c:v>9</c:v>
                </c:pt>
                <c:pt idx="10">
                  <c:v>7.0000000000000009</c:v>
                </c:pt>
                <c:pt idx="11">
                  <c:v>5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BCE-46E8-BDCA-58E945A7D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09523568"/>
        <c:axId val="1602045472"/>
      </c:barChart>
      <c:catAx>
        <c:axId val="909523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045472"/>
        <c:crosses val="autoZero"/>
        <c:auto val="1"/>
        <c:lblAlgn val="ctr"/>
        <c:lblOffset val="100"/>
        <c:noMultiLvlLbl val="0"/>
      </c:catAx>
      <c:valAx>
        <c:axId val="1602045472"/>
        <c:scaling>
          <c:orientation val="minMax"/>
          <c:max val="90"/>
        </c:scaling>
        <c:delete val="1"/>
        <c:axPos val="t"/>
        <c:numFmt formatCode="General" sourceLinked="1"/>
        <c:majorTickMark val="out"/>
        <c:minorTickMark val="none"/>
        <c:tickLblPos val="nextTo"/>
        <c:crossAx val="909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83588320670319"/>
          <c:y val="1.9339583745957609E-2"/>
          <c:w val="0.62116411679329675"/>
          <c:h val="0.97142240502748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60-4503-B30F-06E11B797D2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60-4503-B30F-06E11B797D2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60-4503-B30F-06E11B797D2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460-4503-B30F-06E11B797D2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460-4503-B30F-06E11B797D2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460-4503-B30F-06E11B797D2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460-4503-B30F-06E11B797D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Un compte d’épargne</c:v>
                </c:pt>
                <c:pt idx="1">
                  <c:v>Une carte de crédit</c:v>
                </c:pt>
                <c:pt idx="2">
                  <c:v>Un compte courant/de paiement/de chèques</c:v>
                </c:pt>
                <c:pt idx="3">
                  <c:v>Une assurance</c:v>
                </c:pt>
                <c:pt idx="4">
                  <c:v>Un prêt-auto</c:v>
                </c:pt>
                <c:pt idx="5">
                  <c:v>Une hypothèque ou un prêt au logement</c:v>
                </c:pt>
                <c:pt idx="6">
                  <c:v>Un produit de retraite complémentaire</c:v>
                </c:pt>
                <c:pt idx="7">
                  <c:v>Des actions et parts de sociétés</c:v>
                </c:pt>
                <c:pt idx="8">
                  <c:v>Un fonds d'investissement</c:v>
                </c:pt>
                <c:pt idx="9">
                  <c:v>Des cryptoactifs</c:v>
                </c:pt>
                <c:pt idx="10">
                  <c:v>Une carte de paiement/de débit prépayée</c:v>
                </c:pt>
                <c:pt idx="11">
                  <c:v>Des obligations</c:v>
                </c:pt>
                <c:pt idx="12">
                  <c:v>Un prêt garanti par des biens immobiliers</c:v>
                </c:pt>
                <c:pt idx="13">
                  <c:v>Un microcrédit</c:v>
                </c:pt>
                <c:pt idx="14">
                  <c:v>Un prêt bancaire sans garantie</c:v>
                </c:pt>
                <c:pt idx="15">
                  <c:v>Un compte de paiement sur téléphone portable</c:v>
                </c:pt>
                <c:pt idx="16">
                  <c:v>Des produits financiers identifiés durables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90</c:v>
                </c:pt>
                <c:pt idx="1">
                  <c:v>88</c:v>
                </c:pt>
                <c:pt idx="2">
                  <c:v>80</c:v>
                </c:pt>
                <c:pt idx="3">
                  <c:v>80</c:v>
                </c:pt>
                <c:pt idx="4">
                  <c:v>77</c:v>
                </c:pt>
                <c:pt idx="5">
                  <c:v>72</c:v>
                </c:pt>
                <c:pt idx="6">
                  <c:v>68</c:v>
                </c:pt>
                <c:pt idx="7">
                  <c:v>63</c:v>
                </c:pt>
                <c:pt idx="8">
                  <c:v>61</c:v>
                </c:pt>
                <c:pt idx="9">
                  <c:v>57.999999999999993</c:v>
                </c:pt>
                <c:pt idx="10">
                  <c:v>56.000000000000007</c:v>
                </c:pt>
                <c:pt idx="11">
                  <c:v>55.000000000000007</c:v>
                </c:pt>
                <c:pt idx="12">
                  <c:v>53</c:v>
                </c:pt>
                <c:pt idx="13">
                  <c:v>41</c:v>
                </c:pt>
                <c:pt idx="14">
                  <c:v>37</c:v>
                </c:pt>
                <c:pt idx="15">
                  <c:v>32</c:v>
                </c:pt>
                <c:pt idx="16">
                  <c:v>28.999999999999996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60-4503-B30F-06E11B797D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09523568"/>
        <c:axId val="1602045472"/>
      </c:barChart>
      <c:catAx>
        <c:axId val="909523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045472"/>
        <c:crosses val="autoZero"/>
        <c:auto val="1"/>
        <c:lblAlgn val="ctr"/>
        <c:lblOffset val="100"/>
        <c:noMultiLvlLbl val="0"/>
      </c:catAx>
      <c:valAx>
        <c:axId val="16020454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909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83588320670319"/>
          <c:y val="1.9339583745957609E-2"/>
          <c:w val="0.62116411679329675"/>
          <c:h val="0.97142240502748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B0-4DFE-A6D9-0980182A71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B0-4DFE-A6D9-0980182A71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DB0-4DFE-A6D9-0980182A71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DB0-4DFE-A6D9-0980182A713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DB0-4DFE-A6D9-0980182A713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DB0-4DFE-A6D9-0980182A713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DB0-4DFE-A6D9-0980182A713E}"/>
              </c:ext>
            </c:extLst>
          </c:dPt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B0-4DFE-A6D9-0980182A7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Une carte de crédit</c:v>
                </c:pt>
                <c:pt idx="1">
                  <c:v>Un compte d’épargne</c:v>
                </c:pt>
                <c:pt idx="2">
                  <c:v>Un compte courant/de paiement/de chèques</c:v>
                </c:pt>
                <c:pt idx="3">
                  <c:v>Une assurance</c:v>
                </c:pt>
                <c:pt idx="4">
                  <c:v>Une hypothèque ou un prêt au logement</c:v>
                </c:pt>
                <c:pt idx="5">
                  <c:v>Un produit de retraite complémentaire</c:v>
                </c:pt>
                <c:pt idx="6">
                  <c:v>Un prêt-auto</c:v>
                </c:pt>
                <c:pt idx="7">
                  <c:v>Des actions et parts de sociétés</c:v>
                </c:pt>
                <c:pt idx="8">
                  <c:v>Une carte de paiement/de débit prépayée</c:v>
                </c:pt>
                <c:pt idx="9">
                  <c:v>Un fonds d'investissement</c:v>
                </c:pt>
                <c:pt idx="10">
                  <c:v>Un prêt garanti par des biens immobiliers</c:v>
                </c:pt>
                <c:pt idx="11">
                  <c:v>Des obligations</c:v>
                </c:pt>
                <c:pt idx="12">
                  <c:v>Des cryptoactifs</c:v>
                </c:pt>
                <c:pt idx="13">
                  <c:v>Un compte de paiement sur téléphone portable</c:v>
                </c:pt>
                <c:pt idx="14">
                  <c:v>Des produits financiers identifiés durables</c:v>
                </c:pt>
                <c:pt idx="15">
                  <c:v>Un prêt bancaire sans garantie</c:v>
                </c:pt>
                <c:pt idx="16">
                  <c:v>Un microcrédit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79</c:v>
                </c:pt>
                <c:pt idx="1">
                  <c:v>77</c:v>
                </c:pt>
                <c:pt idx="2">
                  <c:v>71</c:v>
                </c:pt>
                <c:pt idx="3">
                  <c:v>55.000000000000007</c:v>
                </c:pt>
                <c:pt idx="4">
                  <c:v>32</c:v>
                </c:pt>
                <c:pt idx="5">
                  <c:v>28.999999999999996</c:v>
                </c:pt>
                <c:pt idx="6">
                  <c:v>26</c:v>
                </c:pt>
                <c:pt idx="7">
                  <c:v>19</c:v>
                </c:pt>
                <c:pt idx="8">
                  <c:v>18</c:v>
                </c:pt>
                <c:pt idx="9">
                  <c:v>17</c:v>
                </c:pt>
                <c:pt idx="10">
                  <c:v>13</c:v>
                </c:pt>
                <c:pt idx="11">
                  <c:v>12</c:v>
                </c:pt>
                <c:pt idx="12">
                  <c:v>11</c:v>
                </c:pt>
                <c:pt idx="13">
                  <c:v>11</c:v>
                </c:pt>
                <c:pt idx="14">
                  <c:v>7.0000000000000009</c:v>
                </c:pt>
                <c:pt idx="15">
                  <c:v>6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B0-4DFE-A6D9-0980182A71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09523568"/>
        <c:axId val="1602045472"/>
      </c:barChart>
      <c:catAx>
        <c:axId val="909523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045472"/>
        <c:crosses val="autoZero"/>
        <c:auto val="1"/>
        <c:lblAlgn val="ctr"/>
        <c:lblOffset val="100"/>
        <c:noMultiLvlLbl val="0"/>
      </c:catAx>
      <c:valAx>
        <c:axId val="160204547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909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67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6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72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2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25AA9E-916A-6C61-E394-5166F77F2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326" y="491221"/>
            <a:ext cx="1443637" cy="5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5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6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7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75192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90386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7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8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0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3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1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75192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90386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5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9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0" y="857"/>
            <a:ext cx="12200176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846097"/>
            <a:ext cx="1146687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989097"/>
            <a:ext cx="11466875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F495A6E-A4D9-4B4C-8E2E-21C087CCD211}"/>
              </a:ext>
            </a:extLst>
          </p:cNvPr>
          <p:cNvSpPr txBox="1">
            <a:spLocks/>
          </p:cNvSpPr>
          <p:nvPr userDrawn="1"/>
        </p:nvSpPr>
        <p:spPr>
          <a:xfrm>
            <a:off x="375751" y="274325"/>
            <a:ext cx="6746309" cy="1284971"/>
          </a:xfrm>
          <a:prstGeom prst="rect">
            <a:avLst/>
          </a:prstGeom>
          <a:noFill/>
        </p:spPr>
        <p:txBody>
          <a:bodyPr vert="horz" lIns="0" tIns="20880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1007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TNS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1007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Ilres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D1007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984855"/>
            <a:ext cx="11466511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9498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628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628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616A5A6-8B60-46D1-B1BF-C0DE26FB94D4}"/>
              </a:ext>
            </a:extLst>
          </p:cNvPr>
          <p:cNvSpPr txBox="1">
            <a:spLocks/>
          </p:cNvSpPr>
          <p:nvPr userDrawn="1"/>
        </p:nvSpPr>
        <p:spPr>
          <a:xfrm>
            <a:off x="375751" y="274325"/>
            <a:ext cx="6746309" cy="1284971"/>
          </a:xfrm>
          <a:prstGeom prst="rect">
            <a:avLst/>
          </a:prstGeom>
          <a:noFill/>
        </p:spPr>
        <p:txBody>
          <a:bodyPr vert="horz" lIns="0" tIns="20880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1007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TNS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1007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Ilres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D1007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200" y="1138238"/>
            <a:ext cx="46668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200" y="3147038"/>
            <a:ext cx="46668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6821E31-275B-4755-A632-85C10C1ABBEA}"/>
              </a:ext>
            </a:extLst>
          </p:cNvPr>
          <p:cNvSpPr txBox="1">
            <a:spLocks/>
          </p:cNvSpPr>
          <p:nvPr userDrawn="1"/>
        </p:nvSpPr>
        <p:spPr>
          <a:xfrm>
            <a:off x="375751" y="274325"/>
            <a:ext cx="6746309" cy="1284971"/>
          </a:xfrm>
          <a:prstGeom prst="rect">
            <a:avLst/>
          </a:prstGeom>
          <a:noFill/>
        </p:spPr>
        <p:txBody>
          <a:bodyPr vert="horz" lIns="0" tIns="20880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1007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TNS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1007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Ilres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D1007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0" y="857"/>
            <a:ext cx="12200176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846097"/>
            <a:ext cx="1146687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989097"/>
            <a:ext cx="11466875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B96204A-8869-469A-A9EE-72F47558B894}"/>
              </a:ext>
            </a:extLst>
          </p:cNvPr>
          <p:cNvSpPr txBox="1">
            <a:spLocks/>
          </p:cNvSpPr>
          <p:nvPr userDrawn="1"/>
        </p:nvSpPr>
        <p:spPr>
          <a:xfrm>
            <a:off x="375751" y="274325"/>
            <a:ext cx="6746309" cy="1284971"/>
          </a:xfrm>
          <a:prstGeom prst="rect">
            <a:avLst/>
          </a:prstGeom>
          <a:noFill/>
        </p:spPr>
        <p:txBody>
          <a:bodyPr vert="horz" lIns="0" tIns="20880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1007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TNS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1007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Ilres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D1007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1628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628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6BF7317-A83B-481E-8A27-FFD5E526D39F}"/>
              </a:ext>
            </a:extLst>
          </p:cNvPr>
          <p:cNvSpPr txBox="1">
            <a:spLocks/>
          </p:cNvSpPr>
          <p:nvPr userDrawn="1"/>
        </p:nvSpPr>
        <p:spPr>
          <a:xfrm>
            <a:off x="375751" y="274325"/>
            <a:ext cx="6746309" cy="1284971"/>
          </a:xfrm>
          <a:prstGeom prst="rect">
            <a:avLst/>
          </a:prstGeom>
          <a:noFill/>
        </p:spPr>
        <p:txBody>
          <a:bodyPr vert="horz" lIns="0" tIns="20880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1007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TNS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1007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Ilres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D1007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984855"/>
            <a:ext cx="11466511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2972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984855"/>
            <a:ext cx="11468465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2"/>
            <a:ext cx="976312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9242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8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6124991"/>
            <a:ext cx="121932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35C707-D145-262B-1B05-1D1BEBCA6A8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41893" y="6293963"/>
            <a:ext cx="1186156" cy="4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8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451">
          <p15:clr>
            <a:srgbClr val="F26B43"/>
          </p15:clr>
        </p15:guide>
        <p15:guide id="3" orient="horz" pos="1076">
          <p15:clr>
            <a:srgbClr val="F26B43"/>
          </p15:clr>
        </p15:guide>
        <p15:guide id="4" orient="horz" pos="270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228">
          <p15:clr>
            <a:srgbClr val="F26B43"/>
          </p15:clr>
        </p15:guide>
        <p15:guide id="7" pos="3840">
          <p15:clr>
            <a:srgbClr val="F26B43"/>
          </p15:clr>
        </p15:guide>
        <p15:guide id="8" pos="3782">
          <p15:clr>
            <a:srgbClr val="F26B43"/>
          </p15:clr>
        </p15:guide>
        <p15:guide id="9" pos="390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6124991"/>
            <a:ext cx="121932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98DA58FD-783D-41CE-BB77-9E7EBAA4ABF1}"/>
              </a:ext>
            </a:extLst>
          </p:cNvPr>
          <p:cNvSpPr txBox="1">
            <a:spLocks/>
          </p:cNvSpPr>
          <p:nvPr userDrawn="1"/>
        </p:nvSpPr>
        <p:spPr>
          <a:xfrm>
            <a:off x="1519583" y="6393509"/>
            <a:ext cx="4890643" cy="197611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/>
              <a:t>Evaluation de la culture et de l'inclusion financières au Luxembourg – janvier</a:t>
            </a:r>
            <a:r>
              <a:rPr lang="fr-FR" sz="1000" noProof="0" dirty="0"/>
              <a:t> 2022</a:t>
            </a:r>
            <a:endParaRPr lang="fr-FR" sz="1000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3C4415-1F85-81A0-DCC9-2F97CE1B94A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1893" y="6293963"/>
            <a:ext cx="1186156" cy="414651"/>
          </a:xfrm>
          <a:prstGeom prst="rect">
            <a:avLst/>
          </a:prstGeom>
        </p:spPr>
      </p:pic>
      <p:pic>
        <p:nvPicPr>
          <p:cNvPr id="2" name="Picture 6" descr="Managed File Transfer CSSF - Login">
            <a:extLst>
              <a:ext uri="{FF2B5EF4-FFF2-40B4-BE49-F238E27FC236}">
                <a16:creationId xmlns:a16="http://schemas.microsoft.com/office/drawing/2014/main" id="{05D4F060-D17C-6F7B-E674-47756C4231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37" y="6212378"/>
            <a:ext cx="663705" cy="5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, company name&#10;&#10;Description automatically generated with medium confidence">
            <a:extLst>
              <a:ext uri="{FF2B5EF4-FFF2-40B4-BE49-F238E27FC236}">
                <a16:creationId xmlns:a16="http://schemas.microsoft.com/office/drawing/2014/main" id="{36278523-A444-8AB4-E478-4C3391E9C52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031696" y="6211699"/>
            <a:ext cx="1419912" cy="6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4" r:id="rId6"/>
    <p:sldLayoutId id="214748378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780">
          <p15:clr>
            <a:srgbClr val="F26B43"/>
          </p15:clr>
        </p15:guide>
        <p15:guide id="4" pos="3900">
          <p15:clr>
            <a:srgbClr val="F26B43"/>
          </p15:clr>
        </p15:guide>
        <p15:guide id="5" pos="7451">
          <p15:clr>
            <a:srgbClr val="F26B43"/>
          </p15:clr>
        </p15:guide>
        <p15:guide id="6" orient="horz" pos="1077">
          <p15:clr>
            <a:srgbClr val="F26B43"/>
          </p15:clr>
        </p15:guide>
        <p15:guide id="7" orient="horz" pos="270">
          <p15:clr>
            <a:srgbClr val="F26B43"/>
          </p15:clr>
        </p15:guide>
        <p15:guide id="8" orient="horz" pos="3600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5" Type="http://schemas.openxmlformats.org/officeDocument/2006/relationships/hyperlink" Target="mailto:Tommy.Klein@ilres.com" TargetMode="External"/><Relationship Id="rId4" Type="http://schemas.openxmlformats.org/officeDocument/2006/relationships/hyperlink" Target="mailto:Barbara.Richard@ilres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5BD4E5-9DB4-B994-375B-805E54A4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077" y="4679722"/>
            <a:ext cx="2848373" cy="1892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D4FC96-B4C7-7780-65B6-A3F85E509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942" y="3081858"/>
            <a:ext cx="2848373" cy="188621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7200" y="1138238"/>
            <a:ext cx="9900750" cy="1787237"/>
          </a:xfrm>
        </p:spPr>
        <p:txBody>
          <a:bodyPr/>
          <a:lstStyle/>
          <a:p>
            <a:r>
              <a:rPr lang="fr-FR" dirty="0"/>
              <a:t>Evaluation de la culture et de l'inclusion financières au Luxembourg </a:t>
            </a:r>
            <a:br>
              <a:rPr lang="fr-FR" dirty="0"/>
            </a:br>
            <a:r>
              <a:rPr lang="fr-FR" b="0" i="1" dirty="0"/>
              <a:t>Boîte à outils de l’OCDE/INFE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7200" y="3146902"/>
            <a:ext cx="4665663" cy="1882298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1600"/>
              <a:t>Janvier 2023</a:t>
            </a:r>
            <a:endParaRPr lang="fr-FR" sz="1600" dirty="0"/>
          </a:p>
          <a:p>
            <a:endParaRPr lang="fr-FR" sz="1600" dirty="0"/>
          </a:p>
        </p:txBody>
      </p:sp>
      <p:pic>
        <p:nvPicPr>
          <p:cNvPr id="1030" name="Picture 6" descr="Managed File Transfer CSSF - Login">
            <a:extLst>
              <a:ext uri="{FF2B5EF4-FFF2-40B4-BE49-F238E27FC236}">
                <a16:creationId xmlns:a16="http://schemas.microsoft.com/office/drawing/2014/main" id="{FBCDB2C2-06A8-6993-FC8D-FBA77E9E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15" y="4906928"/>
            <a:ext cx="1275590" cy="10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912BB1-3A56-ABA0-68F0-AF60760794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414" y="4411677"/>
            <a:ext cx="2581635" cy="1886213"/>
          </a:xfrm>
          <a:prstGeom prst="rect">
            <a:avLst/>
          </a:prstGeom>
        </p:spPr>
      </p:pic>
      <p:pic>
        <p:nvPicPr>
          <p:cNvPr id="4" name="Picture 3" descr="Text, company name&#10;&#10;Description automatically generated with medium confidence">
            <a:extLst>
              <a:ext uri="{FF2B5EF4-FFF2-40B4-BE49-F238E27FC236}">
                <a16:creationId xmlns:a16="http://schemas.microsoft.com/office/drawing/2014/main" id="{8B7859BF-E9C5-1FA6-9C94-5BD04F3E85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750" y="5053452"/>
            <a:ext cx="2041127" cy="8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relatif aux connaissances financières numériques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1187E-299A-D5DA-7CE7-0205F5EA5A34}"/>
              </a:ext>
            </a:extLst>
          </p:cNvPr>
          <p:cNvSpPr txBox="1"/>
          <p:nvPr/>
        </p:nvSpPr>
        <p:spPr>
          <a:xfrm>
            <a:off x="7865675" y="1627571"/>
            <a:ext cx="278708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/>
              <a:t>Moyenne : </a:t>
            </a:r>
            <a:r>
              <a:rPr lang="fr-FR" sz="2000" b="1" dirty="0">
                <a:solidFill>
                  <a:srgbClr val="C1AC51"/>
                </a:solidFill>
              </a:rPr>
              <a:t>1.1 / 3</a:t>
            </a:r>
            <a:endParaRPr lang="fr-FR" sz="2000" b="1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A560E916-43B4-F95D-40A7-26D19272E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4750"/>
              </p:ext>
            </p:extLst>
          </p:nvPr>
        </p:nvGraphicFramePr>
        <p:xfrm>
          <a:off x="1199896" y="1627571"/>
          <a:ext cx="5685536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42768">
                  <a:extLst>
                    <a:ext uri="{9D8B030D-6E8A-4147-A177-3AD203B41FA5}">
                      <a16:colId xmlns:a16="http://schemas.microsoft.com/office/drawing/2014/main" val="31028699"/>
                    </a:ext>
                  </a:extLst>
                </a:gridCol>
                <a:gridCol w="2842768">
                  <a:extLst>
                    <a:ext uri="{9D8B030D-6E8A-4147-A177-3AD203B41FA5}">
                      <a16:colId xmlns:a16="http://schemas.microsoft.com/office/drawing/2014/main" val="2624039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Nombre de réponses correctes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23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29%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40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1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34%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4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2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33%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3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4%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05443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837F701-71ED-3778-4067-25987752398C}"/>
              </a:ext>
            </a:extLst>
          </p:cNvPr>
          <p:cNvSpPr/>
          <p:nvPr/>
        </p:nvSpPr>
        <p:spPr>
          <a:xfrm>
            <a:off x="8181985" y="3431538"/>
            <a:ext cx="3403461" cy="17654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Niveau d’éducation Bac +4 et plus : 1.4 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Ménages avec plus de 6000€ net par mois : 1.3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Hommes : 1.3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Actifs : 1.2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Etrangers : 1.2</a:t>
            </a:r>
          </a:p>
          <a:p>
            <a:pPr marL="180975" indent="-180975"/>
            <a:endParaRPr lang="fr-FR" sz="1000" i="1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Niveau d’éducation primaire, secondaire 1er cycle : 1.0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Ménages avec moins de 4000€ net par mois : 1.0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Inactifs : 1.0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Nationalité luxembourgeoise : 1.0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Femmes : 0.9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51E12D-52E9-F010-08CF-C421167E075C}"/>
              </a:ext>
            </a:extLst>
          </p:cNvPr>
          <p:cNvCxnSpPr>
            <a:cxnSpLocks/>
          </p:cNvCxnSpPr>
          <p:nvPr/>
        </p:nvCxnSpPr>
        <p:spPr>
          <a:xfrm>
            <a:off x="8162935" y="3458970"/>
            <a:ext cx="0" cy="166167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D8044-2E07-2E6C-95C8-A5A81DA59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6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relatif aux comportements financiers numériques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6D666-FFD8-6627-CBE5-900ADC601E19}"/>
              </a:ext>
            </a:extLst>
          </p:cNvPr>
          <p:cNvSpPr txBox="1"/>
          <p:nvPr/>
        </p:nvSpPr>
        <p:spPr>
          <a:xfrm>
            <a:off x="7865675" y="1627571"/>
            <a:ext cx="278708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/>
              <a:t>Moyenne : </a:t>
            </a:r>
            <a:r>
              <a:rPr lang="fr-FR" sz="2000" b="1" dirty="0">
                <a:solidFill>
                  <a:srgbClr val="C1AC51"/>
                </a:solidFill>
              </a:rPr>
              <a:t>2.3 / 4</a:t>
            </a:r>
            <a:endParaRPr lang="fr-FR" sz="2000" b="1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CEF21960-8A42-C6EB-B955-8BDEA7E16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09843"/>
              </p:ext>
            </p:extLst>
          </p:nvPr>
        </p:nvGraphicFramePr>
        <p:xfrm>
          <a:off x="1199896" y="1627571"/>
          <a:ext cx="5685536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42768">
                  <a:extLst>
                    <a:ext uri="{9D8B030D-6E8A-4147-A177-3AD203B41FA5}">
                      <a16:colId xmlns:a16="http://schemas.microsoft.com/office/drawing/2014/main" val="31028699"/>
                    </a:ext>
                  </a:extLst>
                </a:gridCol>
                <a:gridCol w="2842768">
                  <a:extLst>
                    <a:ext uri="{9D8B030D-6E8A-4147-A177-3AD203B41FA5}">
                      <a16:colId xmlns:a16="http://schemas.microsoft.com/office/drawing/2014/main" val="2624039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23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4%</a:t>
                      </a:r>
                      <a:endParaRPr lang="fr-FR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40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1</a:t>
                      </a:r>
                      <a:endParaRPr lang="fr-FR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5%</a:t>
                      </a:r>
                      <a:endParaRPr lang="fr-FR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4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2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55%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3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28%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05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4</a:t>
                      </a:r>
                      <a:endParaRPr lang="fr-FR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8%</a:t>
                      </a:r>
                      <a:endParaRPr lang="fr-FR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9299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5776E54-0944-5518-99AB-6C7C09915AFE}"/>
              </a:ext>
            </a:extLst>
          </p:cNvPr>
          <p:cNvSpPr/>
          <p:nvPr/>
        </p:nvSpPr>
        <p:spPr>
          <a:xfrm>
            <a:off x="8181985" y="3431538"/>
            <a:ext cx="3403461" cy="68825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Ménages avec 6000-8000€ net par mois : 2.5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60-79 ans : 2.5</a:t>
            </a:r>
          </a:p>
          <a:p>
            <a:pPr marL="180975" indent="-180975"/>
            <a:endParaRPr lang="fr-FR" sz="1000" i="1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Moins de 30 ans : 2.1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ECFB2E-5927-932F-3418-E25D6B6E8DF5}"/>
              </a:ext>
            </a:extLst>
          </p:cNvPr>
          <p:cNvCxnSpPr>
            <a:cxnSpLocks/>
          </p:cNvCxnSpPr>
          <p:nvPr/>
        </p:nvCxnSpPr>
        <p:spPr>
          <a:xfrm>
            <a:off x="8162935" y="3458970"/>
            <a:ext cx="0" cy="660824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7913D-B8DF-1658-8DF2-5672BEAC8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relatif aux attitudes financières numériques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4E594-B475-D66A-AB7A-4412A4B8F2F9}"/>
              </a:ext>
            </a:extLst>
          </p:cNvPr>
          <p:cNvSpPr txBox="1"/>
          <p:nvPr/>
        </p:nvSpPr>
        <p:spPr>
          <a:xfrm>
            <a:off x="7865675" y="1627571"/>
            <a:ext cx="278708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/>
              <a:t>Moyenne : </a:t>
            </a:r>
            <a:r>
              <a:rPr lang="fr-FR" sz="2000" b="1" dirty="0">
                <a:solidFill>
                  <a:srgbClr val="C1AC51"/>
                </a:solidFill>
              </a:rPr>
              <a:t>1.9 / 3</a:t>
            </a:r>
            <a:endParaRPr lang="fr-FR" sz="2000" b="1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12F37E3D-E3F2-9A45-888C-B10B20C63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534245"/>
              </p:ext>
            </p:extLst>
          </p:nvPr>
        </p:nvGraphicFramePr>
        <p:xfrm>
          <a:off x="1199896" y="1627571"/>
          <a:ext cx="5685536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42768">
                  <a:extLst>
                    <a:ext uri="{9D8B030D-6E8A-4147-A177-3AD203B41FA5}">
                      <a16:colId xmlns:a16="http://schemas.microsoft.com/office/drawing/2014/main" val="31028699"/>
                    </a:ext>
                  </a:extLst>
                </a:gridCol>
                <a:gridCol w="2842768">
                  <a:extLst>
                    <a:ext uri="{9D8B030D-6E8A-4147-A177-3AD203B41FA5}">
                      <a16:colId xmlns:a16="http://schemas.microsoft.com/office/drawing/2014/main" val="2624039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23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9%</a:t>
                      </a:r>
                      <a:endParaRPr lang="fr-FR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40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1</a:t>
                      </a:r>
                      <a:endParaRPr lang="fr-FR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23%</a:t>
                      </a:r>
                      <a:endParaRPr lang="fr-FR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4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2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33%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3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35%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05443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5DCDA59-BB97-F494-E8DD-C931886DC6A3}"/>
              </a:ext>
            </a:extLst>
          </p:cNvPr>
          <p:cNvSpPr/>
          <p:nvPr/>
        </p:nvSpPr>
        <p:spPr>
          <a:xfrm>
            <a:off x="8181985" y="3431538"/>
            <a:ext cx="3403461" cy="13038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60-79 ans : 2.3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Ménages avec plus de 6000€ net par mois : 2.1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Niveau d’éducation Bac +4 et plus : 2.1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Nationalités autres que luxembourgeoise et portugaise : 2.1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Habitants d’une grande ville : 2.1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Vivent seuls : 2.1</a:t>
            </a:r>
          </a:p>
          <a:p>
            <a:pPr marL="180975" indent="-180975"/>
            <a:endParaRPr lang="fr-FR" sz="1000" i="1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Moins de 30 ans : 1.6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4A5248-F3AE-05C6-A8EC-0207CDDA2690}"/>
              </a:ext>
            </a:extLst>
          </p:cNvPr>
          <p:cNvCxnSpPr>
            <a:cxnSpLocks/>
          </p:cNvCxnSpPr>
          <p:nvPr/>
        </p:nvCxnSpPr>
        <p:spPr>
          <a:xfrm>
            <a:off x="8162935" y="3458970"/>
            <a:ext cx="0" cy="1276377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7EE20-C7EA-32B6-7C41-EF665229E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8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global relatif à la culture financière numérique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78605-7A8C-8978-C86D-00064CBE5133}"/>
              </a:ext>
            </a:extLst>
          </p:cNvPr>
          <p:cNvSpPr txBox="1"/>
          <p:nvPr/>
        </p:nvSpPr>
        <p:spPr>
          <a:xfrm>
            <a:off x="7865675" y="1627571"/>
            <a:ext cx="278708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/>
              <a:t>Moyenne : </a:t>
            </a:r>
            <a:r>
              <a:rPr lang="fr-FR" sz="2000" b="1" dirty="0">
                <a:solidFill>
                  <a:srgbClr val="C1AC51"/>
                </a:solidFill>
              </a:rPr>
              <a:t>54 / 100</a:t>
            </a:r>
            <a:endParaRPr lang="fr-FR" sz="2000" b="1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894C41AB-C0B5-90C1-D335-322CC5C33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14762"/>
              </p:ext>
            </p:extLst>
          </p:nvPr>
        </p:nvGraphicFramePr>
        <p:xfrm>
          <a:off x="1199896" y="1627571"/>
          <a:ext cx="5685536" cy="296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42768">
                  <a:extLst>
                    <a:ext uri="{9D8B030D-6E8A-4147-A177-3AD203B41FA5}">
                      <a16:colId xmlns:a16="http://schemas.microsoft.com/office/drawing/2014/main" val="31028699"/>
                    </a:ext>
                  </a:extLst>
                </a:gridCol>
                <a:gridCol w="2842768">
                  <a:extLst>
                    <a:ext uri="{9D8B030D-6E8A-4147-A177-3AD203B41FA5}">
                      <a16:colId xmlns:a16="http://schemas.microsoft.com/office/drawing/2014/main" val="2624039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23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/>
                        <a:t>0-20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7%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40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30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8%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4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40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12%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50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22%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05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60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23%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0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70</a:t>
                      </a:r>
                      <a:endParaRPr lang="fr-FR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17%</a:t>
                      </a:r>
                      <a:endParaRPr lang="fr-FR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4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noProof="0" dirty="0"/>
                        <a:t>80-100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11%</a:t>
                      </a:r>
                      <a:endParaRPr lang="fr-FR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18102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10D6DB6-40B1-9ECB-7A0F-9075F1340599}"/>
              </a:ext>
            </a:extLst>
          </p:cNvPr>
          <p:cNvSpPr/>
          <p:nvPr/>
        </p:nvSpPr>
        <p:spPr>
          <a:xfrm>
            <a:off x="8181985" y="3431538"/>
            <a:ext cx="3403461" cy="17654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Niveau d’éducation Bac +4 et plus : 59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Ménages avec plus de 6000€ net par mois : 58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Habitants d’une grande ville : 58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60-79 ans 58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Hommes : 57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Nationalités autres que luxembourgeoise et portugaise : 56</a:t>
            </a:r>
          </a:p>
          <a:p>
            <a:pPr marL="180975" indent="-180975"/>
            <a:endParaRPr lang="fr-FR" sz="1000" i="1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Femmes : 51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Habitants d’une ville moyenne : 50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Ménages avec moins de 4000€ net par mois : 49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Moins de 30 ans : 47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DCC550-F99B-840A-9238-FDC251F65527}"/>
              </a:ext>
            </a:extLst>
          </p:cNvPr>
          <p:cNvCxnSpPr>
            <a:cxnSpLocks/>
          </p:cNvCxnSpPr>
          <p:nvPr/>
        </p:nvCxnSpPr>
        <p:spPr>
          <a:xfrm>
            <a:off x="8162935" y="3458970"/>
            <a:ext cx="0" cy="166167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90BC9-2D42-2D46-6919-50F5CCBBF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0B804-7B8B-41E6-BECD-B3BFEA3EF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Indicateurs d’inclusion financière</a:t>
            </a:r>
          </a:p>
        </p:txBody>
      </p:sp>
    </p:spTree>
    <p:extLst>
      <p:ext uri="{BB962C8B-B14F-4D97-AF65-F5344CB8AC3E}">
        <p14:creationId xmlns:p14="http://schemas.microsoft.com/office/powerpoint/2010/main" val="36385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Détention d’un produit financier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AE3431-3758-ED7C-2879-CC184C76F0EE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3AB5B24E-3DC0-64E5-690F-67D780A92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BBAFB667-1301-BA90-EEF7-322D4C0C94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1B7F90-BB12-FC82-8A60-561E4C4A8266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6B238681-3305-12CA-8121-1445EF463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90831060-5E21-0543-153B-A1B7459A5A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7B7595-50D1-25E2-7042-992DD43910D9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42824595-9E83-4512-2D4E-F09D7178DE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CDDCBAB9-CA76-A416-FEA9-9370B247D7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87423B-D54F-B94B-DDAA-2A58812B8155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22FA972F-43A1-FA9E-2E7C-607C4FD32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D47E1528-7ECE-B591-D065-B432C6E53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E5E026-AD08-3F51-C17E-25D42024B78D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718CF54C-78C1-AF5F-477E-43D104864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1AFEB78-5830-4547-DA65-60958A4FD3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6A7DEB-951F-C5AC-96D6-6C2681650FB1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25C2ED3B-818A-9959-7858-490766E9A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9EB12C25-2376-3AA3-AE5A-F8B08F9284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EBC996-7AB6-0404-9748-E1E1FC37EAA0}"/>
              </a:ext>
            </a:extLst>
          </p:cNvPr>
          <p:cNvGrpSpPr/>
          <p:nvPr/>
        </p:nvGrpSpPr>
        <p:grpSpPr>
          <a:xfrm>
            <a:off x="2457968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BA436D5-0126-40AE-5E95-7F49DE024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B85020E4-EE00-CB29-438C-58292AA20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EF473F-933D-FE44-EBA2-C2EC510DD5A2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85B5ACC0-334B-3B1B-4CDE-49D42A1D51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6D7F8A7-B43A-60AA-2F74-F6CC4CCA8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F1515A1-AA98-015D-32C7-D4CA5D68A4CB}"/>
              </a:ext>
            </a:extLst>
          </p:cNvPr>
          <p:cNvSpPr txBox="1"/>
          <p:nvPr/>
        </p:nvSpPr>
        <p:spPr>
          <a:xfrm>
            <a:off x="5277923" y="2285939"/>
            <a:ext cx="4204091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74% des résidents de 18-79 ans </a:t>
            </a:r>
            <a:r>
              <a:rPr lang="fr-FR" sz="2000" b="1" dirty="0"/>
              <a:t>détiennent au moins un produit financier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23CFD3-739B-5BEF-44AB-2020802339FB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38000">
                <a:srgbClr val="C1AC51"/>
              </a:gs>
              <a:gs pos="4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CE91C367-F8D7-97FB-0596-79926AEC6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7C758E4C-5963-4816-C1E9-D1A2090445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860917-D0E6-C4DC-946B-834677FDC795}"/>
              </a:ext>
            </a:extLst>
          </p:cNvPr>
          <p:cNvGrpSpPr/>
          <p:nvPr/>
        </p:nvGrpSpPr>
        <p:grpSpPr>
          <a:xfrm>
            <a:off x="3624864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9FA0DB2E-458A-DE85-B7AB-716B73121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62D7B325-ADCF-EE51-05CB-355401A59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13E6E0C-3BD2-0EFD-9DE3-DB6A504C9B87}"/>
              </a:ext>
            </a:extLst>
          </p:cNvPr>
          <p:cNvSpPr/>
          <p:nvPr/>
        </p:nvSpPr>
        <p:spPr>
          <a:xfrm>
            <a:off x="6334897" y="4500799"/>
            <a:ext cx="4016111" cy="53436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84% parmi ceux dont le ménage perçoit plus de 6000€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82% parmi ceux qui ont suivi un enseignement supérieur Bac +2 à 3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79% parmi les Luxembourgeois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EDE79D4-4D86-74A3-3998-F2411C394F13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506936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EA4FD-32F2-DE50-B33A-973CF16E3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2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Détention d’un produit d’épargne, d’investissement ou de retraite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8EAFC1-3893-F6AB-3084-5A14D1FF6F1C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0A6802F1-727D-C031-E5D1-0A5B02956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15D0943B-B348-274A-4625-1518A35C2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491ACB-06AF-4EEC-4AFD-6FBBEA359B1F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402AF80F-8B42-4C35-89BD-B052B9E343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6D1D23B2-4ABF-2D27-7B68-8F4A577AFB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87A779-1FEA-2EF1-9BB1-C4448AFC8761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FFD5CEE5-7888-BC9C-F0FD-6DC634A8D4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8B3C1834-7731-E732-B337-3A1619FF5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42D6EE-57B7-30A6-84C6-5DC201CF7520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DA17F80B-D73F-27CC-7F9F-A2F3764692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ECF5A0E7-BEE3-9CDF-4C74-43542F021F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0451F0-4827-EC61-F7D0-59DA9B20808A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99247F01-3A61-14E2-1F4D-EAEE71C1F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FBD66754-1814-1A0F-C3C3-74A0FA862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EE3670-FF25-094C-8754-5C0AFD9F53CE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55A63FC1-AEBF-4C1A-A320-EECE34B02A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C3459D27-B365-914C-C9BA-D32BD9E07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8D999E-7105-0B7B-66AA-EDD57A80861C}"/>
              </a:ext>
            </a:extLst>
          </p:cNvPr>
          <p:cNvGrpSpPr/>
          <p:nvPr/>
        </p:nvGrpSpPr>
        <p:grpSpPr>
          <a:xfrm>
            <a:off x="2457968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3E78687-7CF8-C5B7-8D2B-D91B22D5E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2CFD44A4-C356-2A71-9C3B-A6F5073AAC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3DAC5E-F5C9-B2BA-6A98-A3CBC2DA7CC2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8470FF-9602-F008-E200-319E48DD6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DB03100-C867-CC6E-030C-C1F8A3EE3D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C1C0D1A-018C-805A-43A9-50CC4C625E15}"/>
              </a:ext>
            </a:extLst>
          </p:cNvPr>
          <p:cNvSpPr txBox="1"/>
          <p:nvPr/>
        </p:nvSpPr>
        <p:spPr>
          <a:xfrm>
            <a:off x="5277923" y="2285939"/>
            <a:ext cx="4204091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83% des résidents de 18-79 ans </a:t>
            </a:r>
            <a:r>
              <a:rPr lang="fr-FR" sz="2000" b="1" dirty="0"/>
              <a:t>détiennent au moins un produit d’épargne, d’investissement ou de retraite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8F969C-C50C-2564-F626-4633E2766AB8}"/>
              </a:ext>
            </a:extLst>
          </p:cNvPr>
          <p:cNvGrpSpPr/>
          <p:nvPr/>
        </p:nvGrpSpPr>
        <p:grpSpPr>
          <a:xfrm>
            <a:off x="3624864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28000">
                <a:srgbClr val="C1AC51"/>
              </a:gs>
              <a:gs pos="3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38E531C2-F371-36F6-1DCE-BDFF177B3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718326C0-D658-837B-E96D-9FAB1C8EA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8E052D-F3EC-898F-4AA0-88F923998062}"/>
              </a:ext>
            </a:extLst>
          </p:cNvPr>
          <p:cNvGrpSpPr/>
          <p:nvPr/>
        </p:nvGrpSpPr>
        <p:grpSpPr>
          <a:xfrm>
            <a:off x="304788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7E430D17-1B8D-FC04-9488-F7F2B677C2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4A7BC345-0C0E-E2CE-5EED-DD919CD41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E913623-1BDA-BFD1-CBC6-CF498D8B56A3}"/>
              </a:ext>
            </a:extLst>
          </p:cNvPr>
          <p:cNvSpPr/>
          <p:nvPr/>
        </p:nvSpPr>
        <p:spPr>
          <a:xfrm>
            <a:off x="6334897" y="4500799"/>
            <a:ext cx="4016111" cy="22659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92% parmi ceux dont le ménage perçoit plus de 8000€ net par mois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97B692-13D2-81EE-3301-EE1246A10C41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199159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1220E-7B49-2189-069A-52F1E823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Détention d’un produit d’assurance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697EAE-2139-78FE-2E66-66D5BC5A0392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673690DA-6E48-06AF-0BC2-EB3C8D72D1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554E6ACB-4D9A-DEFD-8E3E-18BAE3265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E6BEC3-ADFC-247C-EBAF-E43FA1A3A9C0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A35C9D5E-2A28-64CA-2F0F-D755C96B8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E6FE82DE-143A-C1AD-ECBE-240CFA902F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0C12A5-85B8-127E-3A48-D114F432AC0D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9A04D859-C90D-3BFD-A3C7-A7A7B93DA8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196C2AD2-D357-0A16-5540-6AF314EEFF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EDC313-DE7C-C75D-FCA4-98D54A33B66E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089AE975-C944-A68C-42C6-75B7469B13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3C1C8AA2-D029-92C8-C562-8B1419CCE3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31B8B8-449B-7C79-CC38-1AB3CC927630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3107DCC1-5061-844A-854C-89D9D8EEE0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E17B518E-D5EE-F5BA-158C-DC3474127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12A07B-F42A-7964-0D18-05D81FEE12B6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E1FC8A8-169E-BBA2-F186-BEEAF7A8F7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52A67584-6533-279D-AF51-88E4151D0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F66CA45-E7B1-62A4-EA96-EC6A57F9B826}"/>
              </a:ext>
            </a:extLst>
          </p:cNvPr>
          <p:cNvSpPr txBox="1"/>
          <p:nvPr/>
        </p:nvSpPr>
        <p:spPr>
          <a:xfrm>
            <a:off x="5277923" y="2285939"/>
            <a:ext cx="4204091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54% des résidents de 18-79 ans </a:t>
            </a:r>
            <a:r>
              <a:rPr lang="fr-FR" sz="2000" b="1" dirty="0"/>
              <a:t>détiennent au moins un produit d’assurance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53F280-F467-5A26-3070-A1501A4EA43E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38000">
                <a:srgbClr val="C1AC51"/>
              </a:gs>
              <a:gs pos="4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58324528-C369-4B1D-8307-A1AAD7A18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4EDFCFD3-E3D7-0A4A-9BF7-E0394FA55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2516DB-4730-54D6-8CC5-950C602B0B46}"/>
              </a:ext>
            </a:extLst>
          </p:cNvPr>
          <p:cNvGrpSpPr/>
          <p:nvPr/>
        </p:nvGrpSpPr>
        <p:grpSpPr>
          <a:xfrm>
            <a:off x="3624505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A580550B-30D3-BB93-E7F0-7B1D70FAE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1215BB5C-E971-7EE0-916B-9B6110DF0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E06698-6B76-CF63-CE3D-1A0A8E00B7ED}"/>
              </a:ext>
            </a:extLst>
          </p:cNvPr>
          <p:cNvGrpSpPr/>
          <p:nvPr/>
        </p:nvGrpSpPr>
        <p:grpSpPr>
          <a:xfrm>
            <a:off x="3047976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F2B182B3-9A38-3AC4-0F61-8D4A4CACA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8452C87E-BC82-382C-E0E6-6729C74BB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6834BB-3CD6-F014-478B-C2EA61F57137}"/>
              </a:ext>
            </a:extLst>
          </p:cNvPr>
          <p:cNvGrpSpPr/>
          <p:nvPr/>
        </p:nvGrpSpPr>
        <p:grpSpPr>
          <a:xfrm>
            <a:off x="2457513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2F7C4FE0-9166-0331-4779-AB7E4DA1E0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A210B336-4D96-3517-0844-2B57FEA52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F5390DA-D2DE-AF3E-48A2-B02FF8B07135}"/>
              </a:ext>
            </a:extLst>
          </p:cNvPr>
          <p:cNvSpPr/>
          <p:nvPr/>
        </p:nvSpPr>
        <p:spPr>
          <a:xfrm>
            <a:off x="6334897" y="4500799"/>
            <a:ext cx="4016111" cy="53436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65% parmi les 40-49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65% parmi ceux avec enfants de moins de 18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64% parmi ceux dont le ménage perçoit plus de 6000€ net par mois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EE2AC9-7216-B187-2116-ED59A8FB84CC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506936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20B1B-4C07-3424-168B-08E42DF93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8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Détention d’un produit de crédit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70BB8B-0970-BB5C-76D2-E60AF59EFD82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6539569E-5EB4-B4E0-1333-5018C4D96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197ECA20-FBF1-1FD3-6E05-2898879F8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7A0528C-6A2B-60B6-8E51-D378CDB3B40B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20C15666-7E09-6B0B-7B89-684CC273F7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83FC39F6-3975-CD2F-478C-534895AAF6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129CD5-E869-CD5D-6642-15351EDC7C8B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D3C53710-CC5C-4204-706D-B710D3BF7F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7540F52C-5A72-103F-D540-96718428A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A30A9E-6071-B53D-DF59-CEEFA6F2BF73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4847DE06-64CF-8DEC-931E-4D8AA5AB8D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4415960E-2AEF-67E2-38B6-CCB837A7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B81F23-D262-0947-865B-F59C35F9C671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AB0F0F26-1FAC-58F4-B504-C42EDEE25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3EC70C52-5006-55B6-67B4-6247F952FD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3F86CA-7C6F-3C1D-8A1B-385A4A5B43AA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49477584-843B-7BB7-5217-C56C64BD8C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3316C4C2-7B7C-71A9-7DC4-279B8DE0A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E3B1DC-8220-1BE6-9FE6-9471B30A321F}"/>
              </a:ext>
            </a:extLst>
          </p:cNvPr>
          <p:cNvGrpSpPr/>
          <p:nvPr/>
        </p:nvGrpSpPr>
        <p:grpSpPr>
          <a:xfrm>
            <a:off x="2457968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45B28CB-737D-3609-6828-52653357D5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F6B0B28D-AC3E-1BF1-9215-20EAC9BA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2CE73C-4CDC-39B9-4DB5-1EFA03B22DA8}"/>
              </a:ext>
            </a:extLst>
          </p:cNvPr>
          <p:cNvGrpSpPr/>
          <p:nvPr/>
        </p:nvGrpSpPr>
        <p:grpSpPr>
          <a:xfrm>
            <a:off x="3624864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38000">
                <a:srgbClr val="C1AC51"/>
              </a:gs>
              <a:gs pos="4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F3598434-280F-DC3B-7DB1-DA2ED22AD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1DDBFFF-5B29-F4E4-719F-9695C51037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9193651-6260-51EC-46F9-4989F30A8261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A6ABB236-5FB1-5DF9-0E46-0F6723E859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891950F3-5EB1-D51C-A0A0-8D1274BB50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81142B-30D8-9B7B-E8C8-89FA04732425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F8D15BE5-304D-CC6A-D848-4395B244A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D700FFE9-FE95-E830-B8ED-DC910F898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325D458-3208-6CD3-7894-79197499439C}"/>
              </a:ext>
            </a:extLst>
          </p:cNvPr>
          <p:cNvSpPr txBox="1"/>
          <p:nvPr/>
        </p:nvSpPr>
        <p:spPr>
          <a:xfrm>
            <a:off x="5277923" y="2285939"/>
            <a:ext cx="4204091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84% des résidents de 18-79 ans </a:t>
            </a:r>
            <a:r>
              <a:rPr lang="fr-FR" sz="2000" b="1" dirty="0"/>
              <a:t>détiennent au moins un produit de crédit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73DC31-6E89-F8F6-6CE2-305F0337C70A}"/>
              </a:ext>
            </a:extLst>
          </p:cNvPr>
          <p:cNvSpPr/>
          <p:nvPr/>
        </p:nvSpPr>
        <p:spPr>
          <a:xfrm>
            <a:off x="6334897" y="4500799"/>
            <a:ext cx="4016111" cy="53436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94% parmi ceux dont le ménage perçoit plus de 6000€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90% parmi les 60-69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90% parmi ceux avec enfants de moins de 18 ans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1874EE-CA7F-5415-EB01-BCFBDD6C0C90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506936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4B57D-3390-9400-CB5F-DF2F57E1B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Connaissance d’au moins 5 produits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B11F52-FFE6-D479-D22E-2646A056771E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CCDB7D80-5909-84D0-1BF9-A5964AA1E5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9FC3C87-5048-660C-EF4C-17F56E432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8927A3-6E27-0F9A-B64B-4C36060A1517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6BEDBD11-4E6B-FEA9-7892-5EA5D1219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9D8B63E9-60E4-648C-6B39-1955CF156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1F0DCE-7D72-BFA3-903B-2CBB619AE712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39127542-E303-FE08-6E18-AFDB48011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333DFBB1-4086-BD13-6AC7-519D4CAFB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D35157-1209-838F-11B5-76930B36DB73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756E8A2A-74DE-399F-0CD4-169BFC24C7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3700B622-DB25-6A5E-8712-38A9C74BA6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5F4B13-FBB9-12F0-B3B5-63E1B90D8DDC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0C32B917-BC48-DC47-A428-5B6B1708F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760862FD-962C-91DE-B00E-423C9CD776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94E094-15A3-9413-485F-B1B6EFAF5629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F5B1B7B2-7CF8-65DA-0976-32E6733CD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78955991-7AD1-C33C-E357-A2C33C0D9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DEA185-3C52-25AB-4139-B34AF53078F0}"/>
              </a:ext>
            </a:extLst>
          </p:cNvPr>
          <p:cNvGrpSpPr/>
          <p:nvPr/>
        </p:nvGrpSpPr>
        <p:grpSpPr>
          <a:xfrm>
            <a:off x="2457968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FDD9CA6B-D891-A870-650D-22BC742D1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EB8E8D7D-9426-1CD9-6C5E-7356C77E4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61B062-68C1-76C6-3A74-7A6241A13A34}"/>
              </a:ext>
            </a:extLst>
          </p:cNvPr>
          <p:cNvGrpSpPr/>
          <p:nvPr/>
        </p:nvGrpSpPr>
        <p:grpSpPr>
          <a:xfrm>
            <a:off x="3624864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38000">
                <a:srgbClr val="C1AC51"/>
              </a:gs>
              <a:gs pos="4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0CA9D513-3B12-5EB9-B53C-C9375BC4B5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59CA3F62-9B98-3E19-590F-86A9AF0953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C15AB7-3394-ECC2-3EC1-0B8031B6DBBC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67146E3-B4FE-BC5C-45F6-5E8F1AFDF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924B2CCA-BA1A-012A-D55A-16B2E083B4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F3C6649-FE8B-2F9C-F339-4E7F5ADBDED5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F79BF617-970B-CF31-08C2-9C18A31C0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E93AE927-102D-3641-B943-8CA24CE8B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D4B04E1-64C0-B77D-1651-29DC8D184304}"/>
              </a:ext>
            </a:extLst>
          </p:cNvPr>
          <p:cNvSpPr txBox="1"/>
          <p:nvPr/>
        </p:nvSpPr>
        <p:spPr>
          <a:xfrm>
            <a:off x="5277923" y="2285939"/>
            <a:ext cx="4204091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84% des résidents de 18-79 ans </a:t>
            </a:r>
            <a:r>
              <a:rPr lang="fr-FR" sz="2000" b="1" dirty="0"/>
              <a:t>connaissent au moins 5 des 17 produits financiers présentés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CC1EA4-F3C4-CB64-EAC2-4D9201EE1F95}"/>
              </a:ext>
            </a:extLst>
          </p:cNvPr>
          <p:cNvSpPr/>
          <p:nvPr/>
        </p:nvSpPr>
        <p:spPr>
          <a:xfrm>
            <a:off x="6334897" y="4500799"/>
            <a:ext cx="4016111" cy="22659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93% parmi ceux dont le ménage perçoit plus de 6000€ net par mois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312906-7E48-1C79-843D-4BB0B98774B0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199159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EBCF3-1CA2-7A28-0644-A54338BA0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7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859830"/>
              </p:ext>
            </p:extLst>
          </p:nvPr>
        </p:nvGraphicFramePr>
        <p:xfrm>
          <a:off x="360363" y="1708150"/>
          <a:ext cx="11466511" cy="2842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fr-FR" sz="1600" b="0" noProof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noProof="0" dirty="0">
                          <a:solidFill>
                            <a:srgbClr val="717171"/>
                          </a:solidFill>
                        </a:rPr>
                        <a:t>Rappel méthodologique</a:t>
                      </a: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noProof="0">
                          <a:solidFill>
                            <a:srgbClr val="717171"/>
                          </a:solidFill>
                        </a:rPr>
                        <a:t>3</a:t>
                      </a: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b="0" noProof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283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fr-FR" sz="1600" b="0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noProof="0" dirty="0">
                          <a:solidFill>
                            <a:srgbClr val="717171"/>
                          </a:solidFill>
                        </a:rPr>
                        <a:t>Scores relatifs à la culture financière</a:t>
                      </a: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noProof="0" dirty="0">
                          <a:solidFill>
                            <a:srgbClr val="717171"/>
                          </a:solidFill>
                        </a:rPr>
                        <a:t>4</a:t>
                      </a:r>
                      <a:endParaRPr lang="fr-FR" sz="1600" b="1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b="1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519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fr-FR" sz="1600" b="0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noProof="0" dirty="0">
                          <a:solidFill>
                            <a:srgbClr val="717171"/>
                          </a:solidFill>
                        </a:rPr>
                        <a:t>Scores relatifs à la culture financière numérique</a:t>
                      </a: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noProof="0" dirty="0">
                          <a:solidFill>
                            <a:srgbClr val="717171"/>
                          </a:solidFill>
                        </a:rPr>
                        <a:t>9</a:t>
                      </a:r>
                      <a:endParaRPr lang="fr-FR" sz="1600" b="1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b="1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584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fr-FR" sz="1600" b="0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noProof="0" dirty="0">
                          <a:solidFill>
                            <a:srgbClr val="717171"/>
                          </a:solidFill>
                        </a:rPr>
                        <a:t>Indicateurs d’inclusion financière</a:t>
                      </a: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noProof="0" dirty="0">
                          <a:solidFill>
                            <a:srgbClr val="717171"/>
                          </a:solidFill>
                        </a:rPr>
                        <a:t>14</a:t>
                      </a:r>
                      <a:endParaRPr lang="fr-FR" sz="1600" b="1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b="1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373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600" b="0" noProof="0" dirty="0">
                          <a:solidFill>
                            <a:srgbClr val="717171"/>
                          </a:solidFill>
                        </a:rPr>
                        <a:t>1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noProof="0" dirty="0">
                          <a:solidFill>
                            <a:srgbClr val="717171"/>
                          </a:solidFill>
                        </a:rPr>
                        <a:t>Planification et gestion des finances</a:t>
                      </a: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solidFill>
                            <a:srgbClr val="717171"/>
                          </a:solidFill>
                        </a:rPr>
                        <a:t>22</a:t>
                      </a:r>
                      <a:endParaRPr lang="fr-FR" sz="1600" b="0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b="0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600" b="0" noProof="0">
                          <a:solidFill>
                            <a:srgbClr val="717171"/>
                          </a:solidFill>
                        </a:rPr>
                        <a:t>2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Choisir et utiliser les produits et services financiers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noProof="0" dirty="0">
                          <a:solidFill>
                            <a:srgbClr val="717171"/>
                          </a:solidFill>
                        </a:rPr>
                        <a:t>35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b="0" noProof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600" b="0" noProof="0" dirty="0">
                          <a:solidFill>
                            <a:srgbClr val="717171"/>
                          </a:solidFill>
                        </a:rPr>
                        <a:t>3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Attitudes et comportements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noProof="0" dirty="0">
                          <a:solidFill>
                            <a:srgbClr val="717171"/>
                          </a:solidFill>
                        </a:rPr>
                        <a:t>45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b="0" noProof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b="0" noProof="0" dirty="0">
                          <a:solidFill>
                            <a:srgbClr val="717171"/>
                          </a:solidFill>
                        </a:rPr>
                        <a:t>4</a:t>
                      </a:r>
                      <a:endParaRPr lang="fr-FR" sz="1600" b="0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Connaissances financières </a:t>
                      </a: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solidFill>
                            <a:srgbClr val="717171"/>
                          </a:solidFill>
                        </a:rPr>
                        <a:t>62</a:t>
                      </a:r>
                      <a:endParaRPr lang="fr-FR" sz="1600" b="0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b="0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78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fr-FR" sz="1600" b="0" noProof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/>
                        <a:t>Annexes</a:t>
                      </a: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noProof="0" dirty="0">
                          <a:solidFill>
                            <a:srgbClr val="717171"/>
                          </a:solidFill>
                        </a:rPr>
                        <a:t>67</a:t>
                      </a: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b="0" noProof="0" dirty="0">
                        <a:solidFill>
                          <a:srgbClr val="717171"/>
                        </a:solidFill>
                      </a:endParaRPr>
                    </a:p>
                  </a:txBody>
                  <a:tcPr marL="0" marR="0" marT="0" marB="72009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6463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8B5CD-7BDD-6AA4-D3BA-B2E44FDA1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0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Choix récent de produit financier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2299CA-C1BC-2F50-525A-95BAD43DA7A6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97CC2F72-9A87-85A6-37AD-12A63F10F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C97C5267-8FB7-C50C-2484-B1F4DA30E1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2BDCEE-5A00-79A5-5D10-4A8554A8B8A2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98063569-5F76-A5F2-8BBA-E67981532B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8E0A94A1-6783-6528-872B-04FA5DA622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279AAC-E501-E9EE-F34D-7640C3C711A4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A648B52E-EF64-7FA7-AF98-19F1B619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9EC21C96-9D26-2D42-C85F-1B7C7F375B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AA424C-DC99-B81A-C877-7A9E0C0AD26E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5CCDBFDB-88AC-B579-4F99-CBE455528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DDBCFE94-4213-6FF6-33FE-437AF6445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2BC11E-509C-134E-06E9-8136DEEA057C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0C0698D6-E6B7-3D21-A517-093C2BF9D6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DC06F156-D69E-6DFA-FB5A-B223584B7A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088893-1E5A-8849-0328-9F8A8968D77C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75DB2261-AC91-458B-5D92-83146B87F4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E7951D85-9577-FC3D-E20A-F87A124FF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3F8550-CAE7-CEDE-3430-F4DBB745D45C}"/>
              </a:ext>
            </a:extLst>
          </p:cNvPr>
          <p:cNvGrpSpPr/>
          <p:nvPr/>
        </p:nvGrpSpPr>
        <p:grpSpPr>
          <a:xfrm>
            <a:off x="2457968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FAC0E132-659D-4D4A-3C25-24730CC776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2E4421EC-B5F6-BAD4-98B5-D6EDF6FD0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769166-F5FA-A970-9611-E3643ACB222B}"/>
              </a:ext>
            </a:extLst>
          </p:cNvPr>
          <p:cNvGrpSpPr/>
          <p:nvPr/>
        </p:nvGrpSpPr>
        <p:grpSpPr>
          <a:xfrm>
            <a:off x="3624864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727A78A3-460D-16C5-B621-175E75350D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F7196B0-1723-D57A-3432-F8EE5DCA16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FB99BF-857B-C293-23F9-683FD6337D6D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A094E30-AFF9-D6F2-ECB7-9CBCD2CE0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B5C77E8A-A531-FA62-73A5-B7183E092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E0E35A-9543-4A08-B996-A3B230CD2FDC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1912EC77-21D9-20F4-2BCE-78F0FF218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E78619D9-2D8C-0B3E-8F4B-E4AB07880F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EEAF046-3F0F-95CE-6B3A-60BF71A10C72}"/>
              </a:ext>
            </a:extLst>
          </p:cNvPr>
          <p:cNvSpPr txBox="1"/>
          <p:nvPr/>
        </p:nvSpPr>
        <p:spPr>
          <a:xfrm>
            <a:off x="5277923" y="2285939"/>
            <a:ext cx="4204091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80% des résidents de 18-79 ans </a:t>
            </a:r>
            <a:r>
              <a:rPr lang="fr-FR" sz="2000" b="1" dirty="0"/>
              <a:t>ont choisi au moins un produit au cours des 2 dernières années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CA488-CAD6-A1B0-EF48-06FDC10CB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6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Compter sur la famille et des amis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DEF061-98A5-D3F6-D40F-9E282957D663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65921934-2A08-D08B-297E-EA59ADDE8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2740203F-8936-AB8B-6B70-0EC89BED63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03AC03-A188-26C8-2B1D-E4FE8D4BEF3C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9A99B904-8BBA-F539-EFB6-436F8CC1CF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418D0799-9E55-E8C9-5AE9-BB2052D14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0607BB-EE45-D3CC-3091-F9B6E743EC89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28000">
                <a:srgbClr val="C1AC51"/>
              </a:gs>
              <a:gs pos="3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3E788A3-53B6-C4D9-4E19-F3322B472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75F61704-BF49-AADB-6C11-B15622327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BAA1E0-C4F6-854D-55DA-470D56CAEA16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07DF609F-42F7-CCA2-00CC-49614AA96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F5320B52-495E-11B1-8558-83AFED40F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B062E83-49A6-B005-3DBA-DB6389E7918B}"/>
              </a:ext>
            </a:extLst>
          </p:cNvPr>
          <p:cNvSpPr txBox="1"/>
          <p:nvPr/>
        </p:nvSpPr>
        <p:spPr>
          <a:xfrm>
            <a:off x="5277923" y="2285939"/>
            <a:ext cx="4149541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23% des résidents de 18-79 ans </a:t>
            </a:r>
            <a:r>
              <a:rPr lang="fr-FR" sz="2000" b="1" dirty="0"/>
              <a:t>se tournent vers leurs amis ou membres de leur famille pour qu’ils épargnent à leur place ou les aident à joindre les deux bouts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111F7F-A91C-F2C3-780E-1B8306E282F5}"/>
              </a:ext>
            </a:extLst>
          </p:cNvPr>
          <p:cNvGrpSpPr/>
          <p:nvPr/>
        </p:nvGrpSpPr>
        <p:grpSpPr>
          <a:xfrm>
            <a:off x="3622442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AC83318A-DE53-275D-3487-D94271051F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F9900BD1-7D4F-7F4F-C492-74697A1DD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EDC06B-2A8F-6EF1-F9FF-32C1FF9713AB}"/>
              </a:ext>
            </a:extLst>
          </p:cNvPr>
          <p:cNvGrpSpPr/>
          <p:nvPr/>
        </p:nvGrpSpPr>
        <p:grpSpPr>
          <a:xfrm>
            <a:off x="4190120" y="1812924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898CA57A-1D07-41B0-28DA-1F05ECEC2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19B8D4E5-0BAC-4AFD-8DE0-2AFFACFF0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9A9A3EE-6E82-E091-25D5-4757008D7230}"/>
              </a:ext>
            </a:extLst>
          </p:cNvPr>
          <p:cNvGrpSpPr/>
          <p:nvPr/>
        </p:nvGrpSpPr>
        <p:grpSpPr>
          <a:xfrm>
            <a:off x="3622442" y="1812924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58482454-CBB1-EDAC-9B4F-8196676BB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164AF358-D4CD-5345-97AB-CBADBC70E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C69511D-FFEB-16F9-E908-1848F098BCE6}"/>
              </a:ext>
            </a:extLst>
          </p:cNvPr>
          <p:cNvGrpSpPr/>
          <p:nvPr/>
        </p:nvGrpSpPr>
        <p:grpSpPr>
          <a:xfrm>
            <a:off x="2457968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F0B6C91A-9687-E078-9C4D-31D9F4A5A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9E1EB8EF-AAF1-C8F1-4927-215CC8B50B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606F73-FA33-50B2-980D-860792ECD662}"/>
              </a:ext>
            </a:extLst>
          </p:cNvPr>
          <p:cNvGrpSpPr/>
          <p:nvPr/>
        </p:nvGrpSpPr>
        <p:grpSpPr>
          <a:xfrm>
            <a:off x="1880719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BF333FE5-44B7-17C1-8AD3-E67475843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CEF934FB-0665-A051-F819-FFB1957B93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B074115-2118-DE79-E7CF-A54C154CC6CF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A057EDF2-04AD-D683-F669-A3C4B8A98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F06A03F7-6A55-BBCE-AE2D-4EFA27CAB8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08233CC-1A95-34D4-17D5-4B58CF3162C9}"/>
              </a:ext>
            </a:extLst>
          </p:cNvPr>
          <p:cNvSpPr/>
          <p:nvPr/>
        </p:nvSpPr>
        <p:spPr>
          <a:xfrm>
            <a:off x="6334897" y="4500799"/>
            <a:ext cx="4016111" cy="53436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40% parmi ceux dont le ménage perçoit moins de 4000€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32% parmi les 30-39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28% parmi les femmes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E6DC3F5-EADF-E741-9EC8-D8B4E2EB0FAD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506936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88A0B-4473-C01F-3339-6E09ACE43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1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0B804-7B8B-41E6-BECD-B3BFEA3EF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Planification et gestion des finances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57217-00AE-4D72-9711-261261EEEE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BE" dirty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3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Planification budgétaire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0C5909-4132-1093-3A28-BE1694421B5D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11DEF3AB-5C30-A02A-88E5-93AFC41B21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BFCF62D3-14DB-E35D-6622-A4C095A61E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C01D01-713E-1A9C-9627-16C27A94EE1A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7E16235A-F638-53D5-F0DB-E56FD6BF5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66A86A1F-996F-0316-1A6C-DBF92BBFC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DCAB2B-BDCF-4CA9-3B4D-114634036F2E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4144B6C9-28B6-CA90-0D29-C91D18934D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32B52470-F5C7-6259-8711-54E6F2EE0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07AC51-2256-6B79-6A1B-B81ABC59D1D7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C92C2127-F1EA-B2EC-0A33-795EBD9FFE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97D07A0F-FAE0-B197-DC76-9EFAE2A289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9C46EA-A061-01F4-DC72-55F371D58355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157054C2-747D-49DA-4CF1-E59C1EE61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A6CC0DB8-26AC-D43C-7637-4C64EC84CB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D35E4F-6A50-B929-E8F1-8C1DFE99D814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F4B46DCB-A18A-4766-F364-7F484FB46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776B0EC1-D22C-4BF2-5E02-68050D735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0D1D6-52C7-D7FC-F254-392A88DB4821}"/>
              </a:ext>
            </a:extLst>
          </p:cNvPr>
          <p:cNvGrpSpPr/>
          <p:nvPr/>
        </p:nvGrpSpPr>
        <p:grpSpPr>
          <a:xfrm>
            <a:off x="2457968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6B758E2-6079-7AA7-CF7D-ADA330A11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367BCBE-5E6F-8FFC-A50D-21A945979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2C5594-91A9-748A-1D41-D04C1CB274C5}"/>
              </a:ext>
            </a:extLst>
          </p:cNvPr>
          <p:cNvGrpSpPr/>
          <p:nvPr/>
        </p:nvGrpSpPr>
        <p:grpSpPr>
          <a:xfrm>
            <a:off x="3624864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58000">
                <a:srgbClr val="C1AC51"/>
              </a:gs>
              <a:gs pos="6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D5D8AE38-B4C8-E460-4513-40F7BB7BB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C1B829DB-27DE-EFB7-12A4-3A18680D20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69D55A-F8A5-95D0-93F7-C0A45D6411BC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8798266-A8F4-3EED-030C-BAA74F0D9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AC51A691-BD8B-1E84-ACCE-9DF0028C16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9CBA9DF-ADD8-8A36-9230-84E1BB666821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CE7D8B1B-6459-3A6A-B657-C6D0AA73C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7F0BBB0C-836C-8948-E584-D242110FB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B814395-B5C8-EABB-492A-C92A4ACD6570}"/>
              </a:ext>
            </a:extLst>
          </p:cNvPr>
          <p:cNvSpPr txBox="1"/>
          <p:nvPr/>
        </p:nvSpPr>
        <p:spPr>
          <a:xfrm>
            <a:off x="5277923" y="2285939"/>
            <a:ext cx="4204091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86% des résidents de 18-79 ans </a:t>
            </a:r>
            <a:r>
              <a:rPr lang="fr-FR" sz="2000" b="1" dirty="0"/>
              <a:t>sont responsables </a:t>
            </a:r>
            <a:r>
              <a:rPr lang="fr-FR" sz="2000" dirty="0"/>
              <a:t>(à titre personnel ou conjointement) </a:t>
            </a:r>
            <a:r>
              <a:rPr lang="fr-FR" sz="2000" b="1" dirty="0"/>
              <a:t>de la gestion financière et surveillent activement leur argent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E69FCD-64B1-AA5F-0F01-EADB245A7FCA}"/>
              </a:ext>
            </a:extLst>
          </p:cNvPr>
          <p:cNvSpPr/>
          <p:nvPr/>
        </p:nvSpPr>
        <p:spPr>
          <a:xfrm>
            <a:off x="6334897" y="4500799"/>
            <a:ext cx="2900543" cy="84214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93% parmi les habitants d’une grande ville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91% parmi ceux qui vivent en couple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90% parmi les 30-79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90% parmi les hommes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89% parmi les actifs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B071ECD-DB1A-99FE-5918-88A78C90091F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768096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551F1-AFD5-19E0-A897-4B1857C93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0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personnel et décisions financières quotidiennes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QF1_a Est-ce vous qui décidez de la gestion de votre argent personnel au quotidien ? / QF1 Au sein de votre ménage, qui est responsable des décisions financières quotidiennes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1E366-4F39-AC99-467A-121D34477C90}"/>
              </a:ext>
            </a:extLst>
          </p:cNvPr>
          <p:cNvSpPr txBox="1"/>
          <p:nvPr/>
        </p:nvSpPr>
        <p:spPr>
          <a:xfrm>
            <a:off x="2270761" y="1792193"/>
            <a:ext cx="346252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décident</a:t>
            </a:r>
            <a:r>
              <a:rPr lang="fr-FR" b="1" dirty="0"/>
              <a:t> de la gestion de leur argent personnel au quotidien</a:t>
            </a:r>
            <a:endParaRPr lang="fr-FR" b="1" dirty="0">
              <a:solidFill>
                <a:srgbClr val="C1AC5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38426-49C5-3557-35FA-665D1362B351}"/>
              </a:ext>
            </a:extLst>
          </p:cNvPr>
          <p:cNvSpPr txBox="1"/>
          <p:nvPr/>
        </p:nvSpPr>
        <p:spPr>
          <a:xfrm>
            <a:off x="2087881" y="3466786"/>
            <a:ext cx="346252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dirty="0"/>
              <a:t>ne décident pas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4EC817-00FC-D086-BD56-8440EF59B79B}"/>
              </a:ext>
            </a:extLst>
          </p:cNvPr>
          <p:cNvSpPr/>
          <p:nvPr/>
        </p:nvSpPr>
        <p:spPr bwMode="ltGray">
          <a:xfrm>
            <a:off x="1031755" y="3395331"/>
            <a:ext cx="714750" cy="41991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9%</a:t>
            </a:r>
            <a:endParaRPr lang="fr-FR" b="1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E88028-8048-9E83-C651-8FD44E036A65}"/>
              </a:ext>
            </a:extLst>
          </p:cNvPr>
          <p:cNvSpPr/>
          <p:nvPr/>
        </p:nvSpPr>
        <p:spPr bwMode="ltGray">
          <a:xfrm>
            <a:off x="819539" y="1704639"/>
            <a:ext cx="1143000" cy="614120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89%</a:t>
            </a:r>
            <a:endParaRPr lang="fr-FR" sz="2800" b="1" dirty="0" err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A2B0CF-F688-FF57-0AFB-5764DA75A5AC}"/>
              </a:ext>
            </a:extLst>
          </p:cNvPr>
          <p:cNvSpPr txBox="1"/>
          <p:nvPr/>
        </p:nvSpPr>
        <p:spPr>
          <a:xfrm>
            <a:off x="1237489" y="4752882"/>
            <a:ext cx="3462527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1% ne savent pas</a:t>
            </a:r>
          </a:p>
          <a:p>
            <a:r>
              <a:rPr lang="fr-FR" sz="1200" dirty="0"/>
              <a:t>1% refusent de répondre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EB084-2119-E5F5-9516-5B2CA8F406FA}"/>
              </a:ext>
            </a:extLst>
          </p:cNvPr>
          <p:cNvSpPr/>
          <p:nvPr/>
        </p:nvSpPr>
        <p:spPr>
          <a:xfrm>
            <a:off x="1517899" y="2578254"/>
            <a:ext cx="2118892" cy="22659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95% parmi les 30-49 ans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DFD972-229C-E283-D144-C6F6EE3753AD}"/>
              </a:ext>
            </a:extLst>
          </p:cNvPr>
          <p:cNvCxnSpPr>
            <a:cxnSpLocks/>
          </p:cNvCxnSpPr>
          <p:nvPr/>
        </p:nvCxnSpPr>
        <p:spPr>
          <a:xfrm>
            <a:off x="1498849" y="2402663"/>
            <a:ext cx="0" cy="402182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05AD41B-7F5B-3C04-6A18-A6D8C18399E2}"/>
              </a:ext>
            </a:extLst>
          </p:cNvPr>
          <p:cNvSpPr/>
          <p:nvPr/>
        </p:nvSpPr>
        <p:spPr>
          <a:xfrm>
            <a:off x="1517899" y="4031803"/>
            <a:ext cx="2118892" cy="22659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23% parmi les moins de 30 ans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9458FE-57EB-0A41-5423-BFC2C7EE2BC2}"/>
              </a:ext>
            </a:extLst>
          </p:cNvPr>
          <p:cNvCxnSpPr>
            <a:cxnSpLocks/>
          </p:cNvCxnSpPr>
          <p:nvPr/>
        </p:nvCxnSpPr>
        <p:spPr>
          <a:xfrm>
            <a:off x="1498849" y="3856212"/>
            <a:ext cx="0" cy="402182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3BC33AA-F4BB-3DB4-0238-DA881E014705}"/>
              </a:ext>
            </a:extLst>
          </p:cNvPr>
          <p:cNvSpPr txBox="1"/>
          <p:nvPr/>
        </p:nvSpPr>
        <p:spPr>
          <a:xfrm>
            <a:off x="6697700" y="1460323"/>
            <a:ext cx="496824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400" b="1" dirty="0"/>
              <a:t>Les décisions financières quotidiennes sont prises :</a:t>
            </a:r>
            <a:endParaRPr lang="fr-FR" sz="1400" b="1" dirty="0">
              <a:solidFill>
                <a:srgbClr val="C1AC51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4582325-6B77-AE6A-5D45-841CFD425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990336"/>
              </p:ext>
            </p:extLst>
          </p:nvPr>
        </p:nvGraphicFramePr>
        <p:xfrm>
          <a:off x="6120553" y="2084661"/>
          <a:ext cx="4869316" cy="2655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768446C-16F1-5693-54C0-AB5B84EC713B}"/>
              </a:ext>
            </a:extLst>
          </p:cNvPr>
          <p:cNvSpPr txBox="1"/>
          <p:nvPr/>
        </p:nvSpPr>
        <p:spPr>
          <a:xfrm>
            <a:off x="6697700" y="2003509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A0C498-A344-251A-E7E4-C35C1F46EE55}"/>
              </a:ext>
            </a:extLst>
          </p:cNvPr>
          <p:cNvSpPr txBox="1"/>
          <p:nvPr/>
        </p:nvSpPr>
        <p:spPr>
          <a:xfrm>
            <a:off x="7663819" y="4972027"/>
            <a:ext cx="346252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1% refusent de répondre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678DFF-9BD7-40CA-4794-17A7C1AA842F}"/>
              </a:ext>
            </a:extLst>
          </p:cNvPr>
          <p:cNvSpPr/>
          <p:nvPr/>
        </p:nvSpPr>
        <p:spPr>
          <a:xfrm>
            <a:off x="10477129" y="3768201"/>
            <a:ext cx="1669151" cy="22659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83% parmi ceux en couple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A1C40C-FB48-36E1-A5CB-54196BA6CD06}"/>
              </a:ext>
            </a:extLst>
          </p:cNvPr>
          <p:cNvCxnSpPr>
            <a:cxnSpLocks/>
          </p:cNvCxnSpPr>
          <p:nvPr/>
        </p:nvCxnSpPr>
        <p:spPr>
          <a:xfrm>
            <a:off x="10458079" y="3592610"/>
            <a:ext cx="0" cy="402182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63F364-ED1F-F23C-390C-676759BC5BBA}"/>
              </a:ext>
            </a:extLst>
          </p:cNvPr>
          <p:cNvCxnSpPr>
            <a:cxnSpLocks/>
          </p:cNvCxnSpPr>
          <p:nvPr/>
        </p:nvCxnSpPr>
        <p:spPr>
          <a:xfrm>
            <a:off x="8658148" y="4401715"/>
            <a:ext cx="457200" cy="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B917657-EC52-49D3-337B-C9B87487E0AE}"/>
              </a:ext>
            </a:extLst>
          </p:cNvPr>
          <p:cNvSpPr/>
          <p:nvPr/>
        </p:nvSpPr>
        <p:spPr>
          <a:xfrm>
            <a:off x="9115349" y="4292220"/>
            <a:ext cx="1874520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36% parmi les moins de 30 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F4A0C-9E1D-DBC2-FFB9-69EA9412E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5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effectuées pour la gestion du budget </a:t>
            </a:r>
            <a:r>
              <a:rPr lang="fr-FR" sz="1800" b="0" i="1" dirty="0"/>
              <a:t>(plusieurs réponses possibles)</a:t>
            </a:r>
            <a:endParaRPr lang="fr-FR" b="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QF2 Parmi les actions suivantes, quelles sont celles que vous effectuez pour vous-même ou votre ménage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9B1FB-331A-DE6F-E134-AF444A3AA7A0}"/>
              </a:ext>
            </a:extLst>
          </p:cNvPr>
          <p:cNvSpPr txBox="1"/>
          <p:nvPr/>
        </p:nvSpPr>
        <p:spPr>
          <a:xfrm>
            <a:off x="359999" y="129689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F163FA1-C7DE-8093-F6B0-EB336D370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168375"/>
              </p:ext>
            </p:extLst>
          </p:nvPr>
        </p:nvGraphicFramePr>
        <p:xfrm>
          <a:off x="1283145" y="1591056"/>
          <a:ext cx="7915719" cy="356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F84EDE-A6AF-1E50-5A72-F6D1F525A1D8}"/>
              </a:ext>
            </a:extLst>
          </p:cNvPr>
          <p:cNvSpPr txBox="1"/>
          <p:nvPr/>
        </p:nvSpPr>
        <p:spPr>
          <a:xfrm>
            <a:off x="4637155" y="5311246"/>
            <a:ext cx="1717925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1% refusent de répondre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41D8C5-E74C-C659-A0DC-3EE6DB56BEF1}"/>
              </a:ext>
            </a:extLst>
          </p:cNvPr>
          <p:cNvCxnSpPr>
            <a:cxnSpLocks/>
          </p:cNvCxnSpPr>
          <p:nvPr/>
        </p:nvCxnSpPr>
        <p:spPr>
          <a:xfrm>
            <a:off x="7441996" y="1996843"/>
            <a:ext cx="457200" cy="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3C3199A-0E5B-D9A1-8D03-937697DE6718}"/>
              </a:ext>
            </a:extLst>
          </p:cNvPr>
          <p:cNvSpPr/>
          <p:nvPr/>
        </p:nvSpPr>
        <p:spPr>
          <a:xfrm>
            <a:off x="7899196" y="1806603"/>
            <a:ext cx="2497531" cy="380480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70% parmi les 70-79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64% parmi les habitants d’une grande ville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A3F81A-6364-0D69-ADBF-4A2FCE05B087}"/>
              </a:ext>
            </a:extLst>
          </p:cNvPr>
          <p:cNvCxnSpPr>
            <a:cxnSpLocks/>
          </p:cNvCxnSpPr>
          <p:nvPr/>
        </p:nvCxnSpPr>
        <p:spPr>
          <a:xfrm>
            <a:off x="6710476" y="2993434"/>
            <a:ext cx="457200" cy="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0F19FA8-29DB-5FA6-A127-ADC53C3061B2}"/>
              </a:ext>
            </a:extLst>
          </p:cNvPr>
          <p:cNvSpPr/>
          <p:nvPr/>
        </p:nvSpPr>
        <p:spPr>
          <a:xfrm>
            <a:off x="7167676" y="2800237"/>
            <a:ext cx="3055315" cy="380480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42% parmi ceux avec enfants de moins de 18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40% parmi les 30-49 ans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EDD521-100D-3A56-B0F8-064AB565379E}"/>
              </a:ext>
            </a:extLst>
          </p:cNvPr>
          <p:cNvCxnSpPr>
            <a:cxnSpLocks/>
          </p:cNvCxnSpPr>
          <p:nvPr/>
        </p:nvCxnSpPr>
        <p:spPr>
          <a:xfrm>
            <a:off x="5704637" y="4953547"/>
            <a:ext cx="457200" cy="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184594A-9FAC-1EA0-F80D-C085F8343F27}"/>
              </a:ext>
            </a:extLst>
          </p:cNvPr>
          <p:cNvSpPr/>
          <p:nvPr/>
        </p:nvSpPr>
        <p:spPr>
          <a:xfrm>
            <a:off x="6161837" y="4842159"/>
            <a:ext cx="4061154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16% parmi ceux dont le ménage perçoit moins de 4000€ net par mois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902D5-FE12-9850-1E8A-C69E7EACE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6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Épargne active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0C5909-4132-1093-3A28-BE1694421B5D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11DEF3AB-5C30-A02A-88E5-93AFC41B21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BFCF62D3-14DB-E35D-6622-A4C095A61E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C01D01-713E-1A9C-9627-16C27A94EE1A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7E16235A-F638-53D5-F0DB-E56FD6BF5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66A86A1F-996F-0316-1A6C-DBF92BBFC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DCAB2B-BDCF-4CA9-3B4D-114634036F2E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4144B6C9-28B6-CA90-0D29-C91D18934D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32B52470-F5C7-6259-8711-54E6F2EE0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07AC51-2256-6B79-6A1B-B81ABC59D1D7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C92C2127-F1EA-B2EC-0A33-795EBD9FFE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97D07A0F-FAE0-B197-DC76-9EFAE2A289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9C46EA-A061-01F4-DC72-55F371D58355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157054C2-747D-49DA-4CF1-E59C1EE61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A6CC0DB8-26AC-D43C-7637-4C64EC84CB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D35E4F-6A50-B929-E8F1-8C1DFE99D814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F4B46DCB-A18A-4766-F364-7F484FB46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776B0EC1-D22C-4BF2-5E02-68050D735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0D1D6-52C7-D7FC-F254-392A88DB4821}"/>
              </a:ext>
            </a:extLst>
          </p:cNvPr>
          <p:cNvGrpSpPr/>
          <p:nvPr/>
        </p:nvGrpSpPr>
        <p:grpSpPr>
          <a:xfrm>
            <a:off x="2457968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6B758E2-6079-7AA7-CF7D-ADA330A11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367BCBE-5E6F-8FFC-A50D-21A945979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2C5594-91A9-748A-1D41-D04C1CB274C5}"/>
              </a:ext>
            </a:extLst>
          </p:cNvPr>
          <p:cNvGrpSpPr/>
          <p:nvPr/>
        </p:nvGrpSpPr>
        <p:grpSpPr>
          <a:xfrm>
            <a:off x="3624864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58000">
                <a:srgbClr val="C1AC51"/>
              </a:gs>
              <a:gs pos="6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D5D8AE38-B4C8-E460-4513-40F7BB7BB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C1B829DB-27DE-EFB7-12A4-3A18680D20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69D55A-F8A5-95D0-93F7-C0A45D6411BC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8798266-A8F4-3EED-030C-BAA74F0D9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AC51A691-BD8B-1E84-ACCE-9DF0028C16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9CBA9DF-ADD8-8A36-9230-84E1BB666821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CE7D8B1B-6459-3A6A-B657-C6D0AA73C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7F0BBB0C-836C-8948-E584-D242110FB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B814395-B5C8-EABB-492A-C92A4ACD6570}"/>
              </a:ext>
            </a:extLst>
          </p:cNvPr>
          <p:cNvSpPr txBox="1"/>
          <p:nvPr/>
        </p:nvSpPr>
        <p:spPr>
          <a:xfrm>
            <a:off x="5277923" y="2285939"/>
            <a:ext cx="4204091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86% des résidents de 18-79 ans </a:t>
            </a:r>
            <a:r>
              <a:rPr lang="fr-FR" sz="2000" b="1" dirty="0"/>
              <a:t>ont épargnent activement au cours des 12 derniers mois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726B9D-8054-4637-F773-49BE7231EFC0}"/>
              </a:ext>
            </a:extLst>
          </p:cNvPr>
          <p:cNvSpPr/>
          <p:nvPr/>
        </p:nvSpPr>
        <p:spPr>
          <a:xfrm>
            <a:off x="6334897" y="4500799"/>
            <a:ext cx="4107550" cy="38048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94% parmi ceux qui ont suivi un enseignement supérieur Bac +2 à 3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92% parmi ceux dont le ménage perçoit plus de 6000€ net par mois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A1C5AE1-C302-9024-6286-EC8F883BD3BD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353048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A07C4A06-9297-1F43-04C9-8C9D8B961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Épargne active au cours des 12 derniers mois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(plusieurs réponses possibles)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644773"/>
            <a:ext cx="11466873" cy="4154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QF3 Au cours des 12 derniers mois, avez-vous [personnellement] épargné de l’une des manières suivantes, que cet argent soit ou non toujours en votre possession ? Ne tenez pas compte des sommes économisées au titre de la retraite, mais pensez à tous les types d’épargne tels que la constitution d’une réserve pour les temps difficiles ou le fait de mettre de l’argent de côté pour une occasion spéciale.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28BCC-7AFA-C34E-621F-9CC04D7F2D65}"/>
              </a:ext>
            </a:extLst>
          </p:cNvPr>
          <p:cNvSpPr txBox="1"/>
          <p:nvPr/>
        </p:nvSpPr>
        <p:spPr>
          <a:xfrm>
            <a:off x="359999" y="129689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676FE0-95FB-AB4B-46F2-145C8BF94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001576"/>
              </p:ext>
            </p:extLst>
          </p:nvPr>
        </p:nvGraphicFramePr>
        <p:xfrm>
          <a:off x="1283145" y="1466170"/>
          <a:ext cx="7915719" cy="368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BEA5FF-00B8-68AB-9E50-C8ED0756A7D8}"/>
              </a:ext>
            </a:extLst>
          </p:cNvPr>
          <p:cNvSpPr txBox="1"/>
          <p:nvPr/>
        </p:nvSpPr>
        <p:spPr>
          <a:xfrm>
            <a:off x="4637155" y="5311246"/>
            <a:ext cx="1717925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2% refusent de répondre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BAB446-5006-FFA6-7D99-9E1633F33829}"/>
              </a:ext>
            </a:extLst>
          </p:cNvPr>
          <p:cNvCxnSpPr>
            <a:cxnSpLocks/>
          </p:cNvCxnSpPr>
          <p:nvPr/>
        </p:nvCxnSpPr>
        <p:spPr>
          <a:xfrm>
            <a:off x="5677205" y="4980979"/>
            <a:ext cx="457200" cy="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965733B-C286-AEB0-FFEC-3FE76D1249F0}"/>
              </a:ext>
            </a:extLst>
          </p:cNvPr>
          <p:cNvSpPr/>
          <p:nvPr/>
        </p:nvSpPr>
        <p:spPr>
          <a:xfrm>
            <a:off x="6134404" y="4869591"/>
            <a:ext cx="4518355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19% parmi ceux avec un niveau d’éducation primaire ou secondaire 1</a:t>
            </a:r>
            <a:r>
              <a:rPr lang="fr-FR" sz="1000" i="1" baseline="30000" dirty="0">
                <a:solidFill>
                  <a:srgbClr val="666666"/>
                </a:solidFill>
                <a:latin typeface="Arial" panose="020B0604020202020204" pitchFamily="34" charset="0"/>
              </a:rPr>
              <a:t>er</a:t>
            </a:r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 cycle</a:t>
            </a: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F6635007-52FB-D48E-9638-CE748B4DC971}"/>
              </a:ext>
            </a:extLst>
          </p:cNvPr>
          <p:cNvSpPr/>
          <p:nvPr/>
        </p:nvSpPr>
        <p:spPr>
          <a:xfrm>
            <a:off x="8909936" y="2359152"/>
            <a:ext cx="210312" cy="1517904"/>
          </a:xfrm>
          <a:prstGeom prst="rightBracket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359D1-5CA9-4102-63F5-01ACE4D82868}"/>
              </a:ext>
            </a:extLst>
          </p:cNvPr>
          <p:cNvSpPr/>
          <p:nvPr/>
        </p:nvSpPr>
        <p:spPr>
          <a:xfrm>
            <a:off x="9210469" y="2740744"/>
            <a:ext cx="2616403" cy="842145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Les hommes, ceux qui ont suivi un enseignement supérieur Bac +4 et plus, ceux dont le ménage perçoit plus de 8000€ net par mois ont davantage épargné de ces 4 manières.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61D023-C617-A83E-DA69-04BEAD2306E0}"/>
              </a:ext>
            </a:extLst>
          </p:cNvPr>
          <p:cNvCxnSpPr>
            <a:cxnSpLocks/>
          </p:cNvCxnSpPr>
          <p:nvPr/>
        </p:nvCxnSpPr>
        <p:spPr>
          <a:xfrm>
            <a:off x="5897880" y="2998886"/>
            <a:ext cx="457200" cy="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2895931-C51B-4DB4-5B90-010435116DC8}"/>
              </a:ext>
            </a:extLst>
          </p:cNvPr>
          <p:cNvSpPr/>
          <p:nvPr/>
        </p:nvSpPr>
        <p:spPr>
          <a:xfrm>
            <a:off x="6355081" y="2859324"/>
            <a:ext cx="2304288" cy="380480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22% parmi ceux de nationalité autre que luxembourgeoise et portugaise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85E0E5-10BC-3C03-E0BC-D49237754878}"/>
              </a:ext>
            </a:extLst>
          </p:cNvPr>
          <p:cNvCxnSpPr>
            <a:cxnSpLocks/>
          </p:cNvCxnSpPr>
          <p:nvPr/>
        </p:nvCxnSpPr>
        <p:spPr>
          <a:xfrm>
            <a:off x="6121862" y="2590974"/>
            <a:ext cx="457200" cy="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4B64DE4-0675-D3DE-5B19-9880C14CF4AC}"/>
              </a:ext>
            </a:extLst>
          </p:cNvPr>
          <p:cNvSpPr/>
          <p:nvPr/>
        </p:nvSpPr>
        <p:spPr>
          <a:xfrm>
            <a:off x="6579063" y="2469700"/>
            <a:ext cx="1568241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32% parmi les 40-49 ans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F9DB5E-4DD7-77BF-F4C8-B83476B92742}"/>
              </a:ext>
            </a:extLst>
          </p:cNvPr>
          <p:cNvCxnSpPr>
            <a:cxnSpLocks/>
          </p:cNvCxnSpPr>
          <p:nvPr/>
        </p:nvCxnSpPr>
        <p:spPr>
          <a:xfrm>
            <a:off x="6304742" y="2192410"/>
            <a:ext cx="457200" cy="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603DDC9-EC96-90D8-DD62-A185F481BAC0}"/>
              </a:ext>
            </a:extLst>
          </p:cNvPr>
          <p:cNvSpPr/>
          <p:nvPr/>
        </p:nvSpPr>
        <p:spPr>
          <a:xfrm>
            <a:off x="6761943" y="2071136"/>
            <a:ext cx="1897425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40% parmi les moins de 30 ans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894442-5653-0911-C0FF-25F7CCEE8C56}"/>
              </a:ext>
            </a:extLst>
          </p:cNvPr>
          <p:cNvCxnSpPr>
            <a:cxnSpLocks/>
          </p:cNvCxnSpPr>
          <p:nvPr/>
        </p:nvCxnSpPr>
        <p:spPr>
          <a:xfrm>
            <a:off x="5591510" y="3791765"/>
            <a:ext cx="457200" cy="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59BE62F-E89D-FD0C-0DF3-53C869116025}"/>
              </a:ext>
            </a:extLst>
          </p:cNvPr>
          <p:cNvSpPr/>
          <p:nvPr/>
        </p:nvSpPr>
        <p:spPr>
          <a:xfrm>
            <a:off x="6048711" y="3670491"/>
            <a:ext cx="1897425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18% parmi les moins de 30 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068F0-F07F-7F69-AC4A-2293DB082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3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mesure d’assumer une dépense très importante sans emprunter de l’argent ni demander de l’aide à votre famille ou à des amis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644773"/>
            <a:ext cx="11466873" cy="4154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QF4 Imaginez qu’aujourd’hui vous deviez personnellement faire face à une dépense très importante, d’un montant équivalent à votre revenu mensuel. Seriez-vous en mesure d’assumer cette dépense sans emprunter de l’argent ni demander de l’aide à votre famille ou à des amis ? Si vous ne percevez actuellement aucun revenu, basez-vous sur le montant que vous dépensez habituellement en un mois.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1C065-F36B-F86E-00B6-8438154DD198}"/>
              </a:ext>
            </a:extLst>
          </p:cNvPr>
          <p:cNvSpPr txBox="1"/>
          <p:nvPr/>
        </p:nvSpPr>
        <p:spPr>
          <a:xfrm>
            <a:off x="2599945" y="2006468"/>
            <a:ext cx="323392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Oui</a:t>
            </a:r>
            <a:r>
              <a:rPr lang="fr-FR" b="1" dirty="0"/>
              <a:t>, seraient en mesure d’assumer cette dépense</a:t>
            </a:r>
            <a:endParaRPr lang="fr-FR" b="1" dirty="0">
              <a:solidFill>
                <a:srgbClr val="C1AC5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B919C-F78E-96B6-23F2-636620332608}"/>
              </a:ext>
            </a:extLst>
          </p:cNvPr>
          <p:cNvSpPr txBox="1"/>
          <p:nvPr/>
        </p:nvSpPr>
        <p:spPr>
          <a:xfrm>
            <a:off x="8319471" y="2019567"/>
            <a:ext cx="1203959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b="1" dirty="0"/>
              <a:t>Non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D1BA73-42EA-03F9-DC7C-56CF4630E769}"/>
              </a:ext>
            </a:extLst>
          </p:cNvPr>
          <p:cNvSpPr/>
          <p:nvPr/>
        </p:nvSpPr>
        <p:spPr bwMode="ltGray">
          <a:xfrm>
            <a:off x="7145990" y="1872621"/>
            <a:ext cx="868680" cy="546282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19%</a:t>
            </a:r>
            <a:endParaRPr lang="fr-FR" sz="2000" b="1" dirty="0" err="1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D2B476-EFC9-12E9-E30B-E8FE64A3D217}"/>
              </a:ext>
            </a:extLst>
          </p:cNvPr>
          <p:cNvSpPr/>
          <p:nvPr/>
        </p:nvSpPr>
        <p:spPr bwMode="ltGray">
          <a:xfrm>
            <a:off x="1148723" y="1837908"/>
            <a:ext cx="1143000" cy="614120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70%</a:t>
            </a:r>
            <a:endParaRPr lang="fr-FR" sz="2400" b="1" dirty="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B3E03-B658-D633-199B-83C090D11A0F}"/>
              </a:ext>
            </a:extLst>
          </p:cNvPr>
          <p:cNvSpPr txBox="1"/>
          <p:nvPr/>
        </p:nvSpPr>
        <p:spPr>
          <a:xfrm>
            <a:off x="3313177" y="4405775"/>
            <a:ext cx="3688079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400" dirty="0"/>
              <a:t>6% ne savent pas</a:t>
            </a:r>
          </a:p>
          <a:p>
            <a:r>
              <a:rPr lang="fr-FR" sz="1400" dirty="0"/>
              <a:t>3% sans objet (ne disposent d’aucun revenu)</a:t>
            </a:r>
          </a:p>
          <a:p>
            <a:r>
              <a:rPr lang="fr-FR" sz="1200" dirty="0"/>
              <a:t>2% refusent de répondre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540FAE-5D5F-E332-F8F6-6450EA0FB816}"/>
              </a:ext>
            </a:extLst>
          </p:cNvPr>
          <p:cNvCxnSpPr>
            <a:cxnSpLocks/>
          </p:cNvCxnSpPr>
          <p:nvPr/>
        </p:nvCxnSpPr>
        <p:spPr>
          <a:xfrm>
            <a:off x="6990542" y="4750474"/>
            <a:ext cx="457200" cy="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26C4780-79D1-924E-2261-7D5F16495457}"/>
              </a:ext>
            </a:extLst>
          </p:cNvPr>
          <p:cNvSpPr/>
          <p:nvPr/>
        </p:nvSpPr>
        <p:spPr>
          <a:xfrm>
            <a:off x="7447743" y="4629200"/>
            <a:ext cx="1897425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12% parmi les moins de 30 ans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2B10F9-3A00-7119-A27F-A9E5F032FAA2}"/>
              </a:ext>
            </a:extLst>
          </p:cNvPr>
          <p:cNvSpPr/>
          <p:nvPr/>
        </p:nvSpPr>
        <p:spPr>
          <a:xfrm>
            <a:off x="1664202" y="2926299"/>
            <a:ext cx="4242820" cy="68825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88% parmi ceux dont le ménage perçoit plus de 6000€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82% parmi ceux qui ont suivi un enseignement supérieur Bac +2 et plus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82% parmi les 60-79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78% parmi ceux qui vivent en couple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E64C87-9C08-B102-0305-EBF7F267D35E}"/>
              </a:ext>
            </a:extLst>
          </p:cNvPr>
          <p:cNvCxnSpPr>
            <a:cxnSpLocks/>
          </p:cNvCxnSpPr>
          <p:nvPr/>
        </p:nvCxnSpPr>
        <p:spPr>
          <a:xfrm>
            <a:off x="1645153" y="2543685"/>
            <a:ext cx="0" cy="1013331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A735C67-DE0F-53CE-7876-9CE4106D1AB7}"/>
              </a:ext>
            </a:extLst>
          </p:cNvPr>
          <p:cNvSpPr/>
          <p:nvPr/>
        </p:nvSpPr>
        <p:spPr>
          <a:xfrm>
            <a:off x="7566611" y="2953331"/>
            <a:ext cx="4460811" cy="38048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36% parmi ceux avec un niveau d’éducation primaire ou secondaire 1</a:t>
            </a:r>
            <a:r>
              <a:rPr lang="fr-FR" sz="1000" i="1" baseline="30000" dirty="0">
                <a:solidFill>
                  <a:srgbClr val="666666"/>
                </a:solidFill>
                <a:latin typeface="Arial" panose="020B0604020202020204" pitchFamily="34" charset="0"/>
              </a:rPr>
              <a:t>er</a:t>
            </a:r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 cycle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35% parmi ceux dont le ménage perçoit moins de 4000€ net par mois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E94BA2-B12C-599F-2D58-E7FC9EFB44A3}"/>
              </a:ext>
            </a:extLst>
          </p:cNvPr>
          <p:cNvCxnSpPr>
            <a:cxnSpLocks/>
          </p:cNvCxnSpPr>
          <p:nvPr/>
        </p:nvCxnSpPr>
        <p:spPr>
          <a:xfrm>
            <a:off x="7547563" y="2543685"/>
            <a:ext cx="0" cy="763094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2C399-99B8-CFBD-6D07-13026D38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9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financiers et actions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(plusieurs réponses possibles)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644773"/>
            <a:ext cx="11466873" cy="4154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ans, dont 639 se sont fixés un objectif financier</a:t>
            </a:r>
          </a:p>
          <a:p>
            <a:r>
              <a:rPr lang="fr-FR" sz="900" dirty="0"/>
              <a:t>QF5 Certaines personnes se fixent des objectifs financiers tels que payer les études de leurs enfants, acheter une voiture ou rembourser intégralement leur dette. Poursuivez-vous un quelconque objectif financier [seul ou en couple] ? / QF7 Quelles sont les actions que vous avez (personnellement) entreprises pour atteindre votre objectif financier premier 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BDEF19B-C6B3-94FE-7912-C0FA0F9E8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55482"/>
              </p:ext>
            </p:extLst>
          </p:nvPr>
        </p:nvGraphicFramePr>
        <p:xfrm>
          <a:off x="1532559" y="1893836"/>
          <a:ext cx="2484247" cy="198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5C6779-7768-DD5D-B2DE-8AB3F5B18323}"/>
              </a:ext>
            </a:extLst>
          </p:cNvPr>
          <p:cNvSpPr txBox="1"/>
          <p:nvPr/>
        </p:nvSpPr>
        <p:spPr>
          <a:xfrm>
            <a:off x="3657039" y="2592002"/>
            <a:ext cx="1811073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400" b="1" dirty="0">
                <a:solidFill>
                  <a:schemeClr val="accent6"/>
                </a:solidFill>
              </a:rPr>
              <a:t>63%</a:t>
            </a:r>
            <a:r>
              <a:rPr lang="fr-FR" sz="2400" b="1" dirty="0">
                <a:solidFill>
                  <a:schemeClr val="accent5"/>
                </a:solidFill>
              </a:rPr>
              <a:t> </a:t>
            </a:r>
            <a:r>
              <a:rPr lang="fr-FR" sz="1600" b="1" dirty="0"/>
              <a:t>poursuivent un </a:t>
            </a:r>
            <a:r>
              <a:rPr lang="fr-FR" sz="1600" b="1" dirty="0">
                <a:solidFill>
                  <a:schemeClr val="accent6"/>
                </a:solidFill>
              </a:rPr>
              <a:t>objectif financier</a:t>
            </a:r>
            <a:endParaRPr lang="fr-BE" sz="1600" b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8FAE7-7C09-E3A3-A4B4-E375AD3CD65E}"/>
              </a:ext>
            </a:extLst>
          </p:cNvPr>
          <p:cNvSpPr txBox="1"/>
          <p:nvPr/>
        </p:nvSpPr>
        <p:spPr>
          <a:xfrm>
            <a:off x="1288285" y="1961186"/>
            <a:ext cx="700854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600" b="1" dirty="0"/>
              <a:t>30%</a:t>
            </a:r>
          </a:p>
          <a:p>
            <a:pPr algn="ctr"/>
            <a:r>
              <a:rPr lang="fr-FR" sz="1400" b="1" dirty="0"/>
              <a:t>Non</a:t>
            </a:r>
            <a:endParaRPr lang="fr-BE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FD9B0-5542-6C18-8543-C5B1CDB7172A}"/>
              </a:ext>
            </a:extLst>
          </p:cNvPr>
          <p:cNvSpPr txBox="1"/>
          <p:nvPr/>
        </p:nvSpPr>
        <p:spPr>
          <a:xfrm>
            <a:off x="359999" y="129689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7EF57E-D139-E469-3E4E-0B6B61D6A4A6}"/>
              </a:ext>
            </a:extLst>
          </p:cNvPr>
          <p:cNvSpPr txBox="1"/>
          <p:nvPr/>
        </p:nvSpPr>
        <p:spPr>
          <a:xfrm>
            <a:off x="247620" y="3232479"/>
            <a:ext cx="183489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200" dirty="0"/>
              <a:t>5% ne savent pas</a:t>
            </a:r>
          </a:p>
          <a:p>
            <a:pPr algn="ctr"/>
            <a:r>
              <a:rPr lang="fr-FR" sz="1200" dirty="0"/>
              <a:t>2% refusent de répondre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A62FB58-4C8A-250D-1C7F-888C455C0894}"/>
              </a:ext>
            </a:extLst>
          </p:cNvPr>
          <p:cNvSpPr/>
          <p:nvPr/>
        </p:nvSpPr>
        <p:spPr bwMode="ltGray">
          <a:xfrm>
            <a:off x="5510957" y="2704943"/>
            <a:ext cx="648000" cy="155448"/>
          </a:xfrm>
          <a:prstGeom prst="rightArrow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B027BE-3B36-CA3D-12F2-10202294D45D}"/>
              </a:ext>
            </a:extLst>
          </p:cNvPr>
          <p:cNvSpPr/>
          <p:nvPr/>
        </p:nvSpPr>
        <p:spPr>
          <a:xfrm>
            <a:off x="3782008" y="4036053"/>
            <a:ext cx="1811072" cy="53436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78% parmi ceux avec enfants de moins de 18 ans 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74% parmi les 30-49 ans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C78312-E22F-A760-5310-C66B2996A1D0}"/>
              </a:ext>
            </a:extLst>
          </p:cNvPr>
          <p:cNvCxnSpPr>
            <a:cxnSpLocks/>
          </p:cNvCxnSpPr>
          <p:nvPr/>
        </p:nvCxnSpPr>
        <p:spPr>
          <a:xfrm>
            <a:off x="4467047" y="3539942"/>
            <a:ext cx="0" cy="496111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2B43781-E5D1-5A26-D743-AA10AEE8F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459566"/>
              </p:ext>
            </p:extLst>
          </p:nvPr>
        </p:nvGraphicFramePr>
        <p:xfrm>
          <a:off x="6043321" y="1500994"/>
          <a:ext cx="6356093" cy="356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083D9A-AA61-57CA-3805-3EB7FF7CB1C2}"/>
              </a:ext>
            </a:extLst>
          </p:cNvPr>
          <p:cNvSpPr txBox="1"/>
          <p:nvPr/>
        </p:nvSpPr>
        <p:spPr>
          <a:xfrm>
            <a:off x="5435365" y="2552028"/>
            <a:ext cx="73993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200" dirty="0"/>
              <a:t>Actions</a:t>
            </a:r>
            <a:endParaRPr lang="fr-FR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A3129D-AD27-7A78-7029-1B11C3B17E7B}"/>
              </a:ext>
            </a:extLst>
          </p:cNvPr>
          <p:cNvSpPr txBox="1"/>
          <p:nvPr/>
        </p:nvSpPr>
        <p:spPr>
          <a:xfrm>
            <a:off x="8674546" y="5191519"/>
            <a:ext cx="2182367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1% ne savent pas</a:t>
            </a:r>
          </a:p>
          <a:p>
            <a:r>
              <a:rPr lang="fr-FR" sz="1200" dirty="0"/>
              <a:t>1% refusent de répondre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7B492-9F38-C26F-6B1E-A73518F68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1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2870700"/>
            <a:ext cx="3679200" cy="2478093"/>
          </a:xfrm>
        </p:spPr>
        <p:txBody>
          <a:bodyPr/>
          <a:lstStyle/>
          <a:p>
            <a:r>
              <a:rPr lang="fr-FR" dirty="0"/>
              <a:t>L’enquête a été réalisée auprès de </a:t>
            </a:r>
            <a:r>
              <a:rPr lang="fr-FR" b="1" dirty="0"/>
              <a:t>1017 résidents de 18 à 79 ans.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251325" y="2870700"/>
            <a:ext cx="3679200" cy="2478093"/>
          </a:xfrm>
        </p:spPr>
        <p:txBody>
          <a:bodyPr/>
          <a:lstStyle/>
          <a:p>
            <a:r>
              <a:rPr lang="fr-FR" dirty="0"/>
              <a:t>Les interviews ont été réalisées </a:t>
            </a:r>
            <a:r>
              <a:rPr lang="fr-FR" b="1" dirty="0"/>
              <a:t>en ligne </a:t>
            </a:r>
            <a:r>
              <a:rPr lang="fr-FR" dirty="0"/>
              <a:t>via le </a:t>
            </a:r>
            <a:r>
              <a:rPr lang="fr-FR" dirty="0" err="1"/>
              <a:t>MyPanel</a:t>
            </a:r>
            <a:r>
              <a:rPr lang="fr-FR" dirty="0"/>
              <a:t> d’</a:t>
            </a:r>
            <a:r>
              <a:rPr lang="fr-FR" dirty="0" err="1"/>
              <a:t>Ilres</a:t>
            </a:r>
            <a:r>
              <a:rPr lang="fr-FR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5"/>
          </p:nvPr>
        </p:nvSpPr>
        <p:spPr>
          <a:xfrm>
            <a:off x="8142653" y="2870700"/>
            <a:ext cx="3679200" cy="2478093"/>
          </a:xfrm>
        </p:spPr>
        <p:txBody>
          <a:bodyPr/>
          <a:lstStyle/>
          <a:p>
            <a:r>
              <a:rPr lang="fr-FR" dirty="0"/>
              <a:t>Le terrain s’est déroulé du 15 au 30 décembre 2022.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Rappel méthodologique</a:t>
            </a:r>
          </a:p>
        </p:txBody>
      </p:sp>
      <p:sp>
        <p:nvSpPr>
          <p:cNvPr id="9" name="Content Placeholder 28"/>
          <p:cNvSpPr txBox="1">
            <a:spLocks/>
          </p:cNvSpPr>
          <p:nvPr/>
        </p:nvSpPr>
        <p:spPr bwMode="gray">
          <a:xfrm>
            <a:off x="369358" y="3782199"/>
            <a:ext cx="3563781" cy="283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Font typeface="Arial" pitchFamily="34" charset="0"/>
              <a:buNone/>
              <a:defRPr sz="16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4722543" y="1735834"/>
            <a:ext cx="863600" cy="596900"/>
          </a:xfrm>
          <a:custGeom>
            <a:avLst/>
            <a:gdLst>
              <a:gd name="T0" fmla="*/ 499 w 544"/>
              <a:gd name="T1" fmla="*/ 14 h 376"/>
              <a:gd name="T2" fmla="*/ 497 w 544"/>
              <a:gd name="T3" fmla="*/ 9 h 376"/>
              <a:gd name="T4" fmla="*/ 492 w 544"/>
              <a:gd name="T5" fmla="*/ 2 h 376"/>
              <a:gd name="T6" fmla="*/ 484 w 544"/>
              <a:gd name="T7" fmla="*/ 0 h 376"/>
              <a:gd name="T8" fmla="*/ 56 w 544"/>
              <a:gd name="T9" fmla="*/ 0 h 376"/>
              <a:gd name="T10" fmla="*/ 49 w 544"/>
              <a:gd name="T11" fmla="*/ 4 h 376"/>
              <a:gd name="T12" fmla="*/ 45 w 544"/>
              <a:gd name="T13" fmla="*/ 11 h 376"/>
              <a:gd name="T14" fmla="*/ 29 w 544"/>
              <a:gd name="T15" fmla="*/ 283 h 376"/>
              <a:gd name="T16" fmla="*/ 23 w 544"/>
              <a:gd name="T17" fmla="*/ 284 h 376"/>
              <a:gd name="T18" fmla="*/ 15 w 544"/>
              <a:gd name="T19" fmla="*/ 287 h 376"/>
              <a:gd name="T20" fmla="*/ 8 w 544"/>
              <a:gd name="T21" fmla="*/ 292 h 376"/>
              <a:gd name="T22" fmla="*/ 3 w 544"/>
              <a:gd name="T23" fmla="*/ 298 h 376"/>
              <a:gd name="T24" fmla="*/ 0 w 544"/>
              <a:gd name="T25" fmla="*/ 307 h 376"/>
              <a:gd name="T26" fmla="*/ 0 w 544"/>
              <a:gd name="T27" fmla="*/ 313 h 376"/>
              <a:gd name="T28" fmla="*/ 0 w 544"/>
              <a:gd name="T29" fmla="*/ 322 h 376"/>
              <a:gd name="T30" fmla="*/ 5 w 544"/>
              <a:gd name="T31" fmla="*/ 337 h 376"/>
              <a:gd name="T32" fmla="*/ 14 w 544"/>
              <a:gd name="T33" fmla="*/ 353 h 376"/>
              <a:gd name="T34" fmla="*/ 28 w 544"/>
              <a:gd name="T35" fmla="*/ 366 h 376"/>
              <a:gd name="T36" fmla="*/ 45 w 544"/>
              <a:gd name="T37" fmla="*/ 374 h 376"/>
              <a:gd name="T38" fmla="*/ 57 w 544"/>
              <a:gd name="T39" fmla="*/ 376 h 376"/>
              <a:gd name="T40" fmla="*/ 480 w 544"/>
              <a:gd name="T41" fmla="*/ 376 h 376"/>
              <a:gd name="T42" fmla="*/ 486 w 544"/>
              <a:gd name="T43" fmla="*/ 376 h 376"/>
              <a:gd name="T44" fmla="*/ 499 w 544"/>
              <a:gd name="T45" fmla="*/ 374 h 376"/>
              <a:gd name="T46" fmla="*/ 515 w 544"/>
              <a:gd name="T47" fmla="*/ 366 h 376"/>
              <a:gd name="T48" fmla="*/ 529 w 544"/>
              <a:gd name="T49" fmla="*/ 353 h 376"/>
              <a:gd name="T50" fmla="*/ 539 w 544"/>
              <a:gd name="T51" fmla="*/ 337 h 376"/>
              <a:gd name="T52" fmla="*/ 543 w 544"/>
              <a:gd name="T53" fmla="*/ 322 h 376"/>
              <a:gd name="T54" fmla="*/ 544 w 544"/>
              <a:gd name="T55" fmla="*/ 313 h 376"/>
              <a:gd name="T56" fmla="*/ 543 w 544"/>
              <a:gd name="T57" fmla="*/ 307 h 376"/>
              <a:gd name="T58" fmla="*/ 540 w 544"/>
              <a:gd name="T59" fmla="*/ 298 h 376"/>
              <a:gd name="T60" fmla="*/ 535 w 544"/>
              <a:gd name="T61" fmla="*/ 292 h 376"/>
              <a:gd name="T62" fmla="*/ 528 w 544"/>
              <a:gd name="T63" fmla="*/ 287 h 376"/>
              <a:gd name="T64" fmla="*/ 520 w 544"/>
              <a:gd name="T65" fmla="*/ 284 h 376"/>
              <a:gd name="T66" fmla="*/ 514 w 544"/>
              <a:gd name="T67" fmla="*/ 283 h 376"/>
              <a:gd name="T68" fmla="*/ 469 w 544"/>
              <a:gd name="T69" fmla="*/ 283 h 376"/>
              <a:gd name="T70" fmla="*/ 480 w 544"/>
              <a:gd name="T71" fmla="*/ 347 h 376"/>
              <a:gd name="T72" fmla="*/ 60 w 544"/>
              <a:gd name="T73" fmla="*/ 347 h 376"/>
              <a:gd name="T74" fmla="*/ 50 w 544"/>
              <a:gd name="T75" fmla="*/ 344 h 376"/>
              <a:gd name="T76" fmla="*/ 42 w 544"/>
              <a:gd name="T77" fmla="*/ 339 h 376"/>
              <a:gd name="T78" fmla="*/ 35 w 544"/>
              <a:gd name="T79" fmla="*/ 332 h 376"/>
              <a:gd name="T80" fmla="*/ 31 w 544"/>
              <a:gd name="T81" fmla="*/ 323 h 376"/>
              <a:gd name="T82" fmla="*/ 29 w 544"/>
              <a:gd name="T83" fmla="*/ 313 h 376"/>
              <a:gd name="T84" fmla="*/ 514 w 544"/>
              <a:gd name="T85" fmla="*/ 316 h 376"/>
              <a:gd name="T86" fmla="*/ 511 w 544"/>
              <a:gd name="T87" fmla="*/ 326 h 376"/>
              <a:gd name="T88" fmla="*/ 506 w 544"/>
              <a:gd name="T89" fmla="*/ 335 h 376"/>
              <a:gd name="T90" fmla="*/ 499 w 544"/>
              <a:gd name="T91" fmla="*/ 341 h 376"/>
              <a:gd name="T92" fmla="*/ 490 w 544"/>
              <a:gd name="T93" fmla="*/ 345 h 376"/>
              <a:gd name="T94" fmla="*/ 480 w 544"/>
              <a:gd name="T95" fmla="*/ 347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4" h="376">
                <a:moveTo>
                  <a:pt x="514" y="283"/>
                </a:moveTo>
                <a:lnTo>
                  <a:pt x="499" y="283"/>
                </a:lnTo>
                <a:lnTo>
                  <a:pt x="499" y="14"/>
                </a:lnTo>
                <a:lnTo>
                  <a:pt x="499" y="14"/>
                </a:lnTo>
                <a:lnTo>
                  <a:pt x="498" y="11"/>
                </a:lnTo>
                <a:lnTo>
                  <a:pt x="497" y="9"/>
                </a:lnTo>
                <a:lnTo>
                  <a:pt x="496" y="6"/>
                </a:lnTo>
                <a:lnTo>
                  <a:pt x="494" y="4"/>
                </a:lnTo>
                <a:lnTo>
                  <a:pt x="492" y="2"/>
                </a:lnTo>
                <a:lnTo>
                  <a:pt x="490" y="1"/>
                </a:lnTo>
                <a:lnTo>
                  <a:pt x="487" y="0"/>
                </a:lnTo>
                <a:lnTo>
                  <a:pt x="484" y="0"/>
                </a:lnTo>
                <a:lnTo>
                  <a:pt x="60" y="0"/>
                </a:lnTo>
                <a:lnTo>
                  <a:pt x="60" y="0"/>
                </a:lnTo>
                <a:lnTo>
                  <a:pt x="56" y="0"/>
                </a:lnTo>
                <a:lnTo>
                  <a:pt x="54" y="1"/>
                </a:lnTo>
                <a:lnTo>
                  <a:pt x="51" y="2"/>
                </a:lnTo>
                <a:lnTo>
                  <a:pt x="49" y="4"/>
                </a:lnTo>
                <a:lnTo>
                  <a:pt x="47" y="6"/>
                </a:lnTo>
                <a:lnTo>
                  <a:pt x="46" y="9"/>
                </a:lnTo>
                <a:lnTo>
                  <a:pt x="45" y="11"/>
                </a:lnTo>
                <a:lnTo>
                  <a:pt x="45" y="14"/>
                </a:lnTo>
                <a:lnTo>
                  <a:pt x="45" y="283"/>
                </a:lnTo>
                <a:lnTo>
                  <a:pt x="29" y="283"/>
                </a:lnTo>
                <a:lnTo>
                  <a:pt x="29" y="283"/>
                </a:lnTo>
                <a:lnTo>
                  <a:pt x="26" y="283"/>
                </a:lnTo>
                <a:lnTo>
                  <a:pt x="23" y="284"/>
                </a:lnTo>
                <a:lnTo>
                  <a:pt x="20" y="284"/>
                </a:lnTo>
                <a:lnTo>
                  <a:pt x="18" y="285"/>
                </a:lnTo>
                <a:lnTo>
                  <a:pt x="15" y="287"/>
                </a:lnTo>
                <a:lnTo>
                  <a:pt x="13" y="288"/>
                </a:lnTo>
                <a:lnTo>
                  <a:pt x="10" y="290"/>
                </a:lnTo>
                <a:lnTo>
                  <a:pt x="8" y="292"/>
                </a:lnTo>
                <a:lnTo>
                  <a:pt x="6" y="294"/>
                </a:lnTo>
                <a:lnTo>
                  <a:pt x="5" y="296"/>
                </a:lnTo>
                <a:lnTo>
                  <a:pt x="3" y="298"/>
                </a:lnTo>
                <a:lnTo>
                  <a:pt x="2" y="301"/>
                </a:lnTo>
                <a:lnTo>
                  <a:pt x="1" y="304"/>
                </a:lnTo>
                <a:lnTo>
                  <a:pt x="0" y="307"/>
                </a:lnTo>
                <a:lnTo>
                  <a:pt x="0" y="310"/>
                </a:lnTo>
                <a:lnTo>
                  <a:pt x="0" y="313"/>
                </a:lnTo>
                <a:lnTo>
                  <a:pt x="0" y="313"/>
                </a:lnTo>
                <a:lnTo>
                  <a:pt x="0" y="316"/>
                </a:lnTo>
                <a:lnTo>
                  <a:pt x="0" y="319"/>
                </a:lnTo>
                <a:lnTo>
                  <a:pt x="0" y="322"/>
                </a:lnTo>
                <a:lnTo>
                  <a:pt x="1" y="325"/>
                </a:lnTo>
                <a:lnTo>
                  <a:pt x="2" y="332"/>
                </a:lnTo>
                <a:lnTo>
                  <a:pt x="5" y="337"/>
                </a:lnTo>
                <a:lnTo>
                  <a:pt x="7" y="343"/>
                </a:lnTo>
                <a:lnTo>
                  <a:pt x="11" y="348"/>
                </a:lnTo>
                <a:lnTo>
                  <a:pt x="14" y="353"/>
                </a:lnTo>
                <a:lnTo>
                  <a:pt x="18" y="358"/>
                </a:lnTo>
                <a:lnTo>
                  <a:pt x="23" y="362"/>
                </a:lnTo>
                <a:lnTo>
                  <a:pt x="28" y="366"/>
                </a:lnTo>
                <a:lnTo>
                  <a:pt x="33" y="369"/>
                </a:lnTo>
                <a:lnTo>
                  <a:pt x="39" y="371"/>
                </a:lnTo>
                <a:lnTo>
                  <a:pt x="45" y="374"/>
                </a:lnTo>
                <a:lnTo>
                  <a:pt x="51" y="375"/>
                </a:lnTo>
                <a:lnTo>
                  <a:pt x="54" y="376"/>
                </a:lnTo>
                <a:lnTo>
                  <a:pt x="57" y="376"/>
                </a:lnTo>
                <a:lnTo>
                  <a:pt x="60" y="376"/>
                </a:lnTo>
                <a:lnTo>
                  <a:pt x="64" y="376"/>
                </a:lnTo>
                <a:lnTo>
                  <a:pt x="480" y="376"/>
                </a:lnTo>
                <a:lnTo>
                  <a:pt x="480" y="376"/>
                </a:lnTo>
                <a:lnTo>
                  <a:pt x="483" y="376"/>
                </a:lnTo>
                <a:lnTo>
                  <a:pt x="486" y="376"/>
                </a:lnTo>
                <a:lnTo>
                  <a:pt x="489" y="376"/>
                </a:lnTo>
                <a:lnTo>
                  <a:pt x="493" y="375"/>
                </a:lnTo>
                <a:lnTo>
                  <a:pt x="499" y="374"/>
                </a:lnTo>
                <a:lnTo>
                  <a:pt x="504" y="371"/>
                </a:lnTo>
                <a:lnTo>
                  <a:pt x="510" y="369"/>
                </a:lnTo>
                <a:lnTo>
                  <a:pt x="515" y="366"/>
                </a:lnTo>
                <a:lnTo>
                  <a:pt x="520" y="362"/>
                </a:lnTo>
                <a:lnTo>
                  <a:pt x="525" y="358"/>
                </a:lnTo>
                <a:lnTo>
                  <a:pt x="529" y="353"/>
                </a:lnTo>
                <a:lnTo>
                  <a:pt x="533" y="348"/>
                </a:lnTo>
                <a:lnTo>
                  <a:pt x="536" y="343"/>
                </a:lnTo>
                <a:lnTo>
                  <a:pt x="539" y="337"/>
                </a:lnTo>
                <a:lnTo>
                  <a:pt x="541" y="332"/>
                </a:lnTo>
                <a:lnTo>
                  <a:pt x="542" y="325"/>
                </a:lnTo>
                <a:lnTo>
                  <a:pt x="543" y="322"/>
                </a:lnTo>
                <a:lnTo>
                  <a:pt x="543" y="319"/>
                </a:lnTo>
                <a:lnTo>
                  <a:pt x="544" y="316"/>
                </a:lnTo>
                <a:lnTo>
                  <a:pt x="544" y="313"/>
                </a:lnTo>
                <a:lnTo>
                  <a:pt x="544" y="313"/>
                </a:lnTo>
                <a:lnTo>
                  <a:pt x="544" y="310"/>
                </a:lnTo>
                <a:lnTo>
                  <a:pt x="543" y="307"/>
                </a:lnTo>
                <a:lnTo>
                  <a:pt x="542" y="304"/>
                </a:lnTo>
                <a:lnTo>
                  <a:pt x="541" y="301"/>
                </a:lnTo>
                <a:lnTo>
                  <a:pt x="540" y="298"/>
                </a:lnTo>
                <a:lnTo>
                  <a:pt x="539" y="296"/>
                </a:lnTo>
                <a:lnTo>
                  <a:pt x="537" y="294"/>
                </a:lnTo>
                <a:lnTo>
                  <a:pt x="535" y="292"/>
                </a:lnTo>
                <a:lnTo>
                  <a:pt x="533" y="290"/>
                </a:lnTo>
                <a:lnTo>
                  <a:pt x="531" y="288"/>
                </a:lnTo>
                <a:lnTo>
                  <a:pt x="528" y="287"/>
                </a:lnTo>
                <a:lnTo>
                  <a:pt x="526" y="285"/>
                </a:lnTo>
                <a:lnTo>
                  <a:pt x="523" y="284"/>
                </a:lnTo>
                <a:lnTo>
                  <a:pt x="520" y="284"/>
                </a:lnTo>
                <a:lnTo>
                  <a:pt x="517" y="283"/>
                </a:lnTo>
                <a:lnTo>
                  <a:pt x="514" y="283"/>
                </a:lnTo>
                <a:lnTo>
                  <a:pt x="514" y="283"/>
                </a:lnTo>
                <a:close/>
                <a:moveTo>
                  <a:pt x="74" y="29"/>
                </a:moveTo>
                <a:lnTo>
                  <a:pt x="469" y="29"/>
                </a:lnTo>
                <a:lnTo>
                  <a:pt x="469" y="283"/>
                </a:lnTo>
                <a:lnTo>
                  <a:pt x="74" y="283"/>
                </a:lnTo>
                <a:lnTo>
                  <a:pt x="74" y="29"/>
                </a:lnTo>
                <a:close/>
                <a:moveTo>
                  <a:pt x="480" y="347"/>
                </a:moveTo>
                <a:lnTo>
                  <a:pt x="64" y="347"/>
                </a:lnTo>
                <a:lnTo>
                  <a:pt x="64" y="347"/>
                </a:lnTo>
                <a:lnTo>
                  <a:pt x="60" y="347"/>
                </a:lnTo>
                <a:lnTo>
                  <a:pt x="57" y="346"/>
                </a:lnTo>
                <a:lnTo>
                  <a:pt x="54" y="345"/>
                </a:lnTo>
                <a:lnTo>
                  <a:pt x="50" y="344"/>
                </a:lnTo>
                <a:lnTo>
                  <a:pt x="47" y="343"/>
                </a:lnTo>
                <a:lnTo>
                  <a:pt x="45" y="341"/>
                </a:lnTo>
                <a:lnTo>
                  <a:pt x="42" y="339"/>
                </a:lnTo>
                <a:lnTo>
                  <a:pt x="39" y="337"/>
                </a:lnTo>
                <a:lnTo>
                  <a:pt x="37" y="335"/>
                </a:lnTo>
                <a:lnTo>
                  <a:pt x="35" y="332"/>
                </a:lnTo>
                <a:lnTo>
                  <a:pt x="33" y="329"/>
                </a:lnTo>
                <a:lnTo>
                  <a:pt x="32" y="326"/>
                </a:lnTo>
                <a:lnTo>
                  <a:pt x="31" y="323"/>
                </a:lnTo>
                <a:lnTo>
                  <a:pt x="30" y="320"/>
                </a:lnTo>
                <a:lnTo>
                  <a:pt x="29" y="316"/>
                </a:lnTo>
                <a:lnTo>
                  <a:pt x="29" y="313"/>
                </a:lnTo>
                <a:lnTo>
                  <a:pt x="514" y="313"/>
                </a:lnTo>
                <a:lnTo>
                  <a:pt x="514" y="313"/>
                </a:lnTo>
                <a:lnTo>
                  <a:pt x="514" y="316"/>
                </a:lnTo>
                <a:lnTo>
                  <a:pt x="513" y="320"/>
                </a:lnTo>
                <a:lnTo>
                  <a:pt x="512" y="323"/>
                </a:lnTo>
                <a:lnTo>
                  <a:pt x="511" y="326"/>
                </a:lnTo>
                <a:lnTo>
                  <a:pt x="510" y="329"/>
                </a:lnTo>
                <a:lnTo>
                  <a:pt x="508" y="332"/>
                </a:lnTo>
                <a:lnTo>
                  <a:pt x="506" y="335"/>
                </a:lnTo>
                <a:lnTo>
                  <a:pt x="504" y="337"/>
                </a:lnTo>
                <a:lnTo>
                  <a:pt x="501" y="339"/>
                </a:lnTo>
                <a:lnTo>
                  <a:pt x="499" y="341"/>
                </a:lnTo>
                <a:lnTo>
                  <a:pt x="496" y="343"/>
                </a:lnTo>
                <a:lnTo>
                  <a:pt x="493" y="344"/>
                </a:lnTo>
                <a:lnTo>
                  <a:pt x="490" y="345"/>
                </a:lnTo>
                <a:lnTo>
                  <a:pt x="486" y="346"/>
                </a:lnTo>
                <a:lnTo>
                  <a:pt x="483" y="347"/>
                </a:lnTo>
                <a:lnTo>
                  <a:pt x="480" y="347"/>
                </a:lnTo>
                <a:lnTo>
                  <a:pt x="480" y="347"/>
                </a:lnTo>
                <a:close/>
              </a:path>
            </a:pathLst>
          </a:custGeom>
          <a:solidFill>
            <a:srgbClr val="C1AC5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338878" y="2567210"/>
            <a:ext cx="373020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17910" y="2567210"/>
            <a:ext cx="373020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116850" y="2567210"/>
            <a:ext cx="373020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9358" y="1885242"/>
            <a:ext cx="36997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Echantillon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10383" y="1716304"/>
            <a:ext cx="181655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Mode de recueil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28298" y="1885242"/>
            <a:ext cx="25697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Période d’enquête</a:t>
            </a:r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EA060B48-584F-44D0-BF94-CED680E1139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9640" y="1676603"/>
            <a:ext cx="717550" cy="658813"/>
          </a:xfrm>
          <a:custGeom>
            <a:avLst/>
            <a:gdLst>
              <a:gd name="T0" fmla="*/ 396 w 452"/>
              <a:gd name="T1" fmla="*/ 104 h 415"/>
              <a:gd name="T2" fmla="*/ 424 w 452"/>
              <a:gd name="T3" fmla="*/ 174 h 415"/>
              <a:gd name="T4" fmla="*/ 378 w 452"/>
              <a:gd name="T5" fmla="*/ 199 h 415"/>
              <a:gd name="T6" fmla="*/ 416 w 452"/>
              <a:gd name="T7" fmla="*/ 221 h 415"/>
              <a:gd name="T8" fmla="*/ 452 w 452"/>
              <a:gd name="T9" fmla="*/ 297 h 415"/>
              <a:gd name="T10" fmla="*/ 428 w 452"/>
              <a:gd name="T11" fmla="*/ 321 h 415"/>
              <a:gd name="T12" fmla="*/ 408 w 452"/>
              <a:gd name="T13" fmla="*/ 287 h 415"/>
              <a:gd name="T14" fmla="*/ 321 w 452"/>
              <a:gd name="T15" fmla="*/ 241 h 415"/>
              <a:gd name="T16" fmla="*/ 293 w 452"/>
              <a:gd name="T17" fmla="*/ 227 h 415"/>
              <a:gd name="T18" fmla="*/ 309 w 452"/>
              <a:gd name="T19" fmla="*/ 207 h 415"/>
              <a:gd name="T20" fmla="*/ 321 w 452"/>
              <a:gd name="T21" fmla="*/ 195 h 415"/>
              <a:gd name="T22" fmla="*/ 303 w 452"/>
              <a:gd name="T23" fmla="*/ 184 h 415"/>
              <a:gd name="T24" fmla="*/ 321 w 452"/>
              <a:gd name="T25" fmla="*/ 98 h 415"/>
              <a:gd name="T26" fmla="*/ 323 w 452"/>
              <a:gd name="T27" fmla="*/ 70 h 415"/>
              <a:gd name="T28" fmla="*/ 103 w 452"/>
              <a:gd name="T29" fmla="*/ 56 h 415"/>
              <a:gd name="T30" fmla="*/ 131 w 452"/>
              <a:gd name="T31" fmla="*/ 78 h 415"/>
              <a:gd name="T32" fmla="*/ 123 w 452"/>
              <a:gd name="T33" fmla="*/ 118 h 415"/>
              <a:gd name="T34" fmla="*/ 133 w 452"/>
              <a:gd name="T35" fmla="*/ 176 h 415"/>
              <a:gd name="T36" fmla="*/ 133 w 452"/>
              <a:gd name="T37" fmla="*/ 199 h 415"/>
              <a:gd name="T38" fmla="*/ 153 w 452"/>
              <a:gd name="T39" fmla="*/ 213 h 415"/>
              <a:gd name="T40" fmla="*/ 157 w 452"/>
              <a:gd name="T41" fmla="*/ 229 h 415"/>
              <a:gd name="T42" fmla="*/ 89 w 452"/>
              <a:gd name="T43" fmla="*/ 261 h 415"/>
              <a:gd name="T44" fmla="*/ 30 w 452"/>
              <a:gd name="T45" fmla="*/ 309 h 415"/>
              <a:gd name="T46" fmla="*/ 12 w 452"/>
              <a:gd name="T47" fmla="*/ 321 h 415"/>
              <a:gd name="T48" fmla="*/ 6 w 452"/>
              <a:gd name="T49" fmla="*/ 251 h 415"/>
              <a:gd name="T50" fmla="*/ 61 w 452"/>
              <a:gd name="T51" fmla="*/ 207 h 415"/>
              <a:gd name="T52" fmla="*/ 75 w 452"/>
              <a:gd name="T53" fmla="*/ 193 h 415"/>
              <a:gd name="T54" fmla="*/ 75 w 452"/>
              <a:gd name="T55" fmla="*/ 180 h 415"/>
              <a:gd name="T56" fmla="*/ 67 w 452"/>
              <a:gd name="T57" fmla="*/ 158 h 415"/>
              <a:gd name="T58" fmla="*/ 53 w 452"/>
              <a:gd name="T59" fmla="*/ 140 h 415"/>
              <a:gd name="T60" fmla="*/ 57 w 452"/>
              <a:gd name="T61" fmla="*/ 120 h 415"/>
              <a:gd name="T62" fmla="*/ 57 w 452"/>
              <a:gd name="T63" fmla="*/ 86 h 415"/>
              <a:gd name="T64" fmla="*/ 65 w 452"/>
              <a:gd name="T65" fmla="*/ 66 h 415"/>
              <a:gd name="T66" fmla="*/ 231 w 452"/>
              <a:gd name="T67" fmla="*/ 0 h 415"/>
              <a:gd name="T68" fmla="*/ 295 w 452"/>
              <a:gd name="T69" fmla="*/ 26 h 415"/>
              <a:gd name="T70" fmla="*/ 299 w 452"/>
              <a:gd name="T71" fmla="*/ 100 h 415"/>
              <a:gd name="T72" fmla="*/ 307 w 452"/>
              <a:gd name="T73" fmla="*/ 148 h 415"/>
              <a:gd name="T74" fmla="*/ 285 w 452"/>
              <a:gd name="T75" fmla="*/ 166 h 415"/>
              <a:gd name="T76" fmla="*/ 273 w 452"/>
              <a:gd name="T77" fmla="*/ 227 h 415"/>
              <a:gd name="T78" fmla="*/ 285 w 452"/>
              <a:gd name="T79" fmla="*/ 245 h 415"/>
              <a:gd name="T80" fmla="*/ 368 w 452"/>
              <a:gd name="T81" fmla="*/ 285 h 415"/>
              <a:gd name="T82" fmla="*/ 412 w 452"/>
              <a:gd name="T83" fmla="*/ 367 h 415"/>
              <a:gd name="T84" fmla="*/ 40 w 452"/>
              <a:gd name="T85" fmla="*/ 367 h 415"/>
              <a:gd name="T86" fmla="*/ 83 w 452"/>
              <a:gd name="T87" fmla="*/ 285 h 415"/>
              <a:gd name="T88" fmla="*/ 167 w 452"/>
              <a:gd name="T89" fmla="*/ 247 h 415"/>
              <a:gd name="T90" fmla="*/ 179 w 452"/>
              <a:gd name="T91" fmla="*/ 227 h 415"/>
              <a:gd name="T92" fmla="*/ 179 w 452"/>
              <a:gd name="T93" fmla="*/ 207 h 415"/>
              <a:gd name="T94" fmla="*/ 163 w 452"/>
              <a:gd name="T95" fmla="*/ 166 h 415"/>
              <a:gd name="T96" fmla="*/ 143 w 452"/>
              <a:gd name="T97" fmla="*/ 140 h 415"/>
              <a:gd name="T98" fmla="*/ 151 w 452"/>
              <a:gd name="T99" fmla="*/ 88 h 415"/>
              <a:gd name="T100" fmla="*/ 157 w 452"/>
              <a:gd name="T101" fmla="*/ 18 h 415"/>
              <a:gd name="T102" fmla="*/ 231 w 452"/>
              <a:gd name="T103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2" h="415">
                <a:moveTo>
                  <a:pt x="349" y="56"/>
                </a:moveTo>
                <a:lnTo>
                  <a:pt x="368" y="60"/>
                </a:lnTo>
                <a:lnTo>
                  <a:pt x="382" y="70"/>
                </a:lnTo>
                <a:lnTo>
                  <a:pt x="392" y="84"/>
                </a:lnTo>
                <a:lnTo>
                  <a:pt x="396" y="104"/>
                </a:lnTo>
                <a:lnTo>
                  <a:pt x="396" y="122"/>
                </a:lnTo>
                <a:lnTo>
                  <a:pt x="398" y="138"/>
                </a:lnTo>
                <a:lnTo>
                  <a:pt x="404" y="154"/>
                </a:lnTo>
                <a:lnTo>
                  <a:pt x="412" y="166"/>
                </a:lnTo>
                <a:lnTo>
                  <a:pt x="424" y="174"/>
                </a:lnTo>
                <a:lnTo>
                  <a:pt x="402" y="182"/>
                </a:lnTo>
                <a:lnTo>
                  <a:pt x="376" y="187"/>
                </a:lnTo>
                <a:lnTo>
                  <a:pt x="376" y="193"/>
                </a:lnTo>
                <a:lnTo>
                  <a:pt x="376" y="195"/>
                </a:lnTo>
                <a:lnTo>
                  <a:pt x="378" y="199"/>
                </a:lnTo>
                <a:lnTo>
                  <a:pt x="380" y="201"/>
                </a:lnTo>
                <a:lnTo>
                  <a:pt x="384" y="203"/>
                </a:lnTo>
                <a:lnTo>
                  <a:pt x="390" y="207"/>
                </a:lnTo>
                <a:lnTo>
                  <a:pt x="402" y="213"/>
                </a:lnTo>
                <a:lnTo>
                  <a:pt x="416" y="221"/>
                </a:lnTo>
                <a:lnTo>
                  <a:pt x="430" y="231"/>
                </a:lnTo>
                <a:lnTo>
                  <a:pt x="440" y="237"/>
                </a:lnTo>
                <a:lnTo>
                  <a:pt x="446" y="251"/>
                </a:lnTo>
                <a:lnTo>
                  <a:pt x="450" y="273"/>
                </a:lnTo>
                <a:lnTo>
                  <a:pt x="452" y="297"/>
                </a:lnTo>
                <a:lnTo>
                  <a:pt x="452" y="321"/>
                </a:lnTo>
                <a:lnTo>
                  <a:pt x="446" y="321"/>
                </a:lnTo>
                <a:lnTo>
                  <a:pt x="438" y="321"/>
                </a:lnTo>
                <a:lnTo>
                  <a:pt x="432" y="321"/>
                </a:lnTo>
                <a:lnTo>
                  <a:pt x="428" y="321"/>
                </a:lnTo>
                <a:lnTo>
                  <a:pt x="426" y="321"/>
                </a:lnTo>
                <a:lnTo>
                  <a:pt x="426" y="317"/>
                </a:lnTo>
                <a:lnTo>
                  <a:pt x="422" y="309"/>
                </a:lnTo>
                <a:lnTo>
                  <a:pt x="416" y="299"/>
                </a:lnTo>
                <a:lnTo>
                  <a:pt x="408" y="287"/>
                </a:lnTo>
                <a:lnTo>
                  <a:pt x="396" y="279"/>
                </a:lnTo>
                <a:lnTo>
                  <a:pt x="380" y="269"/>
                </a:lnTo>
                <a:lnTo>
                  <a:pt x="358" y="259"/>
                </a:lnTo>
                <a:lnTo>
                  <a:pt x="339" y="249"/>
                </a:lnTo>
                <a:lnTo>
                  <a:pt x="321" y="241"/>
                </a:lnTo>
                <a:lnTo>
                  <a:pt x="307" y="235"/>
                </a:lnTo>
                <a:lnTo>
                  <a:pt x="301" y="231"/>
                </a:lnTo>
                <a:lnTo>
                  <a:pt x="297" y="229"/>
                </a:lnTo>
                <a:lnTo>
                  <a:pt x="293" y="227"/>
                </a:lnTo>
                <a:lnTo>
                  <a:pt x="293" y="227"/>
                </a:lnTo>
                <a:lnTo>
                  <a:pt x="293" y="227"/>
                </a:lnTo>
                <a:lnTo>
                  <a:pt x="293" y="217"/>
                </a:lnTo>
                <a:lnTo>
                  <a:pt x="299" y="213"/>
                </a:lnTo>
                <a:lnTo>
                  <a:pt x="303" y="209"/>
                </a:lnTo>
                <a:lnTo>
                  <a:pt x="309" y="207"/>
                </a:lnTo>
                <a:lnTo>
                  <a:pt x="313" y="203"/>
                </a:lnTo>
                <a:lnTo>
                  <a:pt x="317" y="201"/>
                </a:lnTo>
                <a:lnTo>
                  <a:pt x="319" y="199"/>
                </a:lnTo>
                <a:lnTo>
                  <a:pt x="321" y="197"/>
                </a:lnTo>
                <a:lnTo>
                  <a:pt x="321" y="195"/>
                </a:lnTo>
                <a:lnTo>
                  <a:pt x="321" y="193"/>
                </a:lnTo>
                <a:lnTo>
                  <a:pt x="321" y="187"/>
                </a:lnTo>
                <a:lnTo>
                  <a:pt x="311" y="185"/>
                </a:lnTo>
                <a:lnTo>
                  <a:pt x="303" y="184"/>
                </a:lnTo>
                <a:lnTo>
                  <a:pt x="303" y="184"/>
                </a:lnTo>
                <a:lnTo>
                  <a:pt x="303" y="182"/>
                </a:lnTo>
                <a:lnTo>
                  <a:pt x="319" y="166"/>
                </a:lnTo>
                <a:lnTo>
                  <a:pt x="331" y="144"/>
                </a:lnTo>
                <a:lnTo>
                  <a:pt x="329" y="118"/>
                </a:lnTo>
                <a:lnTo>
                  <a:pt x="321" y="98"/>
                </a:lnTo>
                <a:lnTo>
                  <a:pt x="319" y="98"/>
                </a:lnTo>
                <a:lnTo>
                  <a:pt x="321" y="94"/>
                </a:lnTo>
                <a:lnTo>
                  <a:pt x="321" y="84"/>
                </a:lnTo>
                <a:lnTo>
                  <a:pt x="323" y="70"/>
                </a:lnTo>
                <a:lnTo>
                  <a:pt x="323" y="70"/>
                </a:lnTo>
                <a:lnTo>
                  <a:pt x="323" y="64"/>
                </a:lnTo>
                <a:lnTo>
                  <a:pt x="331" y="60"/>
                </a:lnTo>
                <a:lnTo>
                  <a:pt x="339" y="58"/>
                </a:lnTo>
                <a:lnTo>
                  <a:pt x="349" y="56"/>
                </a:lnTo>
                <a:close/>
                <a:moveTo>
                  <a:pt x="103" y="56"/>
                </a:moveTo>
                <a:lnTo>
                  <a:pt x="113" y="58"/>
                </a:lnTo>
                <a:lnTo>
                  <a:pt x="119" y="58"/>
                </a:lnTo>
                <a:lnTo>
                  <a:pt x="125" y="60"/>
                </a:lnTo>
                <a:lnTo>
                  <a:pt x="129" y="64"/>
                </a:lnTo>
                <a:lnTo>
                  <a:pt x="131" y="78"/>
                </a:lnTo>
                <a:lnTo>
                  <a:pt x="131" y="90"/>
                </a:lnTo>
                <a:lnTo>
                  <a:pt x="131" y="92"/>
                </a:lnTo>
                <a:lnTo>
                  <a:pt x="131" y="98"/>
                </a:lnTo>
                <a:lnTo>
                  <a:pt x="131" y="98"/>
                </a:lnTo>
                <a:lnTo>
                  <a:pt x="123" y="118"/>
                </a:lnTo>
                <a:lnTo>
                  <a:pt x="121" y="144"/>
                </a:lnTo>
                <a:lnTo>
                  <a:pt x="125" y="152"/>
                </a:lnTo>
                <a:lnTo>
                  <a:pt x="131" y="162"/>
                </a:lnTo>
                <a:lnTo>
                  <a:pt x="137" y="170"/>
                </a:lnTo>
                <a:lnTo>
                  <a:pt x="133" y="176"/>
                </a:lnTo>
                <a:lnTo>
                  <a:pt x="131" y="180"/>
                </a:lnTo>
                <a:lnTo>
                  <a:pt x="131" y="193"/>
                </a:lnTo>
                <a:lnTo>
                  <a:pt x="131" y="195"/>
                </a:lnTo>
                <a:lnTo>
                  <a:pt x="131" y="197"/>
                </a:lnTo>
                <a:lnTo>
                  <a:pt x="133" y="199"/>
                </a:lnTo>
                <a:lnTo>
                  <a:pt x="135" y="201"/>
                </a:lnTo>
                <a:lnTo>
                  <a:pt x="139" y="203"/>
                </a:lnTo>
                <a:lnTo>
                  <a:pt x="145" y="207"/>
                </a:lnTo>
                <a:lnTo>
                  <a:pt x="149" y="209"/>
                </a:lnTo>
                <a:lnTo>
                  <a:pt x="153" y="213"/>
                </a:lnTo>
                <a:lnTo>
                  <a:pt x="159" y="217"/>
                </a:lnTo>
                <a:lnTo>
                  <a:pt x="159" y="227"/>
                </a:lnTo>
                <a:lnTo>
                  <a:pt x="159" y="227"/>
                </a:lnTo>
                <a:lnTo>
                  <a:pt x="159" y="227"/>
                </a:lnTo>
                <a:lnTo>
                  <a:pt x="157" y="229"/>
                </a:lnTo>
                <a:lnTo>
                  <a:pt x="151" y="231"/>
                </a:lnTo>
                <a:lnTo>
                  <a:pt x="143" y="235"/>
                </a:lnTo>
                <a:lnTo>
                  <a:pt x="127" y="243"/>
                </a:lnTo>
                <a:lnTo>
                  <a:pt x="109" y="251"/>
                </a:lnTo>
                <a:lnTo>
                  <a:pt x="89" y="261"/>
                </a:lnTo>
                <a:lnTo>
                  <a:pt x="69" y="271"/>
                </a:lnTo>
                <a:lnTo>
                  <a:pt x="53" y="281"/>
                </a:lnTo>
                <a:lnTo>
                  <a:pt x="44" y="287"/>
                </a:lnTo>
                <a:lnTo>
                  <a:pt x="36" y="297"/>
                </a:lnTo>
                <a:lnTo>
                  <a:pt x="30" y="309"/>
                </a:lnTo>
                <a:lnTo>
                  <a:pt x="28" y="317"/>
                </a:lnTo>
                <a:lnTo>
                  <a:pt x="26" y="321"/>
                </a:lnTo>
                <a:lnTo>
                  <a:pt x="24" y="321"/>
                </a:lnTo>
                <a:lnTo>
                  <a:pt x="20" y="321"/>
                </a:lnTo>
                <a:lnTo>
                  <a:pt x="12" y="321"/>
                </a:lnTo>
                <a:lnTo>
                  <a:pt x="6" y="321"/>
                </a:lnTo>
                <a:lnTo>
                  <a:pt x="0" y="321"/>
                </a:lnTo>
                <a:lnTo>
                  <a:pt x="0" y="297"/>
                </a:lnTo>
                <a:lnTo>
                  <a:pt x="2" y="273"/>
                </a:lnTo>
                <a:lnTo>
                  <a:pt x="6" y="251"/>
                </a:lnTo>
                <a:lnTo>
                  <a:pt x="12" y="237"/>
                </a:lnTo>
                <a:lnTo>
                  <a:pt x="22" y="231"/>
                </a:lnTo>
                <a:lnTo>
                  <a:pt x="36" y="223"/>
                </a:lnTo>
                <a:lnTo>
                  <a:pt x="50" y="213"/>
                </a:lnTo>
                <a:lnTo>
                  <a:pt x="61" y="207"/>
                </a:lnTo>
                <a:lnTo>
                  <a:pt x="67" y="203"/>
                </a:lnTo>
                <a:lnTo>
                  <a:pt x="71" y="201"/>
                </a:lnTo>
                <a:lnTo>
                  <a:pt x="73" y="197"/>
                </a:lnTo>
                <a:lnTo>
                  <a:pt x="75" y="195"/>
                </a:lnTo>
                <a:lnTo>
                  <a:pt x="75" y="193"/>
                </a:lnTo>
                <a:lnTo>
                  <a:pt x="75" y="191"/>
                </a:lnTo>
                <a:lnTo>
                  <a:pt x="75" y="187"/>
                </a:lnTo>
                <a:lnTo>
                  <a:pt x="75" y="184"/>
                </a:lnTo>
                <a:lnTo>
                  <a:pt x="75" y="182"/>
                </a:lnTo>
                <a:lnTo>
                  <a:pt x="75" y="180"/>
                </a:lnTo>
                <a:lnTo>
                  <a:pt x="73" y="176"/>
                </a:lnTo>
                <a:lnTo>
                  <a:pt x="71" y="172"/>
                </a:lnTo>
                <a:lnTo>
                  <a:pt x="69" y="166"/>
                </a:lnTo>
                <a:lnTo>
                  <a:pt x="67" y="162"/>
                </a:lnTo>
                <a:lnTo>
                  <a:pt x="67" y="158"/>
                </a:lnTo>
                <a:lnTo>
                  <a:pt x="67" y="156"/>
                </a:lnTo>
                <a:lnTo>
                  <a:pt x="63" y="156"/>
                </a:lnTo>
                <a:lnTo>
                  <a:pt x="59" y="152"/>
                </a:lnTo>
                <a:lnTo>
                  <a:pt x="55" y="148"/>
                </a:lnTo>
                <a:lnTo>
                  <a:pt x="53" y="140"/>
                </a:lnTo>
                <a:lnTo>
                  <a:pt x="53" y="134"/>
                </a:lnTo>
                <a:lnTo>
                  <a:pt x="53" y="128"/>
                </a:lnTo>
                <a:lnTo>
                  <a:pt x="55" y="122"/>
                </a:lnTo>
                <a:lnTo>
                  <a:pt x="59" y="120"/>
                </a:lnTo>
                <a:lnTo>
                  <a:pt x="57" y="120"/>
                </a:lnTo>
                <a:lnTo>
                  <a:pt x="57" y="116"/>
                </a:lnTo>
                <a:lnTo>
                  <a:pt x="57" y="112"/>
                </a:lnTo>
                <a:lnTo>
                  <a:pt x="55" y="104"/>
                </a:lnTo>
                <a:lnTo>
                  <a:pt x="55" y="94"/>
                </a:lnTo>
                <a:lnTo>
                  <a:pt x="57" y="86"/>
                </a:lnTo>
                <a:lnTo>
                  <a:pt x="59" y="78"/>
                </a:lnTo>
                <a:lnTo>
                  <a:pt x="61" y="74"/>
                </a:lnTo>
                <a:lnTo>
                  <a:pt x="63" y="70"/>
                </a:lnTo>
                <a:lnTo>
                  <a:pt x="65" y="66"/>
                </a:lnTo>
                <a:lnTo>
                  <a:pt x="65" y="66"/>
                </a:lnTo>
                <a:lnTo>
                  <a:pt x="69" y="64"/>
                </a:lnTo>
                <a:lnTo>
                  <a:pt x="77" y="62"/>
                </a:lnTo>
                <a:lnTo>
                  <a:pt x="89" y="58"/>
                </a:lnTo>
                <a:lnTo>
                  <a:pt x="103" y="56"/>
                </a:lnTo>
                <a:close/>
                <a:moveTo>
                  <a:pt x="231" y="0"/>
                </a:moveTo>
                <a:lnTo>
                  <a:pt x="253" y="2"/>
                </a:lnTo>
                <a:lnTo>
                  <a:pt x="265" y="8"/>
                </a:lnTo>
                <a:lnTo>
                  <a:pt x="273" y="16"/>
                </a:lnTo>
                <a:lnTo>
                  <a:pt x="287" y="18"/>
                </a:lnTo>
                <a:lnTo>
                  <a:pt x="295" y="26"/>
                </a:lnTo>
                <a:lnTo>
                  <a:pt x="301" y="38"/>
                </a:lnTo>
                <a:lnTo>
                  <a:pt x="301" y="56"/>
                </a:lnTo>
                <a:lnTo>
                  <a:pt x="301" y="70"/>
                </a:lnTo>
                <a:lnTo>
                  <a:pt x="301" y="86"/>
                </a:lnTo>
                <a:lnTo>
                  <a:pt x="299" y="100"/>
                </a:lnTo>
                <a:lnTo>
                  <a:pt x="299" y="106"/>
                </a:lnTo>
                <a:lnTo>
                  <a:pt x="305" y="112"/>
                </a:lnTo>
                <a:lnTo>
                  <a:pt x="309" y="124"/>
                </a:lnTo>
                <a:lnTo>
                  <a:pt x="309" y="140"/>
                </a:lnTo>
                <a:lnTo>
                  <a:pt x="307" y="148"/>
                </a:lnTo>
                <a:lnTo>
                  <a:pt x="303" y="154"/>
                </a:lnTo>
                <a:lnTo>
                  <a:pt x="299" y="160"/>
                </a:lnTo>
                <a:lnTo>
                  <a:pt x="293" y="164"/>
                </a:lnTo>
                <a:lnTo>
                  <a:pt x="289" y="166"/>
                </a:lnTo>
                <a:lnTo>
                  <a:pt x="285" y="166"/>
                </a:lnTo>
                <a:lnTo>
                  <a:pt x="285" y="172"/>
                </a:lnTo>
                <a:lnTo>
                  <a:pt x="283" y="184"/>
                </a:lnTo>
                <a:lnTo>
                  <a:pt x="279" y="197"/>
                </a:lnTo>
                <a:lnTo>
                  <a:pt x="273" y="207"/>
                </a:lnTo>
                <a:lnTo>
                  <a:pt x="273" y="227"/>
                </a:lnTo>
                <a:lnTo>
                  <a:pt x="273" y="231"/>
                </a:lnTo>
                <a:lnTo>
                  <a:pt x="275" y="233"/>
                </a:lnTo>
                <a:lnTo>
                  <a:pt x="275" y="237"/>
                </a:lnTo>
                <a:lnTo>
                  <a:pt x="279" y="241"/>
                </a:lnTo>
                <a:lnTo>
                  <a:pt x="285" y="245"/>
                </a:lnTo>
                <a:lnTo>
                  <a:pt x="293" y="251"/>
                </a:lnTo>
                <a:lnTo>
                  <a:pt x="307" y="257"/>
                </a:lnTo>
                <a:lnTo>
                  <a:pt x="327" y="265"/>
                </a:lnTo>
                <a:lnTo>
                  <a:pt x="347" y="275"/>
                </a:lnTo>
                <a:lnTo>
                  <a:pt x="368" y="285"/>
                </a:lnTo>
                <a:lnTo>
                  <a:pt x="384" y="295"/>
                </a:lnTo>
                <a:lnTo>
                  <a:pt x="394" y="301"/>
                </a:lnTo>
                <a:lnTo>
                  <a:pt x="402" y="317"/>
                </a:lnTo>
                <a:lnTo>
                  <a:pt x="408" y="341"/>
                </a:lnTo>
                <a:lnTo>
                  <a:pt x="412" y="367"/>
                </a:lnTo>
                <a:lnTo>
                  <a:pt x="414" y="395"/>
                </a:lnTo>
                <a:lnTo>
                  <a:pt x="414" y="415"/>
                </a:lnTo>
                <a:lnTo>
                  <a:pt x="38" y="415"/>
                </a:lnTo>
                <a:lnTo>
                  <a:pt x="38" y="395"/>
                </a:lnTo>
                <a:lnTo>
                  <a:pt x="40" y="367"/>
                </a:lnTo>
                <a:lnTo>
                  <a:pt x="44" y="341"/>
                </a:lnTo>
                <a:lnTo>
                  <a:pt x="50" y="317"/>
                </a:lnTo>
                <a:lnTo>
                  <a:pt x="57" y="301"/>
                </a:lnTo>
                <a:lnTo>
                  <a:pt x="67" y="295"/>
                </a:lnTo>
                <a:lnTo>
                  <a:pt x="83" y="285"/>
                </a:lnTo>
                <a:lnTo>
                  <a:pt x="105" y="275"/>
                </a:lnTo>
                <a:lnTo>
                  <a:pt x="125" y="265"/>
                </a:lnTo>
                <a:lnTo>
                  <a:pt x="145" y="255"/>
                </a:lnTo>
                <a:lnTo>
                  <a:pt x="159" y="251"/>
                </a:lnTo>
                <a:lnTo>
                  <a:pt x="167" y="247"/>
                </a:lnTo>
                <a:lnTo>
                  <a:pt x="173" y="241"/>
                </a:lnTo>
                <a:lnTo>
                  <a:pt x="177" y="237"/>
                </a:lnTo>
                <a:lnTo>
                  <a:pt x="177" y="235"/>
                </a:lnTo>
                <a:lnTo>
                  <a:pt x="179" y="231"/>
                </a:lnTo>
                <a:lnTo>
                  <a:pt x="179" y="227"/>
                </a:lnTo>
                <a:lnTo>
                  <a:pt x="179" y="223"/>
                </a:lnTo>
                <a:lnTo>
                  <a:pt x="179" y="219"/>
                </a:lnTo>
                <a:lnTo>
                  <a:pt x="179" y="213"/>
                </a:lnTo>
                <a:lnTo>
                  <a:pt x="179" y="209"/>
                </a:lnTo>
                <a:lnTo>
                  <a:pt x="179" y="207"/>
                </a:lnTo>
                <a:lnTo>
                  <a:pt x="173" y="197"/>
                </a:lnTo>
                <a:lnTo>
                  <a:pt x="169" y="184"/>
                </a:lnTo>
                <a:lnTo>
                  <a:pt x="167" y="172"/>
                </a:lnTo>
                <a:lnTo>
                  <a:pt x="167" y="166"/>
                </a:lnTo>
                <a:lnTo>
                  <a:pt x="163" y="166"/>
                </a:lnTo>
                <a:lnTo>
                  <a:pt x="159" y="164"/>
                </a:lnTo>
                <a:lnTo>
                  <a:pt x="153" y="160"/>
                </a:lnTo>
                <a:lnTo>
                  <a:pt x="149" y="154"/>
                </a:lnTo>
                <a:lnTo>
                  <a:pt x="145" y="148"/>
                </a:lnTo>
                <a:lnTo>
                  <a:pt x="143" y="140"/>
                </a:lnTo>
                <a:lnTo>
                  <a:pt x="143" y="124"/>
                </a:lnTo>
                <a:lnTo>
                  <a:pt x="147" y="112"/>
                </a:lnTo>
                <a:lnTo>
                  <a:pt x="153" y="106"/>
                </a:lnTo>
                <a:lnTo>
                  <a:pt x="153" y="102"/>
                </a:lnTo>
                <a:lnTo>
                  <a:pt x="151" y="88"/>
                </a:lnTo>
                <a:lnTo>
                  <a:pt x="151" y="72"/>
                </a:lnTo>
                <a:lnTo>
                  <a:pt x="151" y="54"/>
                </a:lnTo>
                <a:lnTo>
                  <a:pt x="151" y="40"/>
                </a:lnTo>
                <a:lnTo>
                  <a:pt x="153" y="28"/>
                </a:lnTo>
                <a:lnTo>
                  <a:pt x="157" y="18"/>
                </a:lnTo>
                <a:lnTo>
                  <a:pt x="165" y="16"/>
                </a:lnTo>
                <a:lnTo>
                  <a:pt x="181" y="14"/>
                </a:lnTo>
                <a:lnTo>
                  <a:pt x="197" y="8"/>
                </a:lnTo>
                <a:lnTo>
                  <a:pt x="213" y="2"/>
                </a:lnTo>
                <a:lnTo>
                  <a:pt x="231" y="0"/>
                </a:lnTo>
                <a:close/>
              </a:path>
            </a:pathLst>
          </a:custGeom>
          <a:solidFill>
            <a:srgbClr val="C1AC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2CD7C3B9-CF79-4DCB-A50C-CACA4EBEF5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10748" y="1655965"/>
            <a:ext cx="717550" cy="700088"/>
          </a:xfrm>
          <a:custGeom>
            <a:avLst/>
            <a:gdLst>
              <a:gd name="T0" fmla="*/ 393 w 452"/>
              <a:gd name="T1" fmla="*/ 441 h 441"/>
              <a:gd name="T2" fmla="*/ 231 w 452"/>
              <a:gd name="T3" fmla="*/ 405 h 441"/>
              <a:gd name="T4" fmla="*/ 231 w 452"/>
              <a:gd name="T5" fmla="*/ 353 h 441"/>
              <a:gd name="T6" fmla="*/ 221 w 452"/>
              <a:gd name="T7" fmla="*/ 405 h 441"/>
              <a:gd name="T8" fmla="*/ 109 w 452"/>
              <a:gd name="T9" fmla="*/ 353 h 441"/>
              <a:gd name="T10" fmla="*/ 159 w 452"/>
              <a:gd name="T11" fmla="*/ 353 h 441"/>
              <a:gd name="T12" fmla="*/ 50 w 452"/>
              <a:gd name="T13" fmla="*/ 405 h 441"/>
              <a:gd name="T14" fmla="*/ 50 w 452"/>
              <a:gd name="T15" fmla="*/ 353 h 441"/>
              <a:gd name="T16" fmla="*/ 401 w 452"/>
              <a:gd name="T17" fmla="*/ 343 h 441"/>
              <a:gd name="T18" fmla="*/ 291 w 452"/>
              <a:gd name="T19" fmla="*/ 293 h 441"/>
              <a:gd name="T20" fmla="*/ 341 w 452"/>
              <a:gd name="T21" fmla="*/ 293 h 441"/>
              <a:gd name="T22" fmla="*/ 231 w 452"/>
              <a:gd name="T23" fmla="*/ 343 h 441"/>
              <a:gd name="T24" fmla="*/ 231 w 452"/>
              <a:gd name="T25" fmla="*/ 293 h 441"/>
              <a:gd name="T26" fmla="*/ 159 w 452"/>
              <a:gd name="T27" fmla="*/ 343 h 441"/>
              <a:gd name="T28" fmla="*/ 50 w 452"/>
              <a:gd name="T29" fmla="*/ 293 h 441"/>
              <a:gd name="T30" fmla="*/ 99 w 452"/>
              <a:gd name="T31" fmla="*/ 293 h 441"/>
              <a:gd name="T32" fmla="*/ 351 w 452"/>
              <a:gd name="T33" fmla="*/ 283 h 441"/>
              <a:gd name="T34" fmla="*/ 351 w 452"/>
              <a:gd name="T35" fmla="*/ 234 h 441"/>
              <a:gd name="T36" fmla="*/ 341 w 452"/>
              <a:gd name="T37" fmla="*/ 283 h 441"/>
              <a:gd name="T38" fmla="*/ 231 w 452"/>
              <a:gd name="T39" fmla="*/ 234 h 441"/>
              <a:gd name="T40" fmla="*/ 281 w 452"/>
              <a:gd name="T41" fmla="*/ 234 h 441"/>
              <a:gd name="T42" fmla="*/ 169 w 452"/>
              <a:gd name="T43" fmla="*/ 283 h 441"/>
              <a:gd name="T44" fmla="*/ 169 w 452"/>
              <a:gd name="T45" fmla="*/ 234 h 441"/>
              <a:gd name="T46" fmla="*/ 159 w 452"/>
              <a:gd name="T47" fmla="*/ 283 h 441"/>
              <a:gd name="T48" fmla="*/ 0 w 452"/>
              <a:gd name="T49" fmla="*/ 190 h 441"/>
              <a:gd name="T50" fmla="*/ 379 w 452"/>
              <a:gd name="T51" fmla="*/ 369 h 441"/>
              <a:gd name="T52" fmla="*/ 371 w 452"/>
              <a:gd name="T53" fmla="*/ 377 h 441"/>
              <a:gd name="T54" fmla="*/ 6 w 452"/>
              <a:gd name="T55" fmla="*/ 439 h 441"/>
              <a:gd name="T56" fmla="*/ 0 w 452"/>
              <a:gd name="T57" fmla="*/ 433 h 441"/>
              <a:gd name="T58" fmla="*/ 62 w 452"/>
              <a:gd name="T59" fmla="*/ 64 h 441"/>
              <a:gd name="T60" fmla="*/ 74 w 452"/>
              <a:gd name="T61" fmla="*/ 132 h 441"/>
              <a:gd name="T62" fmla="*/ 121 w 452"/>
              <a:gd name="T63" fmla="*/ 140 h 441"/>
              <a:gd name="T64" fmla="*/ 149 w 452"/>
              <a:gd name="T65" fmla="*/ 102 h 441"/>
              <a:gd name="T66" fmla="*/ 303 w 452"/>
              <a:gd name="T67" fmla="*/ 102 h 441"/>
              <a:gd name="T68" fmla="*/ 331 w 452"/>
              <a:gd name="T69" fmla="*/ 140 h 441"/>
              <a:gd name="T70" fmla="*/ 379 w 452"/>
              <a:gd name="T71" fmla="*/ 132 h 441"/>
              <a:gd name="T72" fmla="*/ 391 w 452"/>
              <a:gd name="T73" fmla="*/ 64 h 441"/>
              <a:gd name="T74" fmla="*/ 450 w 452"/>
              <a:gd name="T75" fmla="*/ 70 h 441"/>
              <a:gd name="T76" fmla="*/ 0 w 452"/>
              <a:gd name="T77" fmla="*/ 166 h 441"/>
              <a:gd name="T78" fmla="*/ 4 w 452"/>
              <a:gd name="T79" fmla="*/ 66 h 441"/>
              <a:gd name="T80" fmla="*/ 355 w 452"/>
              <a:gd name="T81" fmla="*/ 2 h 441"/>
              <a:gd name="T82" fmla="*/ 367 w 452"/>
              <a:gd name="T83" fmla="*/ 18 h 441"/>
              <a:gd name="T84" fmla="*/ 361 w 452"/>
              <a:gd name="T85" fmla="*/ 114 h 441"/>
              <a:gd name="T86" fmla="*/ 339 w 452"/>
              <a:gd name="T87" fmla="*/ 118 h 441"/>
              <a:gd name="T88" fmla="*/ 329 w 452"/>
              <a:gd name="T89" fmla="*/ 102 h 441"/>
              <a:gd name="T90" fmla="*/ 333 w 452"/>
              <a:gd name="T91" fmla="*/ 6 h 441"/>
              <a:gd name="T92" fmla="*/ 105 w 452"/>
              <a:gd name="T93" fmla="*/ 0 h 441"/>
              <a:gd name="T94" fmla="*/ 121 w 452"/>
              <a:gd name="T95" fmla="*/ 12 h 441"/>
              <a:gd name="T96" fmla="*/ 121 w 452"/>
              <a:gd name="T97" fmla="*/ 108 h 441"/>
              <a:gd name="T98" fmla="*/ 105 w 452"/>
              <a:gd name="T99" fmla="*/ 120 h 441"/>
              <a:gd name="T100" fmla="*/ 88 w 452"/>
              <a:gd name="T101" fmla="*/ 108 h 441"/>
              <a:gd name="T102" fmla="*/ 88 w 452"/>
              <a:gd name="T103" fmla="*/ 12 h 441"/>
              <a:gd name="T104" fmla="*/ 105 w 452"/>
              <a:gd name="T105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2" h="441">
                <a:moveTo>
                  <a:pt x="393" y="389"/>
                </a:moveTo>
                <a:lnTo>
                  <a:pt x="452" y="389"/>
                </a:lnTo>
                <a:lnTo>
                  <a:pt x="393" y="441"/>
                </a:lnTo>
                <a:lnTo>
                  <a:pt x="393" y="389"/>
                </a:lnTo>
                <a:close/>
                <a:moveTo>
                  <a:pt x="231" y="353"/>
                </a:moveTo>
                <a:lnTo>
                  <a:pt x="231" y="405"/>
                </a:lnTo>
                <a:lnTo>
                  <a:pt x="281" y="405"/>
                </a:lnTo>
                <a:lnTo>
                  <a:pt x="281" y="353"/>
                </a:lnTo>
                <a:lnTo>
                  <a:pt x="231" y="353"/>
                </a:lnTo>
                <a:close/>
                <a:moveTo>
                  <a:pt x="169" y="353"/>
                </a:moveTo>
                <a:lnTo>
                  <a:pt x="169" y="405"/>
                </a:lnTo>
                <a:lnTo>
                  <a:pt x="221" y="405"/>
                </a:lnTo>
                <a:lnTo>
                  <a:pt x="221" y="353"/>
                </a:lnTo>
                <a:lnTo>
                  <a:pt x="169" y="353"/>
                </a:lnTo>
                <a:close/>
                <a:moveTo>
                  <a:pt x="109" y="353"/>
                </a:moveTo>
                <a:lnTo>
                  <a:pt x="109" y="405"/>
                </a:lnTo>
                <a:lnTo>
                  <a:pt x="159" y="405"/>
                </a:lnTo>
                <a:lnTo>
                  <a:pt x="159" y="353"/>
                </a:lnTo>
                <a:lnTo>
                  <a:pt x="109" y="353"/>
                </a:lnTo>
                <a:close/>
                <a:moveTo>
                  <a:pt x="50" y="353"/>
                </a:moveTo>
                <a:lnTo>
                  <a:pt x="50" y="405"/>
                </a:lnTo>
                <a:lnTo>
                  <a:pt x="99" y="405"/>
                </a:lnTo>
                <a:lnTo>
                  <a:pt x="99" y="353"/>
                </a:lnTo>
                <a:lnTo>
                  <a:pt x="50" y="353"/>
                </a:lnTo>
                <a:close/>
                <a:moveTo>
                  <a:pt x="351" y="293"/>
                </a:moveTo>
                <a:lnTo>
                  <a:pt x="351" y="343"/>
                </a:lnTo>
                <a:lnTo>
                  <a:pt x="401" y="343"/>
                </a:lnTo>
                <a:lnTo>
                  <a:pt x="401" y="293"/>
                </a:lnTo>
                <a:lnTo>
                  <a:pt x="351" y="293"/>
                </a:lnTo>
                <a:close/>
                <a:moveTo>
                  <a:pt x="291" y="293"/>
                </a:moveTo>
                <a:lnTo>
                  <a:pt x="291" y="343"/>
                </a:lnTo>
                <a:lnTo>
                  <a:pt x="341" y="343"/>
                </a:lnTo>
                <a:lnTo>
                  <a:pt x="341" y="293"/>
                </a:lnTo>
                <a:lnTo>
                  <a:pt x="291" y="293"/>
                </a:lnTo>
                <a:close/>
                <a:moveTo>
                  <a:pt x="231" y="293"/>
                </a:moveTo>
                <a:lnTo>
                  <a:pt x="231" y="343"/>
                </a:lnTo>
                <a:lnTo>
                  <a:pt x="281" y="343"/>
                </a:lnTo>
                <a:lnTo>
                  <a:pt x="281" y="293"/>
                </a:lnTo>
                <a:lnTo>
                  <a:pt x="231" y="293"/>
                </a:lnTo>
                <a:close/>
                <a:moveTo>
                  <a:pt x="109" y="293"/>
                </a:moveTo>
                <a:lnTo>
                  <a:pt x="109" y="343"/>
                </a:lnTo>
                <a:lnTo>
                  <a:pt x="159" y="343"/>
                </a:lnTo>
                <a:lnTo>
                  <a:pt x="159" y="293"/>
                </a:lnTo>
                <a:lnTo>
                  <a:pt x="109" y="293"/>
                </a:lnTo>
                <a:close/>
                <a:moveTo>
                  <a:pt x="50" y="293"/>
                </a:moveTo>
                <a:lnTo>
                  <a:pt x="50" y="343"/>
                </a:lnTo>
                <a:lnTo>
                  <a:pt x="99" y="343"/>
                </a:lnTo>
                <a:lnTo>
                  <a:pt x="99" y="293"/>
                </a:lnTo>
                <a:lnTo>
                  <a:pt x="50" y="293"/>
                </a:lnTo>
                <a:close/>
                <a:moveTo>
                  <a:pt x="351" y="234"/>
                </a:moveTo>
                <a:lnTo>
                  <a:pt x="351" y="283"/>
                </a:lnTo>
                <a:lnTo>
                  <a:pt x="401" y="283"/>
                </a:lnTo>
                <a:lnTo>
                  <a:pt x="401" y="234"/>
                </a:lnTo>
                <a:lnTo>
                  <a:pt x="351" y="234"/>
                </a:lnTo>
                <a:close/>
                <a:moveTo>
                  <a:pt x="291" y="234"/>
                </a:moveTo>
                <a:lnTo>
                  <a:pt x="291" y="283"/>
                </a:lnTo>
                <a:lnTo>
                  <a:pt x="341" y="283"/>
                </a:lnTo>
                <a:lnTo>
                  <a:pt x="341" y="234"/>
                </a:lnTo>
                <a:lnTo>
                  <a:pt x="291" y="234"/>
                </a:lnTo>
                <a:close/>
                <a:moveTo>
                  <a:pt x="231" y="234"/>
                </a:moveTo>
                <a:lnTo>
                  <a:pt x="231" y="283"/>
                </a:lnTo>
                <a:lnTo>
                  <a:pt x="281" y="283"/>
                </a:lnTo>
                <a:lnTo>
                  <a:pt x="281" y="234"/>
                </a:lnTo>
                <a:lnTo>
                  <a:pt x="231" y="234"/>
                </a:lnTo>
                <a:close/>
                <a:moveTo>
                  <a:pt x="169" y="234"/>
                </a:moveTo>
                <a:lnTo>
                  <a:pt x="169" y="283"/>
                </a:lnTo>
                <a:lnTo>
                  <a:pt x="221" y="283"/>
                </a:lnTo>
                <a:lnTo>
                  <a:pt x="221" y="234"/>
                </a:lnTo>
                <a:lnTo>
                  <a:pt x="169" y="234"/>
                </a:lnTo>
                <a:close/>
                <a:moveTo>
                  <a:pt x="109" y="234"/>
                </a:moveTo>
                <a:lnTo>
                  <a:pt x="109" y="283"/>
                </a:lnTo>
                <a:lnTo>
                  <a:pt x="159" y="283"/>
                </a:lnTo>
                <a:lnTo>
                  <a:pt x="159" y="234"/>
                </a:lnTo>
                <a:lnTo>
                  <a:pt x="109" y="234"/>
                </a:lnTo>
                <a:close/>
                <a:moveTo>
                  <a:pt x="0" y="190"/>
                </a:moveTo>
                <a:lnTo>
                  <a:pt x="452" y="190"/>
                </a:lnTo>
                <a:lnTo>
                  <a:pt x="452" y="369"/>
                </a:lnTo>
                <a:lnTo>
                  <a:pt x="379" y="369"/>
                </a:lnTo>
                <a:lnTo>
                  <a:pt x="375" y="369"/>
                </a:lnTo>
                <a:lnTo>
                  <a:pt x="373" y="373"/>
                </a:lnTo>
                <a:lnTo>
                  <a:pt x="371" y="377"/>
                </a:lnTo>
                <a:lnTo>
                  <a:pt x="371" y="441"/>
                </a:lnTo>
                <a:lnTo>
                  <a:pt x="10" y="441"/>
                </a:lnTo>
                <a:lnTo>
                  <a:pt x="6" y="439"/>
                </a:lnTo>
                <a:lnTo>
                  <a:pt x="2" y="437"/>
                </a:lnTo>
                <a:lnTo>
                  <a:pt x="0" y="435"/>
                </a:lnTo>
                <a:lnTo>
                  <a:pt x="0" y="433"/>
                </a:lnTo>
                <a:lnTo>
                  <a:pt x="0" y="190"/>
                </a:lnTo>
                <a:close/>
                <a:moveTo>
                  <a:pt x="10" y="64"/>
                </a:moveTo>
                <a:lnTo>
                  <a:pt x="62" y="64"/>
                </a:lnTo>
                <a:lnTo>
                  <a:pt x="62" y="102"/>
                </a:lnTo>
                <a:lnTo>
                  <a:pt x="64" y="118"/>
                </a:lnTo>
                <a:lnTo>
                  <a:pt x="74" y="132"/>
                </a:lnTo>
                <a:lnTo>
                  <a:pt x="88" y="140"/>
                </a:lnTo>
                <a:lnTo>
                  <a:pt x="105" y="144"/>
                </a:lnTo>
                <a:lnTo>
                  <a:pt x="121" y="140"/>
                </a:lnTo>
                <a:lnTo>
                  <a:pt x="135" y="132"/>
                </a:lnTo>
                <a:lnTo>
                  <a:pt x="145" y="118"/>
                </a:lnTo>
                <a:lnTo>
                  <a:pt x="149" y="102"/>
                </a:lnTo>
                <a:lnTo>
                  <a:pt x="149" y="64"/>
                </a:lnTo>
                <a:lnTo>
                  <a:pt x="303" y="64"/>
                </a:lnTo>
                <a:lnTo>
                  <a:pt x="303" y="102"/>
                </a:lnTo>
                <a:lnTo>
                  <a:pt x="307" y="118"/>
                </a:lnTo>
                <a:lnTo>
                  <a:pt x="317" y="132"/>
                </a:lnTo>
                <a:lnTo>
                  <a:pt x="331" y="140"/>
                </a:lnTo>
                <a:lnTo>
                  <a:pt x="347" y="144"/>
                </a:lnTo>
                <a:lnTo>
                  <a:pt x="365" y="140"/>
                </a:lnTo>
                <a:lnTo>
                  <a:pt x="379" y="132"/>
                </a:lnTo>
                <a:lnTo>
                  <a:pt x="387" y="118"/>
                </a:lnTo>
                <a:lnTo>
                  <a:pt x="391" y="102"/>
                </a:lnTo>
                <a:lnTo>
                  <a:pt x="391" y="64"/>
                </a:lnTo>
                <a:lnTo>
                  <a:pt x="442" y="64"/>
                </a:lnTo>
                <a:lnTo>
                  <a:pt x="446" y="66"/>
                </a:lnTo>
                <a:lnTo>
                  <a:pt x="450" y="70"/>
                </a:lnTo>
                <a:lnTo>
                  <a:pt x="452" y="74"/>
                </a:lnTo>
                <a:lnTo>
                  <a:pt x="452" y="166"/>
                </a:lnTo>
                <a:lnTo>
                  <a:pt x="0" y="166"/>
                </a:lnTo>
                <a:lnTo>
                  <a:pt x="0" y="74"/>
                </a:lnTo>
                <a:lnTo>
                  <a:pt x="0" y="70"/>
                </a:lnTo>
                <a:lnTo>
                  <a:pt x="4" y="66"/>
                </a:lnTo>
                <a:lnTo>
                  <a:pt x="10" y="64"/>
                </a:lnTo>
                <a:close/>
                <a:moveTo>
                  <a:pt x="347" y="0"/>
                </a:moveTo>
                <a:lnTo>
                  <a:pt x="355" y="2"/>
                </a:lnTo>
                <a:lnTo>
                  <a:pt x="361" y="6"/>
                </a:lnTo>
                <a:lnTo>
                  <a:pt x="365" y="12"/>
                </a:lnTo>
                <a:lnTo>
                  <a:pt x="367" y="18"/>
                </a:lnTo>
                <a:lnTo>
                  <a:pt x="367" y="102"/>
                </a:lnTo>
                <a:lnTo>
                  <a:pt x="365" y="108"/>
                </a:lnTo>
                <a:lnTo>
                  <a:pt x="361" y="114"/>
                </a:lnTo>
                <a:lnTo>
                  <a:pt x="355" y="118"/>
                </a:lnTo>
                <a:lnTo>
                  <a:pt x="347" y="120"/>
                </a:lnTo>
                <a:lnTo>
                  <a:pt x="339" y="118"/>
                </a:lnTo>
                <a:lnTo>
                  <a:pt x="333" y="114"/>
                </a:lnTo>
                <a:lnTo>
                  <a:pt x="329" y="108"/>
                </a:lnTo>
                <a:lnTo>
                  <a:pt x="329" y="102"/>
                </a:lnTo>
                <a:lnTo>
                  <a:pt x="329" y="18"/>
                </a:lnTo>
                <a:lnTo>
                  <a:pt x="329" y="12"/>
                </a:lnTo>
                <a:lnTo>
                  <a:pt x="333" y="6"/>
                </a:lnTo>
                <a:lnTo>
                  <a:pt x="339" y="2"/>
                </a:lnTo>
                <a:lnTo>
                  <a:pt x="347" y="0"/>
                </a:lnTo>
                <a:close/>
                <a:moveTo>
                  <a:pt x="105" y="0"/>
                </a:moveTo>
                <a:lnTo>
                  <a:pt x="111" y="2"/>
                </a:lnTo>
                <a:lnTo>
                  <a:pt x="117" y="6"/>
                </a:lnTo>
                <a:lnTo>
                  <a:pt x="121" y="12"/>
                </a:lnTo>
                <a:lnTo>
                  <a:pt x="123" y="18"/>
                </a:lnTo>
                <a:lnTo>
                  <a:pt x="123" y="102"/>
                </a:lnTo>
                <a:lnTo>
                  <a:pt x="121" y="108"/>
                </a:lnTo>
                <a:lnTo>
                  <a:pt x="117" y="114"/>
                </a:lnTo>
                <a:lnTo>
                  <a:pt x="111" y="118"/>
                </a:lnTo>
                <a:lnTo>
                  <a:pt x="105" y="120"/>
                </a:lnTo>
                <a:lnTo>
                  <a:pt x="97" y="118"/>
                </a:lnTo>
                <a:lnTo>
                  <a:pt x="92" y="114"/>
                </a:lnTo>
                <a:lnTo>
                  <a:pt x="88" y="108"/>
                </a:lnTo>
                <a:lnTo>
                  <a:pt x="86" y="102"/>
                </a:lnTo>
                <a:lnTo>
                  <a:pt x="86" y="18"/>
                </a:lnTo>
                <a:lnTo>
                  <a:pt x="88" y="12"/>
                </a:lnTo>
                <a:lnTo>
                  <a:pt x="92" y="6"/>
                </a:lnTo>
                <a:lnTo>
                  <a:pt x="97" y="2"/>
                </a:lnTo>
                <a:lnTo>
                  <a:pt x="105" y="0"/>
                </a:lnTo>
                <a:close/>
              </a:path>
            </a:pathLst>
          </a:custGeom>
          <a:solidFill>
            <a:srgbClr val="C1AC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E3B18-CEE3-DD46-691A-4FAA15AA7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8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Niveau de confiance vis-à-vis de la planification financière de leur retraite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QF8 Dans l’ensemble, sur une échelle de 1 à 5 – 1 signifiant très confiant(e) et 5 pas du tout confiant(e) – à quel point êtes-vous confiant(e) d’avoir fait ce qu’il fallait pour planifier financièrement votre retraite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7FAEF-FCD6-D7BD-72E7-9322235CCE99}"/>
              </a:ext>
            </a:extLst>
          </p:cNvPr>
          <p:cNvSpPr txBox="1"/>
          <p:nvPr/>
        </p:nvSpPr>
        <p:spPr>
          <a:xfrm>
            <a:off x="359999" y="129689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0A1F3A5-6B56-B7BF-C7AC-4272E4429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972560"/>
              </p:ext>
            </p:extLst>
          </p:nvPr>
        </p:nvGraphicFramePr>
        <p:xfrm>
          <a:off x="1605960" y="1407171"/>
          <a:ext cx="7347965" cy="2274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6D0A5E0-9506-6A10-4F7C-8DA6D7C78C11}"/>
              </a:ext>
            </a:extLst>
          </p:cNvPr>
          <p:cNvSpPr txBox="1"/>
          <p:nvPr/>
        </p:nvSpPr>
        <p:spPr>
          <a:xfrm>
            <a:off x="3337189" y="3677448"/>
            <a:ext cx="1293682" cy="5847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rgbClr val="81C341"/>
                </a:solidFill>
              </a:rPr>
              <a:t>TOP 2</a:t>
            </a:r>
          </a:p>
          <a:p>
            <a:pPr algn="ctr"/>
            <a:r>
              <a:rPr lang="fr-BE" sz="1200" b="1" dirty="0">
                <a:solidFill>
                  <a:srgbClr val="81C341"/>
                </a:solidFill>
              </a:rPr>
              <a:t>Confiant</a:t>
            </a:r>
          </a:p>
          <a:p>
            <a:pPr algn="ctr"/>
            <a:r>
              <a:rPr lang="fr-BE" sz="1400" b="1" dirty="0">
                <a:solidFill>
                  <a:srgbClr val="81C341"/>
                </a:solidFill>
              </a:rPr>
              <a:t>47</a:t>
            </a:r>
            <a:endParaRPr lang="fr-FR" sz="1400" b="1" dirty="0">
              <a:solidFill>
                <a:srgbClr val="81C34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B8D0A-3C9F-4C4B-8DCA-AA38EF0906B7}"/>
              </a:ext>
            </a:extLst>
          </p:cNvPr>
          <p:cNvSpPr txBox="1"/>
          <p:nvPr/>
        </p:nvSpPr>
        <p:spPr>
          <a:xfrm>
            <a:off x="6564033" y="3681622"/>
            <a:ext cx="1334884" cy="5847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rgbClr val="FF4359"/>
                </a:solidFill>
              </a:rPr>
              <a:t>BOTTOM 2</a:t>
            </a:r>
          </a:p>
          <a:p>
            <a:pPr algn="ctr"/>
            <a:r>
              <a:rPr lang="fr-BE" sz="1200" b="1" dirty="0">
                <a:solidFill>
                  <a:srgbClr val="FF4359"/>
                </a:solidFill>
              </a:rPr>
              <a:t>Peu confiant</a:t>
            </a:r>
          </a:p>
          <a:p>
            <a:pPr algn="ctr"/>
            <a:r>
              <a:rPr lang="fr-BE" sz="1400" b="1" dirty="0">
                <a:solidFill>
                  <a:srgbClr val="FF4359"/>
                </a:solidFill>
              </a:rPr>
              <a:t>12</a:t>
            </a:r>
            <a:endParaRPr lang="fr-FR" sz="1200" b="1" dirty="0">
              <a:solidFill>
                <a:srgbClr val="FF435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B508E-3C40-FF42-2140-6EC866AABC77}"/>
              </a:ext>
            </a:extLst>
          </p:cNvPr>
          <p:cNvSpPr txBox="1"/>
          <p:nvPr/>
        </p:nvSpPr>
        <p:spPr>
          <a:xfrm>
            <a:off x="8953925" y="2543108"/>
            <a:ext cx="205435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4% ne savent pas</a:t>
            </a:r>
          </a:p>
          <a:p>
            <a:r>
              <a:rPr lang="fr-FR" sz="1200" dirty="0"/>
              <a:t>1% refusent de répondre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0D60F1-4AF8-CDEC-B42E-E65A485750C9}"/>
              </a:ext>
            </a:extLst>
          </p:cNvPr>
          <p:cNvSpPr/>
          <p:nvPr/>
        </p:nvSpPr>
        <p:spPr>
          <a:xfrm>
            <a:off x="8193019" y="3330205"/>
            <a:ext cx="2118892" cy="38048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29% parmi les moins de 30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21% parmi les femmes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39D817-FAC3-084F-9986-81251E804E0A}"/>
              </a:ext>
            </a:extLst>
          </p:cNvPr>
          <p:cNvCxnSpPr>
            <a:cxnSpLocks/>
          </p:cNvCxnSpPr>
          <p:nvPr/>
        </p:nvCxnSpPr>
        <p:spPr>
          <a:xfrm>
            <a:off x="8173969" y="2958084"/>
            <a:ext cx="0" cy="719364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43F50CE2-0B64-E127-BA41-FB8E02309CA7}"/>
              </a:ext>
            </a:extLst>
          </p:cNvPr>
          <p:cNvSpPr/>
          <p:nvPr/>
        </p:nvSpPr>
        <p:spPr>
          <a:xfrm rot="5400000">
            <a:off x="3778387" y="1794778"/>
            <a:ext cx="411286" cy="3059602"/>
          </a:xfrm>
          <a:prstGeom prst="rightBrace">
            <a:avLst>
              <a:gd name="adj1" fmla="val 30555"/>
              <a:gd name="adj2" fmla="val 50000"/>
            </a:avLst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35C46B4F-690F-E60E-B681-03CC9CFF65AD}"/>
              </a:ext>
            </a:extLst>
          </p:cNvPr>
          <p:cNvSpPr/>
          <p:nvPr/>
        </p:nvSpPr>
        <p:spPr>
          <a:xfrm rot="5400000">
            <a:off x="7025832" y="2932818"/>
            <a:ext cx="411286" cy="783521"/>
          </a:xfrm>
          <a:prstGeom prst="rightBrace">
            <a:avLst>
              <a:gd name="adj1" fmla="val 30555"/>
              <a:gd name="adj2" fmla="val 50000"/>
            </a:avLst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0DAA4F-F9C2-28F7-DEF6-ABC716B29C94}"/>
              </a:ext>
            </a:extLst>
          </p:cNvPr>
          <p:cNvSpPr/>
          <p:nvPr/>
        </p:nvSpPr>
        <p:spPr>
          <a:xfrm>
            <a:off x="7242042" y="4561717"/>
            <a:ext cx="4224531" cy="68825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29% parmi les moins de 30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19% parmi les habitants d’une ville moyenne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19% parmi ceux dont le ménage perçoit entre 4001 et 6000€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17% parmi les femmes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743812-E885-4C29-D72F-96C8E91BCA1F}"/>
              </a:ext>
            </a:extLst>
          </p:cNvPr>
          <p:cNvCxnSpPr>
            <a:cxnSpLocks/>
          </p:cNvCxnSpPr>
          <p:nvPr/>
        </p:nvCxnSpPr>
        <p:spPr>
          <a:xfrm>
            <a:off x="7222993" y="4317967"/>
            <a:ext cx="0" cy="86400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9622C00-0372-F2AD-EB05-845C91BD2B6C}"/>
              </a:ext>
            </a:extLst>
          </p:cNvPr>
          <p:cNvSpPr/>
          <p:nvPr/>
        </p:nvSpPr>
        <p:spPr>
          <a:xfrm>
            <a:off x="3986823" y="4561717"/>
            <a:ext cx="2715730" cy="99603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68% parmi les 60-79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62% parmi ceux dont le ménage perçoit plus de 6000€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60% parmi les habitants d’une grande ville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58% parmi les hommes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52% parmi ceux en couple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2108D3-A50D-E9BF-7343-7E011FD77D7A}"/>
              </a:ext>
            </a:extLst>
          </p:cNvPr>
          <p:cNvCxnSpPr>
            <a:cxnSpLocks/>
          </p:cNvCxnSpPr>
          <p:nvPr/>
        </p:nvCxnSpPr>
        <p:spPr>
          <a:xfrm>
            <a:off x="3974847" y="4317967"/>
            <a:ext cx="0" cy="1159289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83CFB-7835-8ED0-1042-BB2C95B80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0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Réussir à joindre les deux bouts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E605DB-F4BC-4242-1DCD-F7523F23B501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40292896-615D-0B31-C4CB-50D291600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10319F4-0189-E42A-9A48-5BAF65BA5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BA1DF-C239-8F0C-96A7-D9D7C18C54B9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AF801294-6E31-B851-6939-598085D5A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F17B66AD-AC60-D386-B83F-7D77A1003C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F7E394-87BC-BD58-8F52-EDA82D60EC7A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44560236-2D64-B2BF-9F34-165A1B91D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0EF93DC5-E7E3-FA11-A7A6-8B7C8ED3F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EE40B1-5A20-B843-3D40-FDEE31BC168B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8A65179A-0361-65BF-2F4E-092E3FF392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6DD9F361-93B7-BF69-860D-0142A9FCA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40E1C8-C4B0-46A0-946D-C074756AB2C8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A7358792-815F-3AED-C700-B411111F12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35EC081B-E489-4876-060B-D4B34DB9C6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0DD1FB-6CAF-859D-F93F-B58F0269C234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7C5D89A3-73EE-0081-67E0-3F0EE740ED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BB31D7EF-B2C1-770D-B7F9-BC240C3F6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C7082A-F209-BBF3-D32A-6D575FF9A4DE}"/>
              </a:ext>
            </a:extLst>
          </p:cNvPr>
          <p:cNvGrpSpPr/>
          <p:nvPr/>
        </p:nvGrpSpPr>
        <p:grpSpPr>
          <a:xfrm>
            <a:off x="2457968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1C09AA5-ABD7-1213-FB37-66548E88A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44B14ECB-4B71-2B34-84AC-84444DBD18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0B5647-6BE4-63D3-CDEB-82C3B84A4237}"/>
              </a:ext>
            </a:extLst>
          </p:cNvPr>
          <p:cNvGrpSpPr/>
          <p:nvPr/>
        </p:nvGrpSpPr>
        <p:grpSpPr>
          <a:xfrm>
            <a:off x="3624864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88000">
                <a:srgbClr val="C1AC51"/>
              </a:gs>
              <a:gs pos="9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3CF8A640-D8D6-62A9-C72F-DD74946C9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9B129C24-6979-D7C2-DCAD-F67089659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846C45-D9E6-1330-71D1-4733A0987F97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CA2B1302-1FE6-044E-D805-AC4AC49CF5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5969D064-9051-08AA-B6C3-DF03428740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9DC982-AB85-A9A4-0617-97CA9F47B5DA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D92294B-B1F0-9A2E-6B47-E17C8DCD66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E2AD0F5-5F5C-1864-D856-938FA4DC5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8D835E0-C5E5-AC0D-5193-2E8298726392}"/>
              </a:ext>
            </a:extLst>
          </p:cNvPr>
          <p:cNvSpPr txBox="1"/>
          <p:nvPr/>
        </p:nvSpPr>
        <p:spPr>
          <a:xfrm>
            <a:off x="5277923" y="2285939"/>
            <a:ext cx="4204091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89% des résidents de 18-79 ans </a:t>
            </a:r>
            <a:r>
              <a:rPr lang="fr-FR" sz="2000" b="1" dirty="0"/>
              <a:t>n’ont pas eu besoin d’emprunter de l’argent pour réussir à joindre les 2 bouts au cours des 12 derniers mois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4FD11D-A091-696E-C81E-D9821B420653}"/>
              </a:ext>
            </a:extLst>
          </p:cNvPr>
          <p:cNvSpPr/>
          <p:nvPr/>
        </p:nvSpPr>
        <p:spPr>
          <a:xfrm>
            <a:off x="6334897" y="4500799"/>
            <a:ext cx="4016111" cy="68825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94% parmi ceux dont le ménage perçoit plus de 6000€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94% parmi les actifs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94% parmi les habitants d’une grande ville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94% parmi les 60-79 ans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73748D-32BF-EA3C-00F1-827EAD457A28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61200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67151-02CF-CEE6-EE52-02076E112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2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Dépenses non couvertes au cours des 12 derniers mois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QF11 Parfois, certaines personnes n’arrivent pas à couvrir totalement leurs dépenses de la vie courante avec leur revenu. Au cours des 12 derniers mois, vous êtes-vous retrouvé(e) personnellement dans cette situation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166EBA-7F5E-FF02-9D89-02F2C63BCECA}"/>
              </a:ext>
            </a:extLst>
          </p:cNvPr>
          <p:cNvSpPr txBox="1"/>
          <p:nvPr/>
        </p:nvSpPr>
        <p:spPr>
          <a:xfrm>
            <a:off x="2599945" y="1879107"/>
            <a:ext cx="3233927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Oui</a:t>
            </a:r>
            <a:r>
              <a:rPr lang="fr-FR" b="1" dirty="0"/>
              <a:t>, se sont retrouvés personnellement dans cette situation</a:t>
            </a:r>
            <a:endParaRPr lang="fr-FR" b="1" dirty="0">
              <a:solidFill>
                <a:srgbClr val="C1AC5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A551B6-E190-B269-3324-F2437766DCD0}"/>
              </a:ext>
            </a:extLst>
          </p:cNvPr>
          <p:cNvSpPr txBox="1"/>
          <p:nvPr/>
        </p:nvSpPr>
        <p:spPr>
          <a:xfrm>
            <a:off x="8319471" y="1892206"/>
            <a:ext cx="1203959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b="1" dirty="0"/>
              <a:t>Non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2D9ED2-8A07-C341-7E8F-F60C0856BA06}"/>
              </a:ext>
            </a:extLst>
          </p:cNvPr>
          <p:cNvSpPr txBox="1"/>
          <p:nvPr/>
        </p:nvSpPr>
        <p:spPr>
          <a:xfrm>
            <a:off x="3313177" y="4664042"/>
            <a:ext cx="3688079" cy="4001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2% ne savent pas</a:t>
            </a:r>
          </a:p>
          <a:p>
            <a:r>
              <a:rPr lang="fr-FR" sz="1400" dirty="0"/>
              <a:t>4% sans objet (ne disposent d’aucun revenu)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E29B8B-F3D0-2C7E-AA76-1C6837F55741}"/>
              </a:ext>
            </a:extLst>
          </p:cNvPr>
          <p:cNvCxnSpPr>
            <a:cxnSpLocks/>
          </p:cNvCxnSpPr>
          <p:nvPr/>
        </p:nvCxnSpPr>
        <p:spPr>
          <a:xfrm>
            <a:off x="6990542" y="4958835"/>
            <a:ext cx="457200" cy="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284BF03-E4F3-5829-C74D-8C8ACC91785E}"/>
              </a:ext>
            </a:extLst>
          </p:cNvPr>
          <p:cNvSpPr/>
          <p:nvPr/>
        </p:nvSpPr>
        <p:spPr>
          <a:xfrm>
            <a:off x="7447743" y="4837561"/>
            <a:ext cx="1897425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18% parmi les moins de 30 ans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B3135C-22D6-72C8-3330-BA6311A13BA4}"/>
              </a:ext>
            </a:extLst>
          </p:cNvPr>
          <p:cNvSpPr/>
          <p:nvPr/>
        </p:nvSpPr>
        <p:spPr>
          <a:xfrm>
            <a:off x="1664201" y="2988829"/>
            <a:ext cx="4431793" cy="13038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41% parmi ceux dont le ménage perçoit moins de 4000€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32% parmi les Portugais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32% parmi les habitants d’une ville moyenne 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32% parmi ceux avec un niveau d’éducation primaire ou secondaire 1</a:t>
            </a:r>
            <a:r>
              <a:rPr lang="fr-FR" sz="1000" i="1" baseline="30000" dirty="0">
                <a:solidFill>
                  <a:srgbClr val="666666"/>
                </a:solidFill>
                <a:latin typeface="Arial" panose="020B0604020202020204" pitchFamily="34" charset="0"/>
              </a:rPr>
              <a:t>er</a:t>
            </a:r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 cycle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30% parmi les 40-49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30% parmi ceux dont le ménage perçoit entre 4001 et 6000€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28% parmi ceux avec enfants de moins de 18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28% parmi les actifs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EA59F8-87A0-9F70-7154-838766D0BA01}"/>
              </a:ext>
            </a:extLst>
          </p:cNvPr>
          <p:cNvCxnSpPr>
            <a:cxnSpLocks/>
          </p:cNvCxnSpPr>
          <p:nvPr/>
        </p:nvCxnSpPr>
        <p:spPr>
          <a:xfrm>
            <a:off x="1645153" y="2416324"/>
            <a:ext cx="0" cy="1848882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106CEA4-9570-6D29-62B2-821148EC691D}"/>
              </a:ext>
            </a:extLst>
          </p:cNvPr>
          <p:cNvSpPr/>
          <p:nvPr/>
        </p:nvSpPr>
        <p:spPr>
          <a:xfrm>
            <a:off x="7566611" y="2988829"/>
            <a:ext cx="4260261" cy="84214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88% parmi les 60-79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86% parmi ceux qui ont suivi un enseignement supérieur Bac +4 et plus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84% parmi ceux dont le ménage perçoit plus de 6000€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82% parmi les habitants d’une grande ville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77% parmi ceux qui vivent en couple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B1D988D-B926-8F63-AF22-712685CD61D5}"/>
              </a:ext>
            </a:extLst>
          </p:cNvPr>
          <p:cNvCxnSpPr>
            <a:cxnSpLocks/>
          </p:cNvCxnSpPr>
          <p:nvPr/>
        </p:nvCxnSpPr>
        <p:spPr>
          <a:xfrm>
            <a:off x="7547563" y="2416324"/>
            <a:ext cx="0" cy="136800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98EB44F-3D0C-192B-3F41-462A2D035C27}"/>
              </a:ext>
            </a:extLst>
          </p:cNvPr>
          <p:cNvSpPr/>
          <p:nvPr/>
        </p:nvSpPr>
        <p:spPr bwMode="ltGray">
          <a:xfrm>
            <a:off x="1287827" y="1762211"/>
            <a:ext cx="868680" cy="546282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23%</a:t>
            </a:r>
            <a:endParaRPr lang="fr-FR" sz="2000" b="1" dirty="0" err="1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9509C3-CBC5-7F6A-4BDD-1D2573282B8A}"/>
              </a:ext>
            </a:extLst>
          </p:cNvPr>
          <p:cNvSpPr/>
          <p:nvPr/>
        </p:nvSpPr>
        <p:spPr bwMode="ltGray">
          <a:xfrm>
            <a:off x="6976063" y="1714092"/>
            <a:ext cx="1143000" cy="61412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71%</a:t>
            </a:r>
            <a:endParaRPr lang="fr-FR" sz="2400" b="1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DE128-549B-47F6-A51E-95FF884C9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02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pour réussir à joindre les deux bouts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(plusieurs réponses possibles)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229 n’ont pas réussi à couvrir totalement leurs dépenses de la vie courante avec leur revenu au cours des 12 derniers mois</a:t>
            </a:r>
          </a:p>
          <a:p>
            <a:r>
              <a:rPr lang="fr-FR" sz="900" dirty="0"/>
              <a:t>QF12 La dernière fois que vous vous êtes retrouvé(e) dans cette situation, qu’avez-vous fait pour réussir à joindre les deux bouts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2622D-6447-915E-57D0-CE7CBB489778}"/>
              </a:ext>
            </a:extLst>
          </p:cNvPr>
          <p:cNvSpPr txBox="1"/>
          <p:nvPr/>
        </p:nvSpPr>
        <p:spPr>
          <a:xfrm>
            <a:off x="359999" y="1172374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B5EDA80-96AE-FCBE-7BF5-A3975BECB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361091"/>
              </p:ext>
            </p:extLst>
          </p:nvPr>
        </p:nvGraphicFramePr>
        <p:xfrm>
          <a:off x="713233" y="1172374"/>
          <a:ext cx="912571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E8F011B-F58E-D48E-870F-83C3FAE0D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663237"/>
              </p:ext>
            </p:extLst>
          </p:nvPr>
        </p:nvGraphicFramePr>
        <p:xfrm>
          <a:off x="6766560" y="3044952"/>
          <a:ext cx="5166360" cy="2640673"/>
        </p:xfrm>
        <a:graphic>
          <a:graphicData uri="http://schemas.openxmlformats.org/drawingml/2006/table">
            <a:tbl>
              <a:tblPr/>
              <a:tblGrid>
                <a:gridCol w="4818888">
                  <a:extLst>
                    <a:ext uri="{9D8B030D-6E8A-4147-A177-3AD203B41FA5}">
                      <a16:colId xmlns:a16="http://schemas.microsoft.com/office/drawing/2014/main" val="2003412286"/>
                    </a:ext>
                  </a:extLst>
                </a:gridCol>
                <a:gridCol w="347472">
                  <a:extLst>
                    <a:ext uri="{9D8B030D-6E8A-4147-A177-3AD203B41FA5}">
                      <a16:colId xmlns:a16="http://schemas.microsoft.com/office/drawing/2014/main" val="4126122533"/>
                    </a:ext>
                  </a:extLst>
                </a:gridCol>
              </a:tblGrid>
              <a:tr h="20924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Présenter une demande de prêt/de retrait d’argent d’un fonds de pension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490243"/>
                  </a:ext>
                </a:extLst>
              </a:tr>
              <a:tr h="20924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Mettre en gage un bien qui vous appartient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985062"/>
                  </a:ext>
                </a:extLst>
              </a:tr>
              <a:tr h="378734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Souscrire un prêt personnel auprès d’un prestataire de services financiers (banque, coopérative de crédit, organisme de microcrédit…)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878513"/>
                  </a:ext>
                </a:extLst>
              </a:tr>
              <a:tr h="20924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Emprunter auprès d’un prêteur informel (prêteur sur gage)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444043"/>
                  </a:ext>
                </a:extLst>
              </a:tr>
              <a:tr h="378734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Souscrire un emprunt auprès de votre caisse d’épargne et de crédit ou autre club d’épargnants informel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772298"/>
                  </a:ext>
                </a:extLst>
              </a:tr>
              <a:tr h="20924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Contracter un prêt sur salaire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808851"/>
                  </a:ext>
                </a:extLst>
              </a:tr>
              <a:tr h="20924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Souscrire en ligne un prêt en espèces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060562"/>
                  </a:ext>
                </a:extLst>
              </a:tr>
              <a:tr h="20924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Souscrire un prêt via SMS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999800"/>
                  </a:ext>
                </a:extLst>
              </a:tr>
              <a:tr h="20924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47871"/>
                  </a:ext>
                </a:extLst>
              </a:tr>
              <a:tr h="20924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Aucun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10571"/>
                  </a:ext>
                </a:extLst>
              </a:tr>
              <a:tr h="20924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 sait pas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63884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A904F-9F9C-23F3-F5E3-F16D42C63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87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Temps pendant lequel les dépenses pourraient encore être couvertes, dans le cas d’une perte de revenu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QF13 Si vous perdiez aujourd’hui votre principale source de revenu, combien de temps pourriez-vous continuer à couvrir vos dépenses de la vie courante sans emprunter de l’argent ni déménager ?</a:t>
            </a:r>
          </a:p>
        </p:txBody>
      </p:sp>
      <p:pic>
        <p:nvPicPr>
          <p:cNvPr id="5" name="Graphic 4" descr="Monthly calendar with solid fill">
            <a:extLst>
              <a:ext uri="{FF2B5EF4-FFF2-40B4-BE49-F238E27FC236}">
                <a16:creationId xmlns:a16="http://schemas.microsoft.com/office/drawing/2014/main" id="{79EB836A-CD8C-5564-7C7C-D81AF1A9F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76" y="2025934"/>
            <a:ext cx="1109472" cy="1109472"/>
          </a:xfrm>
          <a:prstGeom prst="rect">
            <a:avLst/>
          </a:prstGeom>
        </p:spPr>
      </p:pic>
      <p:pic>
        <p:nvPicPr>
          <p:cNvPr id="21" name="Graphic 20" descr="Monthly calendar with solid fill">
            <a:extLst>
              <a:ext uri="{FF2B5EF4-FFF2-40B4-BE49-F238E27FC236}">
                <a16:creationId xmlns:a16="http://schemas.microsoft.com/office/drawing/2014/main" id="{23E5C4E0-4138-71DD-C534-802137DC1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1552" y="2025934"/>
            <a:ext cx="1109472" cy="11094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40BCC71-DDAB-D5A6-454B-ECCEE68CB000}"/>
              </a:ext>
            </a:extLst>
          </p:cNvPr>
          <p:cNvSpPr txBox="1"/>
          <p:nvPr/>
        </p:nvSpPr>
        <p:spPr>
          <a:xfrm>
            <a:off x="874776" y="3188532"/>
            <a:ext cx="112553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200" b="1" dirty="0"/>
              <a:t>Moins d’une semaine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DF8F90-F040-762D-A323-24F9C54D6C77}"/>
              </a:ext>
            </a:extLst>
          </p:cNvPr>
          <p:cNvSpPr txBox="1"/>
          <p:nvPr/>
        </p:nvSpPr>
        <p:spPr>
          <a:xfrm>
            <a:off x="2389108" y="3188532"/>
            <a:ext cx="135436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200" b="1" dirty="0"/>
              <a:t>Plus d’une semaine, mais moins d’un mois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0DD42-F656-BF32-C0F5-CECE8ABE7D07}"/>
              </a:ext>
            </a:extLst>
          </p:cNvPr>
          <p:cNvSpPr txBox="1"/>
          <p:nvPr/>
        </p:nvSpPr>
        <p:spPr>
          <a:xfrm>
            <a:off x="4025883" y="3188532"/>
            <a:ext cx="135436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200" b="1" dirty="0"/>
              <a:t>Plus d’un mois, mais moins de trois mois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F5C493-F0A4-8DD2-6F0B-E9F6B8EBBF67}"/>
              </a:ext>
            </a:extLst>
          </p:cNvPr>
          <p:cNvSpPr txBox="1"/>
          <p:nvPr/>
        </p:nvSpPr>
        <p:spPr>
          <a:xfrm>
            <a:off x="5662658" y="3188532"/>
            <a:ext cx="135436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200" b="1" dirty="0"/>
              <a:t>Plus de trois mois, mais moins de six mois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F6F81A-9AB3-A1D6-13EA-B96A8FDD9C45}"/>
              </a:ext>
            </a:extLst>
          </p:cNvPr>
          <p:cNvSpPr txBox="1"/>
          <p:nvPr/>
        </p:nvSpPr>
        <p:spPr>
          <a:xfrm>
            <a:off x="7389748" y="3188532"/>
            <a:ext cx="112553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200" b="1" dirty="0">
                <a:solidFill>
                  <a:schemeClr val="accent6"/>
                </a:solidFill>
              </a:rPr>
              <a:t>Six mois ou plus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C77996-BB7E-D268-D5AA-2C49765E0A04}"/>
              </a:ext>
            </a:extLst>
          </p:cNvPr>
          <p:cNvSpPr txBox="1"/>
          <p:nvPr/>
        </p:nvSpPr>
        <p:spPr>
          <a:xfrm>
            <a:off x="9018491" y="3188532"/>
            <a:ext cx="112553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200" b="1" dirty="0"/>
              <a:t>Ne sait pas</a:t>
            </a:r>
          </a:p>
        </p:txBody>
      </p:sp>
      <p:pic>
        <p:nvPicPr>
          <p:cNvPr id="38" name="Graphic 37" descr="Monthly calendar with solid fill">
            <a:extLst>
              <a:ext uri="{FF2B5EF4-FFF2-40B4-BE49-F238E27FC236}">
                <a16:creationId xmlns:a16="http://schemas.microsoft.com/office/drawing/2014/main" id="{B6AB5C4A-1891-585E-65D0-8E465893F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328" y="2025934"/>
            <a:ext cx="1109472" cy="1109472"/>
          </a:xfrm>
          <a:prstGeom prst="rect">
            <a:avLst/>
          </a:prstGeom>
        </p:spPr>
      </p:pic>
      <p:pic>
        <p:nvPicPr>
          <p:cNvPr id="39" name="Graphic 38" descr="Checkmark with solid fill">
            <a:extLst>
              <a:ext uri="{FF2B5EF4-FFF2-40B4-BE49-F238E27FC236}">
                <a16:creationId xmlns:a16="http://schemas.microsoft.com/office/drawing/2014/main" id="{A874E585-698B-C35A-B243-56FB29725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7620" y="2304266"/>
            <a:ext cx="215444" cy="215444"/>
          </a:xfrm>
          <a:prstGeom prst="rect">
            <a:avLst/>
          </a:prstGeom>
        </p:spPr>
      </p:pic>
      <p:pic>
        <p:nvPicPr>
          <p:cNvPr id="40" name="Graphic 39" descr="Checkmark with solid fill">
            <a:extLst>
              <a:ext uri="{FF2B5EF4-FFF2-40B4-BE49-F238E27FC236}">
                <a16:creationId xmlns:a16="http://schemas.microsoft.com/office/drawing/2014/main" id="{DD0C02C7-87A4-29C6-8CA8-7968D5C11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7620" y="2443130"/>
            <a:ext cx="215444" cy="215444"/>
          </a:xfrm>
          <a:prstGeom prst="rect">
            <a:avLst/>
          </a:prstGeom>
        </p:spPr>
      </p:pic>
      <p:pic>
        <p:nvPicPr>
          <p:cNvPr id="41" name="Graphic 40" descr="Checkmark with solid fill">
            <a:extLst>
              <a:ext uri="{FF2B5EF4-FFF2-40B4-BE49-F238E27FC236}">
                <a16:creationId xmlns:a16="http://schemas.microsoft.com/office/drawing/2014/main" id="{179E7A67-4A02-6480-E45A-B8D350DAF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7620" y="2591844"/>
            <a:ext cx="215444" cy="215444"/>
          </a:xfrm>
          <a:prstGeom prst="rect">
            <a:avLst/>
          </a:prstGeom>
        </p:spPr>
      </p:pic>
      <p:pic>
        <p:nvPicPr>
          <p:cNvPr id="43" name="Graphic 42" descr="Monthly calendar with solid fill">
            <a:extLst>
              <a:ext uri="{FF2B5EF4-FFF2-40B4-BE49-F238E27FC236}">
                <a16:creationId xmlns:a16="http://schemas.microsoft.com/office/drawing/2014/main" id="{DEEE9537-8CEB-07E1-C607-89F769D6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5104" y="2025934"/>
            <a:ext cx="1109472" cy="1109472"/>
          </a:xfrm>
          <a:prstGeom prst="rect">
            <a:avLst/>
          </a:prstGeom>
        </p:spPr>
      </p:pic>
      <p:pic>
        <p:nvPicPr>
          <p:cNvPr id="47" name="Graphic 46" descr="Monthly calendar with solid fill">
            <a:extLst>
              <a:ext uri="{FF2B5EF4-FFF2-40B4-BE49-F238E27FC236}">
                <a16:creationId xmlns:a16="http://schemas.microsoft.com/office/drawing/2014/main" id="{96783397-AFEE-A319-3BBC-D0F955431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9748" y="2025934"/>
            <a:ext cx="1109472" cy="110947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EF449C8-40F8-0A82-1E0E-A9657A070F82}"/>
              </a:ext>
            </a:extLst>
          </p:cNvPr>
          <p:cNvSpPr txBox="1"/>
          <p:nvPr/>
        </p:nvSpPr>
        <p:spPr>
          <a:xfrm>
            <a:off x="2604325" y="4001499"/>
            <a:ext cx="923925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b="1" dirty="0"/>
              <a:t>10%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4E4D49-A19F-043F-AA14-DD60B67611BE}"/>
              </a:ext>
            </a:extLst>
          </p:cNvPr>
          <p:cNvSpPr txBox="1"/>
          <p:nvPr/>
        </p:nvSpPr>
        <p:spPr>
          <a:xfrm>
            <a:off x="967549" y="4001499"/>
            <a:ext cx="923925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b="1" dirty="0"/>
              <a:t>6%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F74A67-95CF-3774-C0A9-6B2E48CEA954}"/>
              </a:ext>
            </a:extLst>
          </p:cNvPr>
          <p:cNvSpPr txBox="1"/>
          <p:nvPr/>
        </p:nvSpPr>
        <p:spPr>
          <a:xfrm>
            <a:off x="4241101" y="3955332"/>
            <a:ext cx="92392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400" b="1" dirty="0"/>
              <a:t>19%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41950-C334-19C0-DDDC-40816C0CC86D}"/>
              </a:ext>
            </a:extLst>
          </p:cNvPr>
          <p:cNvSpPr txBox="1"/>
          <p:nvPr/>
        </p:nvSpPr>
        <p:spPr>
          <a:xfrm>
            <a:off x="7482521" y="3924555"/>
            <a:ext cx="923925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fr-FR" dirty="0">
                <a:solidFill>
                  <a:schemeClr val="accent6"/>
                </a:solidFill>
              </a:rPr>
              <a:t>35%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5480C77-9B82-BD69-A421-B15B041C5A15}"/>
              </a:ext>
            </a:extLst>
          </p:cNvPr>
          <p:cNvSpPr txBox="1"/>
          <p:nvPr/>
        </p:nvSpPr>
        <p:spPr>
          <a:xfrm>
            <a:off x="5861811" y="3955332"/>
            <a:ext cx="92392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400" b="1" dirty="0"/>
              <a:t>18%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E5F8C7-459A-303D-6020-4FD637405831}"/>
              </a:ext>
            </a:extLst>
          </p:cNvPr>
          <p:cNvSpPr txBox="1"/>
          <p:nvPr/>
        </p:nvSpPr>
        <p:spPr>
          <a:xfrm>
            <a:off x="9119297" y="3986110"/>
            <a:ext cx="92392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/>
              <a:t>10%</a:t>
            </a:r>
          </a:p>
        </p:txBody>
      </p:sp>
      <p:sp>
        <p:nvSpPr>
          <p:cNvPr id="62" name="Freeform 25">
            <a:extLst>
              <a:ext uri="{FF2B5EF4-FFF2-40B4-BE49-F238E27FC236}">
                <a16:creationId xmlns:a16="http://schemas.microsoft.com/office/drawing/2014/main" id="{ED0D0D69-126E-17A0-476A-DF78066114C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66152" y="2230687"/>
            <a:ext cx="430213" cy="722313"/>
          </a:xfrm>
          <a:custGeom>
            <a:avLst/>
            <a:gdLst>
              <a:gd name="T0" fmla="*/ 80 w 271"/>
              <a:gd name="T1" fmla="*/ 365 h 455"/>
              <a:gd name="T2" fmla="*/ 167 w 271"/>
              <a:gd name="T3" fmla="*/ 365 h 455"/>
              <a:gd name="T4" fmla="*/ 167 w 271"/>
              <a:gd name="T5" fmla="*/ 455 h 455"/>
              <a:gd name="T6" fmla="*/ 80 w 271"/>
              <a:gd name="T7" fmla="*/ 455 h 455"/>
              <a:gd name="T8" fmla="*/ 80 w 271"/>
              <a:gd name="T9" fmla="*/ 365 h 455"/>
              <a:gd name="T10" fmla="*/ 126 w 271"/>
              <a:gd name="T11" fmla="*/ 0 h 455"/>
              <a:gd name="T12" fmla="*/ 157 w 271"/>
              <a:gd name="T13" fmla="*/ 2 h 455"/>
              <a:gd name="T14" fmla="*/ 187 w 271"/>
              <a:gd name="T15" fmla="*/ 10 h 455"/>
              <a:gd name="T16" fmla="*/ 213 w 271"/>
              <a:gd name="T17" fmla="*/ 20 h 455"/>
              <a:gd name="T18" fmla="*/ 237 w 271"/>
              <a:gd name="T19" fmla="*/ 36 h 455"/>
              <a:gd name="T20" fmla="*/ 255 w 271"/>
              <a:gd name="T21" fmla="*/ 56 h 455"/>
              <a:gd name="T22" fmla="*/ 267 w 271"/>
              <a:gd name="T23" fmla="*/ 84 h 455"/>
              <a:gd name="T24" fmla="*/ 271 w 271"/>
              <a:gd name="T25" fmla="*/ 116 h 455"/>
              <a:gd name="T26" fmla="*/ 267 w 271"/>
              <a:gd name="T27" fmla="*/ 144 h 455"/>
              <a:gd name="T28" fmla="*/ 257 w 271"/>
              <a:gd name="T29" fmla="*/ 168 h 455"/>
              <a:gd name="T30" fmla="*/ 241 w 271"/>
              <a:gd name="T31" fmla="*/ 190 h 455"/>
              <a:gd name="T32" fmla="*/ 223 w 271"/>
              <a:gd name="T33" fmla="*/ 212 h 455"/>
              <a:gd name="T34" fmla="*/ 205 w 271"/>
              <a:gd name="T35" fmla="*/ 232 h 455"/>
              <a:gd name="T36" fmla="*/ 187 w 271"/>
              <a:gd name="T37" fmla="*/ 254 h 455"/>
              <a:gd name="T38" fmla="*/ 173 w 271"/>
              <a:gd name="T39" fmla="*/ 274 h 455"/>
              <a:gd name="T40" fmla="*/ 163 w 271"/>
              <a:gd name="T41" fmla="*/ 298 h 455"/>
              <a:gd name="T42" fmla="*/ 163 w 271"/>
              <a:gd name="T43" fmla="*/ 323 h 455"/>
              <a:gd name="T44" fmla="*/ 84 w 271"/>
              <a:gd name="T45" fmla="*/ 323 h 455"/>
              <a:gd name="T46" fmla="*/ 86 w 271"/>
              <a:gd name="T47" fmla="*/ 292 h 455"/>
              <a:gd name="T48" fmla="*/ 94 w 271"/>
              <a:gd name="T49" fmla="*/ 264 h 455"/>
              <a:gd name="T50" fmla="*/ 104 w 271"/>
              <a:gd name="T51" fmla="*/ 240 h 455"/>
              <a:gd name="T52" fmla="*/ 118 w 271"/>
              <a:gd name="T53" fmla="*/ 222 h 455"/>
              <a:gd name="T54" fmla="*/ 131 w 271"/>
              <a:gd name="T55" fmla="*/ 204 h 455"/>
              <a:gd name="T56" fmla="*/ 147 w 271"/>
              <a:gd name="T57" fmla="*/ 186 h 455"/>
              <a:gd name="T58" fmla="*/ 163 w 271"/>
              <a:gd name="T59" fmla="*/ 168 h 455"/>
              <a:gd name="T60" fmla="*/ 173 w 271"/>
              <a:gd name="T61" fmla="*/ 148 h 455"/>
              <a:gd name="T62" fmla="*/ 177 w 271"/>
              <a:gd name="T63" fmla="*/ 126 h 455"/>
              <a:gd name="T64" fmla="*/ 173 w 271"/>
              <a:gd name="T65" fmla="*/ 104 h 455"/>
              <a:gd name="T66" fmla="*/ 163 w 271"/>
              <a:gd name="T67" fmla="*/ 86 h 455"/>
              <a:gd name="T68" fmla="*/ 145 w 271"/>
              <a:gd name="T69" fmla="*/ 76 h 455"/>
              <a:gd name="T70" fmla="*/ 126 w 271"/>
              <a:gd name="T71" fmla="*/ 70 h 455"/>
              <a:gd name="T72" fmla="*/ 104 w 271"/>
              <a:gd name="T73" fmla="*/ 68 h 455"/>
              <a:gd name="T74" fmla="*/ 70 w 271"/>
              <a:gd name="T75" fmla="*/ 70 h 455"/>
              <a:gd name="T76" fmla="*/ 38 w 271"/>
              <a:gd name="T77" fmla="*/ 80 h 455"/>
              <a:gd name="T78" fmla="*/ 6 w 271"/>
              <a:gd name="T79" fmla="*/ 94 h 455"/>
              <a:gd name="T80" fmla="*/ 0 w 271"/>
              <a:gd name="T81" fmla="*/ 22 h 455"/>
              <a:gd name="T82" fmla="*/ 62 w 271"/>
              <a:gd name="T83" fmla="*/ 6 h 455"/>
              <a:gd name="T84" fmla="*/ 126 w 271"/>
              <a:gd name="T85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1" h="455">
                <a:moveTo>
                  <a:pt x="80" y="365"/>
                </a:moveTo>
                <a:lnTo>
                  <a:pt x="167" y="365"/>
                </a:lnTo>
                <a:lnTo>
                  <a:pt x="167" y="455"/>
                </a:lnTo>
                <a:lnTo>
                  <a:pt x="80" y="455"/>
                </a:lnTo>
                <a:lnTo>
                  <a:pt x="80" y="365"/>
                </a:lnTo>
                <a:close/>
                <a:moveTo>
                  <a:pt x="126" y="0"/>
                </a:moveTo>
                <a:lnTo>
                  <a:pt x="157" y="2"/>
                </a:lnTo>
                <a:lnTo>
                  <a:pt x="187" y="10"/>
                </a:lnTo>
                <a:lnTo>
                  <a:pt x="213" y="20"/>
                </a:lnTo>
                <a:lnTo>
                  <a:pt x="237" y="36"/>
                </a:lnTo>
                <a:lnTo>
                  <a:pt x="255" y="56"/>
                </a:lnTo>
                <a:lnTo>
                  <a:pt x="267" y="84"/>
                </a:lnTo>
                <a:lnTo>
                  <a:pt x="271" y="116"/>
                </a:lnTo>
                <a:lnTo>
                  <a:pt x="267" y="144"/>
                </a:lnTo>
                <a:lnTo>
                  <a:pt x="257" y="168"/>
                </a:lnTo>
                <a:lnTo>
                  <a:pt x="241" y="190"/>
                </a:lnTo>
                <a:lnTo>
                  <a:pt x="223" y="212"/>
                </a:lnTo>
                <a:lnTo>
                  <a:pt x="205" y="232"/>
                </a:lnTo>
                <a:lnTo>
                  <a:pt x="187" y="254"/>
                </a:lnTo>
                <a:lnTo>
                  <a:pt x="173" y="274"/>
                </a:lnTo>
                <a:lnTo>
                  <a:pt x="163" y="298"/>
                </a:lnTo>
                <a:lnTo>
                  <a:pt x="163" y="323"/>
                </a:lnTo>
                <a:lnTo>
                  <a:pt x="84" y="323"/>
                </a:lnTo>
                <a:lnTo>
                  <a:pt x="86" y="292"/>
                </a:lnTo>
                <a:lnTo>
                  <a:pt x="94" y="264"/>
                </a:lnTo>
                <a:lnTo>
                  <a:pt x="104" y="240"/>
                </a:lnTo>
                <a:lnTo>
                  <a:pt x="118" y="222"/>
                </a:lnTo>
                <a:lnTo>
                  <a:pt x="131" y="204"/>
                </a:lnTo>
                <a:lnTo>
                  <a:pt x="147" y="186"/>
                </a:lnTo>
                <a:lnTo>
                  <a:pt x="163" y="168"/>
                </a:lnTo>
                <a:lnTo>
                  <a:pt x="173" y="148"/>
                </a:lnTo>
                <a:lnTo>
                  <a:pt x="177" y="126"/>
                </a:lnTo>
                <a:lnTo>
                  <a:pt x="173" y="104"/>
                </a:lnTo>
                <a:lnTo>
                  <a:pt x="163" y="86"/>
                </a:lnTo>
                <a:lnTo>
                  <a:pt x="145" y="76"/>
                </a:lnTo>
                <a:lnTo>
                  <a:pt x="126" y="70"/>
                </a:lnTo>
                <a:lnTo>
                  <a:pt x="104" y="68"/>
                </a:lnTo>
                <a:lnTo>
                  <a:pt x="70" y="70"/>
                </a:lnTo>
                <a:lnTo>
                  <a:pt x="38" y="80"/>
                </a:lnTo>
                <a:lnTo>
                  <a:pt x="6" y="94"/>
                </a:lnTo>
                <a:lnTo>
                  <a:pt x="0" y="22"/>
                </a:lnTo>
                <a:lnTo>
                  <a:pt x="62" y="6"/>
                </a:lnTo>
                <a:lnTo>
                  <a:pt x="126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F813F2-CA1F-8ABE-3D40-512AFF91696E}"/>
              </a:ext>
            </a:extLst>
          </p:cNvPr>
          <p:cNvSpPr txBox="1"/>
          <p:nvPr/>
        </p:nvSpPr>
        <p:spPr>
          <a:xfrm>
            <a:off x="10562464" y="3984986"/>
            <a:ext cx="99923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2% refusent de répondre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F9A6C560-DECA-3382-FDEA-525E84501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4375" y="2304266"/>
            <a:ext cx="215444" cy="215444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849E46C0-D02B-5462-A42C-8E453ED91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3827" y="2304266"/>
            <a:ext cx="215444" cy="215444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B299E9C6-B3FA-3BC4-E462-A2E0F828D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4375" y="2443130"/>
            <a:ext cx="215444" cy="215444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020176E6-68B6-8B55-6B38-FE99B0600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3827" y="2443130"/>
            <a:ext cx="215444" cy="215444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9E818697-C601-DD14-92AF-E9E0ECC0A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4375" y="2591844"/>
            <a:ext cx="215444" cy="215444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2C207288-2819-044C-3030-289402BE3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3827" y="2591844"/>
            <a:ext cx="215444" cy="215444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5A7B4C1E-9BFA-21EF-4959-82EC6AD4A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4289" y="2443130"/>
            <a:ext cx="215444" cy="215444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C16AC1A8-F202-9C0C-8C71-4A3981574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4655" y="2304266"/>
            <a:ext cx="215444" cy="215444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93D58D6F-BFD8-454A-BC78-A43B55280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6847" y="2591844"/>
            <a:ext cx="215444" cy="215444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BACC4A8A-CCA0-1AF4-98E3-1C1A8ACFB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0894" y="2591844"/>
            <a:ext cx="215444" cy="215444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74CDC404-14B6-C8C6-554C-770982E32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4375" y="2735067"/>
            <a:ext cx="215444" cy="215444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B4E2624B-68A7-928E-81DF-2BD14BFF0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4289" y="2735067"/>
            <a:ext cx="215444" cy="215444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829F35A9-86E6-12C5-EBA7-EA18D7D94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0894" y="2440893"/>
            <a:ext cx="215444" cy="215444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6493A759-1864-2C75-353D-3348B8C2F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0894" y="2728471"/>
            <a:ext cx="215444" cy="215444"/>
          </a:xfrm>
          <a:prstGeom prst="rect">
            <a:avLst/>
          </a:prstGeom>
        </p:spPr>
      </p:pic>
      <p:pic>
        <p:nvPicPr>
          <p:cNvPr id="64" name="Graphic 63" descr="Checkmark with solid fill">
            <a:extLst>
              <a:ext uri="{FF2B5EF4-FFF2-40B4-BE49-F238E27FC236}">
                <a16:creationId xmlns:a16="http://schemas.microsoft.com/office/drawing/2014/main" id="{CE5C5C2F-8E93-DCF6-D797-AE1B7FA66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4732" y="2304266"/>
            <a:ext cx="215444" cy="215444"/>
          </a:xfrm>
          <a:prstGeom prst="rect">
            <a:avLst/>
          </a:prstGeom>
        </p:spPr>
      </p:pic>
      <p:pic>
        <p:nvPicPr>
          <p:cNvPr id="65" name="Graphic 64" descr="Checkmark with solid fill">
            <a:extLst>
              <a:ext uri="{FF2B5EF4-FFF2-40B4-BE49-F238E27FC236}">
                <a16:creationId xmlns:a16="http://schemas.microsoft.com/office/drawing/2014/main" id="{1DC73BDD-B9E0-ACD3-3518-282317834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4732" y="2443130"/>
            <a:ext cx="215444" cy="215444"/>
          </a:xfrm>
          <a:prstGeom prst="rect">
            <a:avLst/>
          </a:prstGeom>
        </p:spPr>
      </p:pic>
      <p:pic>
        <p:nvPicPr>
          <p:cNvPr id="66" name="Graphic 65" descr="Checkmark with solid fill">
            <a:extLst>
              <a:ext uri="{FF2B5EF4-FFF2-40B4-BE49-F238E27FC236}">
                <a16:creationId xmlns:a16="http://schemas.microsoft.com/office/drawing/2014/main" id="{E111A67F-C74C-8328-51BE-452C237CF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4732" y="2591844"/>
            <a:ext cx="215444" cy="215444"/>
          </a:xfrm>
          <a:prstGeom prst="rect">
            <a:avLst/>
          </a:prstGeom>
        </p:spPr>
      </p:pic>
      <p:pic>
        <p:nvPicPr>
          <p:cNvPr id="67" name="Graphic 66" descr="Checkmark with solid fill">
            <a:extLst>
              <a:ext uri="{FF2B5EF4-FFF2-40B4-BE49-F238E27FC236}">
                <a16:creationId xmlns:a16="http://schemas.microsoft.com/office/drawing/2014/main" id="{17C8F0DA-BC17-D055-466D-3A76D2A3A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1251" y="2591844"/>
            <a:ext cx="215444" cy="215444"/>
          </a:xfrm>
          <a:prstGeom prst="rect">
            <a:avLst/>
          </a:prstGeom>
        </p:spPr>
      </p:pic>
      <p:pic>
        <p:nvPicPr>
          <p:cNvPr id="68" name="Graphic 67" descr="Checkmark with solid fill">
            <a:extLst>
              <a:ext uri="{FF2B5EF4-FFF2-40B4-BE49-F238E27FC236}">
                <a16:creationId xmlns:a16="http://schemas.microsoft.com/office/drawing/2014/main" id="{94274857-E2B1-C609-003A-214151FE7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4732" y="2735067"/>
            <a:ext cx="215444" cy="215444"/>
          </a:xfrm>
          <a:prstGeom prst="rect">
            <a:avLst/>
          </a:prstGeom>
        </p:spPr>
      </p:pic>
      <p:pic>
        <p:nvPicPr>
          <p:cNvPr id="69" name="Graphic 68" descr="Checkmark with solid fill">
            <a:extLst>
              <a:ext uri="{FF2B5EF4-FFF2-40B4-BE49-F238E27FC236}">
                <a16:creationId xmlns:a16="http://schemas.microsoft.com/office/drawing/2014/main" id="{4AE96256-A7BF-D60E-8D3E-31CC25F76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1251" y="2440893"/>
            <a:ext cx="215444" cy="215444"/>
          </a:xfrm>
          <a:prstGeom prst="rect">
            <a:avLst/>
          </a:prstGeom>
        </p:spPr>
      </p:pic>
      <p:pic>
        <p:nvPicPr>
          <p:cNvPr id="70" name="Graphic 69" descr="Checkmark with solid fill">
            <a:extLst>
              <a:ext uri="{FF2B5EF4-FFF2-40B4-BE49-F238E27FC236}">
                <a16:creationId xmlns:a16="http://schemas.microsoft.com/office/drawing/2014/main" id="{10FE0D0B-EBB6-7A35-E9DB-CEB576A54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1251" y="2728471"/>
            <a:ext cx="215444" cy="215444"/>
          </a:xfrm>
          <a:prstGeom prst="rect">
            <a:avLst/>
          </a:prstGeom>
        </p:spPr>
      </p:pic>
      <p:pic>
        <p:nvPicPr>
          <p:cNvPr id="71" name="Graphic 70" descr="Checkmark with solid fill">
            <a:extLst>
              <a:ext uri="{FF2B5EF4-FFF2-40B4-BE49-F238E27FC236}">
                <a16:creationId xmlns:a16="http://schemas.microsoft.com/office/drawing/2014/main" id="{B70BAA31-CE04-5912-4EE8-EB65B8BDF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9908" y="2591844"/>
            <a:ext cx="215444" cy="215444"/>
          </a:xfrm>
          <a:prstGeom prst="rect">
            <a:avLst/>
          </a:prstGeom>
        </p:spPr>
      </p:pic>
      <p:pic>
        <p:nvPicPr>
          <p:cNvPr id="72" name="Graphic 71" descr="Checkmark with solid fill">
            <a:extLst>
              <a:ext uri="{FF2B5EF4-FFF2-40B4-BE49-F238E27FC236}">
                <a16:creationId xmlns:a16="http://schemas.microsoft.com/office/drawing/2014/main" id="{AC9B80A7-A599-6DE1-B583-0A47ECA65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9908" y="2440893"/>
            <a:ext cx="215444" cy="215444"/>
          </a:xfrm>
          <a:prstGeom prst="rect">
            <a:avLst/>
          </a:prstGeom>
        </p:spPr>
      </p:pic>
      <p:pic>
        <p:nvPicPr>
          <p:cNvPr id="73" name="Graphic 72" descr="Checkmark with solid fill">
            <a:extLst>
              <a:ext uri="{FF2B5EF4-FFF2-40B4-BE49-F238E27FC236}">
                <a16:creationId xmlns:a16="http://schemas.microsoft.com/office/drawing/2014/main" id="{0CDF881D-C60E-16CE-7EAA-8962C337C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9908" y="2728471"/>
            <a:ext cx="215444" cy="215444"/>
          </a:xfrm>
          <a:prstGeom prst="rect">
            <a:avLst/>
          </a:prstGeom>
        </p:spPr>
      </p:pic>
      <p:pic>
        <p:nvPicPr>
          <p:cNvPr id="76" name="Graphic 75" descr="Checkmark with solid fill">
            <a:extLst>
              <a:ext uri="{FF2B5EF4-FFF2-40B4-BE49-F238E27FC236}">
                <a16:creationId xmlns:a16="http://schemas.microsoft.com/office/drawing/2014/main" id="{FCB6CACA-0547-F440-6890-EA66C5575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6882" y="2591844"/>
            <a:ext cx="215444" cy="215444"/>
          </a:xfrm>
          <a:prstGeom prst="rect">
            <a:avLst/>
          </a:prstGeom>
        </p:spPr>
      </p:pic>
      <p:pic>
        <p:nvPicPr>
          <p:cNvPr id="77" name="Graphic 76" descr="Checkmark with solid fill">
            <a:extLst>
              <a:ext uri="{FF2B5EF4-FFF2-40B4-BE49-F238E27FC236}">
                <a16:creationId xmlns:a16="http://schemas.microsoft.com/office/drawing/2014/main" id="{672296A0-6939-E483-2A15-42E0F88A1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6882" y="2440893"/>
            <a:ext cx="215444" cy="215444"/>
          </a:xfrm>
          <a:prstGeom prst="rect">
            <a:avLst/>
          </a:prstGeom>
        </p:spPr>
      </p:pic>
      <p:sp>
        <p:nvSpPr>
          <p:cNvPr id="78" name="Right Bracket 77">
            <a:extLst>
              <a:ext uri="{FF2B5EF4-FFF2-40B4-BE49-F238E27FC236}">
                <a16:creationId xmlns:a16="http://schemas.microsoft.com/office/drawing/2014/main" id="{A723AE10-6778-F5B2-4F4A-95E390228159}"/>
              </a:ext>
            </a:extLst>
          </p:cNvPr>
          <p:cNvSpPr/>
          <p:nvPr/>
        </p:nvSpPr>
        <p:spPr>
          <a:xfrm rot="16200000" flipV="1">
            <a:off x="7063160" y="514326"/>
            <a:ext cx="158003" cy="2661508"/>
          </a:xfrm>
          <a:prstGeom prst="rightBracket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9316BAA-A4F4-91AE-BCC8-E6CF013E3002}"/>
              </a:ext>
            </a:extLst>
          </p:cNvPr>
          <p:cNvSpPr txBox="1"/>
          <p:nvPr/>
        </p:nvSpPr>
        <p:spPr>
          <a:xfrm>
            <a:off x="5707108" y="1469307"/>
            <a:ext cx="2870106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600" b="1" dirty="0">
                <a:solidFill>
                  <a:schemeClr val="accent6"/>
                </a:solidFill>
              </a:rPr>
              <a:t>Au moins 3 mois 53%</a:t>
            </a:r>
          </a:p>
        </p:txBody>
      </p:sp>
      <p:sp>
        <p:nvSpPr>
          <p:cNvPr id="80" name="Right Bracket 79">
            <a:extLst>
              <a:ext uri="{FF2B5EF4-FFF2-40B4-BE49-F238E27FC236}">
                <a16:creationId xmlns:a16="http://schemas.microsoft.com/office/drawing/2014/main" id="{7E2F78C4-E7E7-D160-50A1-9AD18502B662}"/>
              </a:ext>
            </a:extLst>
          </p:cNvPr>
          <p:cNvSpPr/>
          <p:nvPr/>
        </p:nvSpPr>
        <p:spPr>
          <a:xfrm rot="16200000" flipV="1">
            <a:off x="3008060" y="-324835"/>
            <a:ext cx="116455" cy="4298284"/>
          </a:xfrm>
          <a:prstGeom prst="rightBracket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F9AAE5D-0A2E-8CFB-3E9A-33036081C913}"/>
              </a:ext>
            </a:extLst>
          </p:cNvPr>
          <p:cNvSpPr txBox="1"/>
          <p:nvPr/>
        </p:nvSpPr>
        <p:spPr>
          <a:xfrm>
            <a:off x="1577524" y="1496738"/>
            <a:ext cx="2870106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400" b="1" dirty="0"/>
              <a:t>Moins de 3 mois 35%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6C57CF-13A2-C73F-48AA-3F0921C6F42F}"/>
              </a:ext>
            </a:extLst>
          </p:cNvPr>
          <p:cNvSpPr/>
          <p:nvPr/>
        </p:nvSpPr>
        <p:spPr>
          <a:xfrm>
            <a:off x="7786338" y="4680472"/>
            <a:ext cx="4260261" cy="84214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53% parmi les 60-79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51% parmi ceux dont le ménage perçoit plus de 6000€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49% parmi les habitants d’une grande ville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46% parmi ceux qui ont suivi un enseignement supérieur Bac +4 et plus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43% parmi les hommes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55463B-CD4D-4A24-3511-6EF2D0AAD9EC}"/>
              </a:ext>
            </a:extLst>
          </p:cNvPr>
          <p:cNvCxnSpPr>
            <a:cxnSpLocks/>
          </p:cNvCxnSpPr>
          <p:nvPr/>
        </p:nvCxnSpPr>
        <p:spPr>
          <a:xfrm>
            <a:off x="7767290" y="4453128"/>
            <a:ext cx="0" cy="102283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BAE5C4F-F45B-DECB-671A-8BD67CC634C8}"/>
              </a:ext>
            </a:extLst>
          </p:cNvPr>
          <p:cNvSpPr/>
          <p:nvPr/>
        </p:nvSpPr>
        <p:spPr>
          <a:xfrm>
            <a:off x="4802409" y="4680472"/>
            <a:ext cx="1982937" cy="68825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27% parmi ceux dont le ménage perçoit moins de 4000€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25% parmi les 30-39 ans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E2E226-16C5-CB94-AD39-5FB08AF59A8D}"/>
              </a:ext>
            </a:extLst>
          </p:cNvPr>
          <p:cNvCxnSpPr>
            <a:cxnSpLocks/>
          </p:cNvCxnSpPr>
          <p:nvPr/>
        </p:nvCxnSpPr>
        <p:spPr>
          <a:xfrm>
            <a:off x="4783360" y="4416552"/>
            <a:ext cx="0" cy="9156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CF0EE2F-0BA7-B6B8-4B46-1160D24A2476}"/>
              </a:ext>
            </a:extLst>
          </p:cNvPr>
          <p:cNvSpPr/>
          <p:nvPr/>
        </p:nvSpPr>
        <p:spPr>
          <a:xfrm>
            <a:off x="3058115" y="4609812"/>
            <a:ext cx="1513881" cy="84214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18% parmi ceux dont le ménage perçoit moins de 4000€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17% parmi les habitants d’une ville moyenne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2427B9-F2F2-F2F2-30A4-5863299CAB69}"/>
              </a:ext>
            </a:extLst>
          </p:cNvPr>
          <p:cNvCxnSpPr>
            <a:cxnSpLocks/>
          </p:cNvCxnSpPr>
          <p:nvPr/>
        </p:nvCxnSpPr>
        <p:spPr>
          <a:xfrm>
            <a:off x="3039067" y="4354318"/>
            <a:ext cx="0" cy="101441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BE5BA8C-C42D-0F9B-43F2-84988BEBB8A5}"/>
              </a:ext>
            </a:extLst>
          </p:cNvPr>
          <p:cNvSpPr/>
          <p:nvPr/>
        </p:nvSpPr>
        <p:spPr>
          <a:xfrm>
            <a:off x="1367030" y="4431578"/>
            <a:ext cx="1499520" cy="114992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12% parmi ceux dont le ménage perçoit moins de 4000€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12% parmi ceux avec un </a:t>
            </a:r>
            <a:r>
              <a:rPr lang="fr-FR" sz="1000" i="1" dirty="0" err="1">
                <a:solidFill>
                  <a:srgbClr val="666666"/>
                </a:solidFill>
                <a:latin typeface="Arial" panose="020B0604020202020204" pitchFamily="34" charset="0"/>
              </a:rPr>
              <a:t>niv</a:t>
            </a:r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. d’éduc. primaire ou sec. 1</a:t>
            </a:r>
            <a:r>
              <a:rPr lang="fr-FR" sz="1000" i="1" baseline="30000" dirty="0">
                <a:solidFill>
                  <a:srgbClr val="666666"/>
                </a:solidFill>
                <a:latin typeface="Arial" panose="020B0604020202020204" pitchFamily="34" charset="0"/>
              </a:rPr>
              <a:t>er</a:t>
            </a:r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 cycle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9BF2FD2-F160-1825-2E96-51421C884DE8}"/>
              </a:ext>
            </a:extLst>
          </p:cNvPr>
          <p:cNvCxnSpPr>
            <a:cxnSpLocks/>
          </p:cNvCxnSpPr>
          <p:nvPr/>
        </p:nvCxnSpPr>
        <p:spPr>
          <a:xfrm>
            <a:off x="1347981" y="4354318"/>
            <a:ext cx="0" cy="1121649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3E010-C447-3BCD-560D-F4BA77682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5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0B804-7B8B-41E6-BECD-B3BFEA3EF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Choisir et utiliser les produits et services financiers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57217-00AE-4D72-9711-261261EEEE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BE" dirty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641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Connaissance des produits financiers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(plusieurs réponses possibles)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QP1 Parmi les types de produits financiers suivants, desquels avez-vous déjà entendu parler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76CB2-1BDA-0DD6-8277-F340E1C800B6}"/>
              </a:ext>
            </a:extLst>
          </p:cNvPr>
          <p:cNvSpPr txBox="1"/>
          <p:nvPr/>
        </p:nvSpPr>
        <p:spPr>
          <a:xfrm>
            <a:off x="359999" y="1003097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9CC2F63-C6A0-E18B-292C-8C3197B38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162387"/>
              </p:ext>
            </p:extLst>
          </p:nvPr>
        </p:nvGraphicFramePr>
        <p:xfrm>
          <a:off x="1536192" y="988775"/>
          <a:ext cx="8394193" cy="467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A2F3E65-9CA7-0295-BF63-0D330819C944}"/>
              </a:ext>
            </a:extLst>
          </p:cNvPr>
          <p:cNvSpPr txBox="1"/>
          <p:nvPr/>
        </p:nvSpPr>
        <p:spPr>
          <a:xfrm>
            <a:off x="8550405" y="5382418"/>
            <a:ext cx="300761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&lt;1% ne connaissent aucun de ces produits</a:t>
            </a:r>
          </a:p>
          <a:p>
            <a:r>
              <a:rPr lang="fr-FR" sz="1200" dirty="0"/>
              <a:t>1% ne savent pas</a:t>
            </a:r>
          </a:p>
          <a:p>
            <a:r>
              <a:rPr lang="fr-FR" sz="1200" dirty="0"/>
              <a:t>&lt;1% refusent de répondre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AFB96-4749-74F4-AA3F-85E75AE02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Produits détenus actuellement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(plusieurs réponses possibles)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1002 connaissent les produits financiers</a:t>
            </a:r>
          </a:p>
          <a:p>
            <a:r>
              <a:rPr lang="fr-FR" sz="900" dirty="0"/>
              <a:t>QP2 Et quels sont ceux que vous détenez actuellement [à titre personnel ou conjointement]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70F05-B60C-095F-C72F-E45F6BB936E0}"/>
              </a:ext>
            </a:extLst>
          </p:cNvPr>
          <p:cNvSpPr txBox="1"/>
          <p:nvPr/>
        </p:nvSpPr>
        <p:spPr>
          <a:xfrm>
            <a:off x="359999" y="1003097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A98FBD-AD41-70F9-0BC3-12093C180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927848"/>
              </p:ext>
            </p:extLst>
          </p:nvPr>
        </p:nvGraphicFramePr>
        <p:xfrm>
          <a:off x="1536192" y="988775"/>
          <a:ext cx="8394193" cy="467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A763DD1-BC38-B533-F152-F05B09661E95}"/>
              </a:ext>
            </a:extLst>
          </p:cNvPr>
          <p:cNvSpPr txBox="1"/>
          <p:nvPr/>
        </p:nvSpPr>
        <p:spPr>
          <a:xfrm>
            <a:off x="8550405" y="5382418"/>
            <a:ext cx="300761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2% ne détiennent aucun de ces produits</a:t>
            </a:r>
          </a:p>
          <a:p>
            <a:r>
              <a:rPr lang="fr-FR" sz="1200" dirty="0"/>
              <a:t>&lt;1% ne savent pas</a:t>
            </a:r>
          </a:p>
          <a:p>
            <a:r>
              <a:rPr lang="fr-FR" sz="1200" dirty="0"/>
              <a:t>1% refusent de répondre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DDBC5-79D8-CA9A-A46A-E3F699FE6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3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Produits choisis au cours des 2 dernières années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(plusieurs réponses possibles)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644773"/>
            <a:ext cx="11466873" cy="4154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1002 connaissent les produits financiers</a:t>
            </a:r>
          </a:p>
          <a:p>
            <a:r>
              <a:rPr lang="fr-FR" sz="900" dirty="0"/>
              <a:t>QP3 Et au cours des deux dernières années, quels sont ceux que vous avez choisis [personnellement ou conjointement], qu’ils soient ou non toujours en votre possession ? Veuillez ne pas inclure les produits renouvelés automatiquement.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43E99-9D93-31D6-C9B2-0958378FC3C4}"/>
              </a:ext>
            </a:extLst>
          </p:cNvPr>
          <p:cNvSpPr txBox="1"/>
          <p:nvPr/>
        </p:nvSpPr>
        <p:spPr>
          <a:xfrm>
            <a:off x="359999" y="1003097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047157E-4F94-CE72-19CA-C3ECE37D6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422305"/>
              </p:ext>
            </p:extLst>
          </p:nvPr>
        </p:nvGraphicFramePr>
        <p:xfrm>
          <a:off x="1536192" y="988775"/>
          <a:ext cx="8394193" cy="467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8D104E-814D-2563-282C-761524D253CB}"/>
              </a:ext>
            </a:extLst>
          </p:cNvPr>
          <p:cNvSpPr txBox="1"/>
          <p:nvPr/>
        </p:nvSpPr>
        <p:spPr>
          <a:xfrm>
            <a:off x="8550405" y="4829140"/>
            <a:ext cx="3007612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65113" indent="-265113"/>
            <a:r>
              <a:rPr lang="fr-FR" sz="1200" b="1" dirty="0"/>
              <a:t>12% n’ont choisi aucun de ces produits au cours des 2 dernières années</a:t>
            </a:r>
          </a:p>
          <a:p>
            <a:r>
              <a:rPr lang="fr-FR" sz="1200" dirty="0"/>
              <a:t>4% ne savent pas</a:t>
            </a:r>
          </a:p>
          <a:p>
            <a:r>
              <a:rPr lang="fr-FR" sz="1200" dirty="0"/>
              <a:t>3% refusent de répondre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68E60-2027-0504-B091-EB4668F7B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Comparaison des offres ou recours à des renseignements ou conseils indépendants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95E35-C326-3082-0900-B1F6D2869D29}"/>
              </a:ext>
            </a:extLst>
          </p:cNvPr>
          <p:cNvSpPr txBox="1"/>
          <p:nvPr/>
        </p:nvSpPr>
        <p:spPr>
          <a:xfrm>
            <a:off x="800100" y="1987878"/>
            <a:ext cx="4869179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fr-FR" b="1" dirty="0"/>
              <a:t>Une utilisation de </a:t>
            </a:r>
            <a:r>
              <a:rPr lang="fr-FR" b="1" dirty="0">
                <a:solidFill>
                  <a:srgbClr val="C1AC51"/>
                </a:solidFill>
              </a:rPr>
              <a:t>renseignements ou conseils indépendants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5AB94-8F55-EED9-D30F-19D410BF93D3}"/>
              </a:ext>
            </a:extLst>
          </p:cNvPr>
          <p:cNvSpPr txBox="1"/>
          <p:nvPr/>
        </p:nvSpPr>
        <p:spPr>
          <a:xfrm>
            <a:off x="640080" y="3293771"/>
            <a:ext cx="5029199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fr-FR" dirty="0"/>
              <a:t>Une tentative de prendre une </a:t>
            </a:r>
            <a:r>
              <a:rPr lang="fr-FR" b="1" dirty="0"/>
              <a:t>décision réfléchie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241725-39DD-346E-FE5D-D70941F1A0A9}"/>
              </a:ext>
            </a:extLst>
          </p:cNvPr>
          <p:cNvSpPr txBox="1"/>
          <p:nvPr/>
        </p:nvSpPr>
        <p:spPr>
          <a:xfrm>
            <a:off x="800100" y="4347046"/>
            <a:ext cx="4869179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Aucune comparaison d’offres ni de tentative de prendre des décisions réfléchies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97CD3D-9589-A205-3CD0-79674228069F}"/>
              </a:ext>
            </a:extLst>
          </p:cNvPr>
          <p:cNvSpPr/>
          <p:nvPr/>
        </p:nvSpPr>
        <p:spPr bwMode="ltGray">
          <a:xfrm>
            <a:off x="6205355" y="3150860"/>
            <a:ext cx="1143000" cy="61412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55%</a:t>
            </a:r>
            <a:endParaRPr lang="fr-FR" sz="2800" b="1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1BD115-CC84-DE57-D827-B506F7231DC7}"/>
              </a:ext>
            </a:extLst>
          </p:cNvPr>
          <p:cNvSpPr/>
          <p:nvPr/>
        </p:nvSpPr>
        <p:spPr bwMode="ltGray">
          <a:xfrm>
            <a:off x="6262481" y="4340594"/>
            <a:ext cx="1023442" cy="539948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b="1" dirty="0"/>
              <a:t>42%</a:t>
            </a:r>
            <a:endParaRPr lang="fr-FR" sz="2400" b="1" dirty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E58C7B-81D9-6C49-A0B9-22764F64E28D}"/>
              </a:ext>
            </a:extLst>
          </p:cNvPr>
          <p:cNvSpPr/>
          <p:nvPr/>
        </p:nvSpPr>
        <p:spPr bwMode="ltGray">
          <a:xfrm>
            <a:off x="6280769" y="2000149"/>
            <a:ext cx="992171" cy="541727"/>
          </a:xfrm>
          <a:prstGeom prst="ellipse">
            <a:avLst/>
          </a:prstGeom>
          <a:solidFill>
            <a:srgbClr val="C1AC5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31%</a:t>
            </a:r>
            <a:endParaRPr lang="fr-FR" sz="2000" b="1" dirty="0" err="1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2753E6-6552-2799-7A30-022E381FDB80}"/>
              </a:ext>
            </a:extLst>
          </p:cNvPr>
          <p:cNvSpPr txBox="1"/>
          <p:nvPr/>
        </p:nvSpPr>
        <p:spPr>
          <a:xfrm>
            <a:off x="8660133" y="5293105"/>
            <a:ext cx="3007612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000" i="1" dirty="0"/>
              <a:t>La somme est supérieure à 100% car certains répondants ont par exemple consulté un conseillé financier indépendant et également leurs proches.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BBEFBD-5CC2-6F35-C248-683F3485CB1B}"/>
              </a:ext>
            </a:extLst>
          </p:cNvPr>
          <p:cNvCxnSpPr>
            <a:cxnSpLocks/>
          </p:cNvCxnSpPr>
          <p:nvPr/>
        </p:nvCxnSpPr>
        <p:spPr>
          <a:xfrm rot="5400000">
            <a:off x="7953865" y="1884504"/>
            <a:ext cx="0" cy="741658"/>
          </a:xfrm>
          <a:prstGeom prst="line">
            <a:avLst/>
          </a:prstGeom>
          <a:ln w="12700">
            <a:solidFill>
              <a:srgbClr val="C1A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92643-FB2D-76A2-2B2E-166B0BA67378}"/>
              </a:ext>
            </a:extLst>
          </p:cNvPr>
          <p:cNvSpPr/>
          <p:nvPr/>
        </p:nvSpPr>
        <p:spPr>
          <a:xfrm>
            <a:off x="8403994" y="2065093"/>
            <a:ext cx="2561948" cy="380480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92075" indent="-920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43% parmi les 20-29 ans</a:t>
            </a:r>
          </a:p>
          <a:p>
            <a:pPr marL="92075" indent="-920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38% parmi les 40-49 ans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CA610E-CD53-6422-1AE6-3E4EA4A047BE}"/>
              </a:ext>
            </a:extLst>
          </p:cNvPr>
          <p:cNvCxnSpPr>
            <a:cxnSpLocks/>
          </p:cNvCxnSpPr>
          <p:nvPr/>
        </p:nvCxnSpPr>
        <p:spPr>
          <a:xfrm rot="5400000">
            <a:off x="7953865" y="4279257"/>
            <a:ext cx="0" cy="741658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7B6F40F-D21B-70C4-4B28-19B8935316EA}"/>
              </a:ext>
            </a:extLst>
          </p:cNvPr>
          <p:cNvSpPr/>
          <p:nvPr/>
        </p:nvSpPr>
        <p:spPr>
          <a:xfrm>
            <a:off x="8403994" y="4536790"/>
            <a:ext cx="2561948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92075" indent="-920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50% parmi les 60-79 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D6E8A-C8ED-8760-A813-D2CF71ADD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1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0B804-7B8B-41E6-BECD-B3BFEA3EF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Scores relatifs à la culture financière</a:t>
            </a:r>
          </a:p>
        </p:txBody>
      </p:sp>
    </p:spTree>
    <p:extLst>
      <p:ext uri="{BB962C8B-B14F-4D97-AF65-F5344CB8AC3E}">
        <p14:creationId xmlns:p14="http://schemas.microsoft.com/office/powerpoint/2010/main" val="2670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des offres pour ceux ayant choisi des produits au cours des 2 dernières années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784 ont choisi les produits financiers récemment</a:t>
            </a:r>
          </a:p>
          <a:p>
            <a:r>
              <a:rPr lang="fr-FR" sz="900" dirty="0"/>
              <a:t>QP5 Et parmi les affirmations suivantes, laquelle décrit le mieux la manière dont vous avez choisi votre dernier produit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91B9F-5C50-78CD-83AB-395BC16B4781}"/>
              </a:ext>
            </a:extLst>
          </p:cNvPr>
          <p:cNvSpPr txBox="1"/>
          <p:nvPr/>
        </p:nvSpPr>
        <p:spPr>
          <a:xfrm>
            <a:off x="359999" y="129689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0200CCE-0509-9524-397A-FAEE81C13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637379"/>
              </p:ext>
            </p:extLst>
          </p:nvPr>
        </p:nvGraphicFramePr>
        <p:xfrm>
          <a:off x="1283145" y="1591057"/>
          <a:ext cx="7915719" cy="338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5754AFB-480D-F7B6-290E-299CE6AF9061}"/>
              </a:ext>
            </a:extLst>
          </p:cNvPr>
          <p:cNvSpPr txBox="1"/>
          <p:nvPr/>
        </p:nvSpPr>
        <p:spPr>
          <a:xfrm>
            <a:off x="4637155" y="5311246"/>
            <a:ext cx="1717925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1% refusent de répondre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0BD361-E58C-06F5-AACC-CCFAE5F0E02D}"/>
              </a:ext>
            </a:extLst>
          </p:cNvPr>
          <p:cNvCxnSpPr>
            <a:cxnSpLocks/>
          </p:cNvCxnSpPr>
          <p:nvPr/>
        </p:nvCxnSpPr>
        <p:spPr>
          <a:xfrm rot="5400000">
            <a:off x="7431185" y="1661828"/>
            <a:ext cx="0" cy="741658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8649476-DB65-EE04-81D0-F6680AA174B8}"/>
              </a:ext>
            </a:extLst>
          </p:cNvPr>
          <p:cNvSpPr/>
          <p:nvPr/>
        </p:nvSpPr>
        <p:spPr>
          <a:xfrm>
            <a:off x="7881314" y="1919361"/>
            <a:ext cx="4179622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92075" indent="-920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49% parmi ceux qui ont suivi un enseignement supérieur Bac +4 et 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9B684-5578-D255-5EF3-AF1C4359A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8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 d’information pour ceux ayant choisi des produits au cours des 2 dernières années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(plusieurs réponses possibles)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784 ont choisi les produits financiers récemment</a:t>
            </a:r>
          </a:p>
          <a:p>
            <a:r>
              <a:rPr lang="fr-FR" sz="900" dirty="0"/>
              <a:t>QP7 Selon vous, parmi les sources d’information suivantes, lesquelles ont le plus influencé votre décision 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62321EF-DF54-09DF-C4CD-0EB3B33BE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98419"/>
              </p:ext>
            </p:extLst>
          </p:nvPr>
        </p:nvGraphicFramePr>
        <p:xfrm>
          <a:off x="1005841" y="1490472"/>
          <a:ext cx="8668512" cy="3639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8C651E8-FC29-497F-7764-1F3E89313C7D}"/>
              </a:ext>
            </a:extLst>
          </p:cNvPr>
          <p:cNvSpPr txBox="1"/>
          <p:nvPr/>
        </p:nvSpPr>
        <p:spPr>
          <a:xfrm>
            <a:off x="4637155" y="5311246"/>
            <a:ext cx="1717925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1% refusent de répondre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D502A-FA2B-D3A3-7AAB-B8EE407CA1FC}"/>
              </a:ext>
            </a:extLst>
          </p:cNvPr>
          <p:cNvSpPr txBox="1"/>
          <p:nvPr/>
        </p:nvSpPr>
        <p:spPr>
          <a:xfrm>
            <a:off x="359999" y="129689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E7B660-4F95-0C81-9CC0-17CDBCBB266E}"/>
              </a:ext>
            </a:extLst>
          </p:cNvPr>
          <p:cNvCxnSpPr>
            <a:cxnSpLocks/>
          </p:cNvCxnSpPr>
          <p:nvPr/>
        </p:nvCxnSpPr>
        <p:spPr>
          <a:xfrm rot="5400000">
            <a:off x="7175153" y="1835564"/>
            <a:ext cx="0" cy="741658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BA3123E-5961-ADF8-5283-0BC3A1F6542C}"/>
              </a:ext>
            </a:extLst>
          </p:cNvPr>
          <p:cNvSpPr/>
          <p:nvPr/>
        </p:nvSpPr>
        <p:spPr>
          <a:xfrm>
            <a:off x="7625282" y="2093097"/>
            <a:ext cx="4201590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92075" indent="-920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40% parmi ceux qui ont suivi un enseignement supérieur Bac +4 et plus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6B891E-EDB8-7286-BEC1-B06137D88D4E}"/>
              </a:ext>
            </a:extLst>
          </p:cNvPr>
          <p:cNvCxnSpPr>
            <a:cxnSpLocks/>
          </p:cNvCxnSpPr>
          <p:nvPr/>
        </p:nvCxnSpPr>
        <p:spPr>
          <a:xfrm rot="5400000">
            <a:off x="6279041" y="3408331"/>
            <a:ext cx="0" cy="741658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7EB8111-03C4-55C7-4820-779E2C0AB33E}"/>
              </a:ext>
            </a:extLst>
          </p:cNvPr>
          <p:cNvSpPr/>
          <p:nvPr/>
        </p:nvSpPr>
        <p:spPr>
          <a:xfrm>
            <a:off x="6729170" y="3665864"/>
            <a:ext cx="4201590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92075" indent="-920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17% parmi ceux qui ont suivi un enseignement supérieur Bac +4 et plus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E4B2BB-75DE-7A5D-8175-5465A524F8DC}"/>
              </a:ext>
            </a:extLst>
          </p:cNvPr>
          <p:cNvCxnSpPr>
            <a:cxnSpLocks/>
          </p:cNvCxnSpPr>
          <p:nvPr/>
        </p:nvCxnSpPr>
        <p:spPr>
          <a:xfrm rot="5400000">
            <a:off x="7257449" y="1431660"/>
            <a:ext cx="0" cy="741658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47DB15E-5313-5436-4E12-C23A609A3A69}"/>
              </a:ext>
            </a:extLst>
          </p:cNvPr>
          <p:cNvSpPr/>
          <p:nvPr/>
        </p:nvSpPr>
        <p:spPr>
          <a:xfrm>
            <a:off x="7707578" y="1689193"/>
            <a:ext cx="1966775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92075" indent="-920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48% parmi les moins de 30 ans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FC0559-D095-240F-87EE-F54833AB1084}"/>
              </a:ext>
            </a:extLst>
          </p:cNvPr>
          <p:cNvCxnSpPr>
            <a:cxnSpLocks/>
          </p:cNvCxnSpPr>
          <p:nvPr/>
        </p:nvCxnSpPr>
        <p:spPr>
          <a:xfrm rot="5400000">
            <a:off x="6599081" y="2621947"/>
            <a:ext cx="0" cy="741658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2708D0C-564C-60E2-C7ED-B4A4BCBA5976}"/>
              </a:ext>
            </a:extLst>
          </p:cNvPr>
          <p:cNvSpPr/>
          <p:nvPr/>
        </p:nvSpPr>
        <p:spPr>
          <a:xfrm>
            <a:off x="7049210" y="2879480"/>
            <a:ext cx="1966775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92075" indent="-920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31% parmi les moins de 30 ans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9AA175-A0A6-0F3B-8B0A-1436DED7EA3F}"/>
              </a:ext>
            </a:extLst>
          </p:cNvPr>
          <p:cNvCxnSpPr>
            <a:cxnSpLocks/>
          </p:cNvCxnSpPr>
          <p:nvPr/>
        </p:nvCxnSpPr>
        <p:spPr>
          <a:xfrm rot="5400000">
            <a:off x="5998573" y="3805152"/>
            <a:ext cx="0" cy="741658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51F6484-A9FC-2CF0-23BD-6B8A04631EDF}"/>
              </a:ext>
            </a:extLst>
          </p:cNvPr>
          <p:cNvSpPr/>
          <p:nvPr/>
        </p:nvSpPr>
        <p:spPr>
          <a:xfrm>
            <a:off x="6448702" y="4062685"/>
            <a:ext cx="1966775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92075" indent="-920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17% parmi les moins de 30 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9211-1D67-490E-F7A6-1421135A4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9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Activités en ligne déjà effectuées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(plusieurs réponses possibles)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QP8 Avez-vous déjà effectué l’une des activités suivantes 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940724-5E06-3E4E-45F5-633DABA88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568268"/>
              </p:ext>
            </p:extLst>
          </p:nvPr>
        </p:nvGraphicFramePr>
        <p:xfrm>
          <a:off x="1005841" y="1563623"/>
          <a:ext cx="8668512" cy="344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9DC011-D0FB-D4E0-5D73-2A3FECA67D98}"/>
              </a:ext>
            </a:extLst>
          </p:cNvPr>
          <p:cNvSpPr txBox="1"/>
          <p:nvPr/>
        </p:nvSpPr>
        <p:spPr>
          <a:xfrm>
            <a:off x="4637155" y="5311246"/>
            <a:ext cx="202882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1% ne savent pas</a:t>
            </a:r>
          </a:p>
          <a:p>
            <a:r>
              <a:rPr lang="fr-FR" sz="1200" dirty="0"/>
              <a:t>&lt;1% refusent de répondre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F5FE3-E862-7E61-4E45-129E1F624685}"/>
              </a:ext>
            </a:extLst>
          </p:cNvPr>
          <p:cNvSpPr txBox="1"/>
          <p:nvPr/>
        </p:nvSpPr>
        <p:spPr>
          <a:xfrm>
            <a:off x="359999" y="129689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FCFF2-DBFB-085C-7C8C-6E90C7B1CDBF}"/>
              </a:ext>
            </a:extLst>
          </p:cNvPr>
          <p:cNvCxnSpPr>
            <a:cxnSpLocks/>
          </p:cNvCxnSpPr>
          <p:nvPr/>
        </p:nvCxnSpPr>
        <p:spPr>
          <a:xfrm rot="5400000">
            <a:off x="6188415" y="2757354"/>
            <a:ext cx="0" cy="741658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F20510-19E0-D263-0498-B93AA1CC3530}"/>
              </a:ext>
            </a:extLst>
          </p:cNvPr>
          <p:cNvSpPr/>
          <p:nvPr/>
        </p:nvSpPr>
        <p:spPr>
          <a:xfrm>
            <a:off x="6638544" y="3014887"/>
            <a:ext cx="2561948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92075" indent="-920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15% parmi ceux avec enfants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36163-72BB-3421-0B0A-67C90D048B0B}"/>
              </a:ext>
            </a:extLst>
          </p:cNvPr>
          <p:cNvCxnSpPr>
            <a:cxnSpLocks/>
          </p:cNvCxnSpPr>
          <p:nvPr/>
        </p:nvCxnSpPr>
        <p:spPr>
          <a:xfrm rot="5400000">
            <a:off x="6045107" y="3869618"/>
            <a:ext cx="0" cy="741658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80A8EA-C3DF-9398-A403-2ACE8AEDA0BE}"/>
              </a:ext>
            </a:extLst>
          </p:cNvPr>
          <p:cNvSpPr/>
          <p:nvPr/>
        </p:nvSpPr>
        <p:spPr>
          <a:xfrm>
            <a:off x="6495236" y="4127151"/>
            <a:ext cx="2561948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92075" indent="-920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13% parmi les 30-39 ans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52F3E1-3C60-B006-7635-84E6C3ACB0B0}"/>
              </a:ext>
            </a:extLst>
          </p:cNvPr>
          <p:cNvCxnSpPr>
            <a:cxnSpLocks/>
          </p:cNvCxnSpPr>
          <p:nvPr/>
        </p:nvCxnSpPr>
        <p:spPr>
          <a:xfrm rot="5400000">
            <a:off x="7872268" y="4430213"/>
            <a:ext cx="0" cy="741658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908CD-F027-E5A5-C93B-B3288EE592BD}"/>
              </a:ext>
            </a:extLst>
          </p:cNvPr>
          <p:cNvSpPr/>
          <p:nvPr/>
        </p:nvSpPr>
        <p:spPr>
          <a:xfrm>
            <a:off x="8322397" y="4687746"/>
            <a:ext cx="2561948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92075" indent="-920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58% parmi les 60-79 ans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43D1C3-3B0E-868F-5FBE-55C77662537B}"/>
              </a:ext>
            </a:extLst>
          </p:cNvPr>
          <p:cNvCxnSpPr>
            <a:cxnSpLocks/>
          </p:cNvCxnSpPr>
          <p:nvPr/>
        </p:nvCxnSpPr>
        <p:spPr>
          <a:xfrm rot="5400000">
            <a:off x="7149892" y="2196759"/>
            <a:ext cx="0" cy="741658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CECC604-56D6-0589-9A54-2422813D4BF2}"/>
              </a:ext>
            </a:extLst>
          </p:cNvPr>
          <p:cNvSpPr/>
          <p:nvPr/>
        </p:nvSpPr>
        <p:spPr>
          <a:xfrm>
            <a:off x="7600021" y="2454292"/>
            <a:ext cx="2561948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92075" indent="-920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36% parmi les hommes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5E0D-B428-AA3F-4778-F2F1E5EB6D98}"/>
              </a:ext>
            </a:extLst>
          </p:cNvPr>
          <p:cNvCxnSpPr>
            <a:cxnSpLocks/>
          </p:cNvCxnSpPr>
          <p:nvPr/>
        </p:nvCxnSpPr>
        <p:spPr>
          <a:xfrm rot="5400000">
            <a:off x="7378492" y="1634396"/>
            <a:ext cx="0" cy="741658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3375B78-E146-9A1F-29FE-5C2DDC0F1676}"/>
              </a:ext>
            </a:extLst>
          </p:cNvPr>
          <p:cNvSpPr/>
          <p:nvPr/>
        </p:nvSpPr>
        <p:spPr>
          <a:xfrm>
            <a:off x="7828621" y="1891929"/>
            <a:ext cx="2561948" cy="226591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pPr marL="92075" indent="-920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41% parmi les hommes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83A3D-4999-BCF0-1854-80D541DFE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Fréquence de réalisation de ces actions au cours des 12 derniers mois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QP9 Au cours des 12 derniers mois, à quelle fréquence avez-vous effectué les actions suivantes 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7F6D80-8E54-8C8A-9302-07C480404F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778002"/>
              </p:ext>
            </p:extLst>
          </p:nvPr>
        </p:nvGraphicFramePr>
        <p:xfrm>
          <a:off x="728565" y="1168840"/>
          <a:ext cx="9191625" cy="450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64F4F5-96AE-556E-BC80-55AC7DF10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157347"/>
              </p:ext>
            </p:extLst>
          </p:nvPr>
        </p:nvGraphicFramePr>
        <p:xfrm>
          <a:off x="10058964" y="1295290"/>
          <a:ext cx="685800" cy="400924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253366886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98632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59626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28519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97226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792725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45163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259744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622347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500356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5582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3807AF2-2C9E-8FFA-5F32-6A74FC529DFE}"/>
              </a:ext>
            </a:extLst>
          </p:cNvPr>
          <p:cNvSpPr txBox="1"/>
          <p:nvPr/>
        </p:nvSpPr>
        <p:spPr>
          <a:xfrm>
            <a:off x="9841699" y="834711"/>
            <a:ext cx="110948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chemeClr val="accent4">
                    <a:lumMod val="75000"/>
                  </a:schemeClr>
                </a:solidFill>
              </a:rPr>
              <a:t>Au moins souvent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59D03-3A61-ACBB-C8FF-872087EA1521}"/>
              </a:ext>
            </a:extLst>
          </p:cNvPr>
          <p:cNvSpPr txBox="1"/>
          <p:nvPr/>
        </p:nvSpPr>
        <p:spPr>
          <a:xfrm>
            <a:off x="359999" y="105885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0A6E1-855C-1FD2-99C6-985A0F99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Problèmes rencontrés au cours des 2 dernières années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(plusieurs réponses possibles)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QP10 Parlons des produits et services financiers en général. Au cours des deux dernières années, avez-vous rencontré l’un des problèmes suivants 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D0587AA-50AA-AF49-FAC4-23F4789B4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694010"/>
              </p:ext>
            </p:extLst>
          </p:nvPr>
        </p:nvGraphicFramePr>
        <p:xfrm>
          <a:off x="1106424" y="1466170"/>
          <a:ext cx="9528048" cy="390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940A3E-1978-E524-035B-E8846087BFC2}"/>
              </a:ext>
            </a:extLst>
          </p:cNvPr>
          <p:cNvSpPr txBox="1"/>
          <p:nvPr/>
        </p:nvSpPr>
        <p:spPr>
          <a:xfrm>
            <a:off x="8532499" y="4813530"/>
            <a:ext cx="244944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2% ne savent pas</a:t>
            </a:r>
          </a:p>
          <a:p>
            <a:r>
              <a:rPr lang="fr-FR" sz="1200" dirty="0"/>
              <a:t>2% refusent de répondre</a:t>
            </a:r>
          </a:p>
          <a:p>
            <a:r>
              <a:rPr lang="fr-FR" sz="1200" dirty="0"/>
              <a:t>&lt;1% n’ont pas compris la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9A9C8-B709-0B84-18A6-3648B2C61BDE}"/>
              </a:ext>
            </a:extLst>
          </p:cNvPr>
          <p:cNvSpPr txBox="1"/>
          <p:nvPr/>
        </p:nvSpPr>
        <p:spPr>
          <a:xfrm>
            <a:off x="359999" y="129689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6E408-7CED-5511-7F29-E791A3FB2452}"/>
              </a:ext>
            </a:extLst>
          </p:cNvPr>
          <p:cNvSpPr txBox="1"/>
          <p:nvPr/>
        </p:nvSpPr>
        <p:spPr>
          <a:xfrm>
            <a:off x="8532499" y="4079107"/>
            <a:ext cx="2653661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600" b="1" dirty="0"/>
              <a:t>62% </a:t>
            </a:r>
            <a:r>
              <a:rPr lang="fr-FR" sz="1400" dirty="0"/>
              <a:t>n’en ont rencontrés aucun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0A9B5-028C-A961-5F29-560DCC302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8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0B804-7B8B-41E6-BECD-B3BFEA3EF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Attitudes et comportements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57217-00AE-4D72-9711-261261EEEE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BE" dirty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71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Surveillance de sa situation financière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0EF5EF-75CC-9C18-4708-C5A286F52389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8DE0BB17-8970-BCCD-6A19-EA074185E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D1B4AE96-6621-6FA0-93C9-B457F88AAC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2BF177-114B-2815-0AA3-ADDA2D95412A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F9B8A20A-D49A-4B8A-AE5E-EFC38DC7B3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0C847C3B-2D7C-ADE8-A7E2-9412E7056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E15116-6A81-3DC6-FA48-5ED37307227A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AA8E3830-43F7-32BA-F2F4-1E024075A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E7D6352A-C3BA-2AE7-5220-CAD93BDC6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CC768C-FF0D-1E04-1848-87BA3C0CF306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F3888FA6-4B2C-78A3-3861-0C534BEDF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D865FDC3-EC62-144E-1D0C-03E28663A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427BF4-99D0-0847-A43A-672555280024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2793B21A-ECF4-B23D-32FF-AD5DECA6C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59E7EEA4-34CA-E45C-780E-4F89E762A2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6D3061-D7DE-6B72-8EA6-3C2093FFF8DD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7ACCD35E-DD54-186E-0C18-DD09D6484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C5E6B68B-BA08-7538-55E5-9CC16E9B3A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F518B4-E11C-590A-5273-A410AC79D5F2}"/>
              </a:ext>
            </a:extLst>
          </p:cNvPr>
          <p:cNvGrpSpPr/>
          <p:nvPr/>
        </p:nvGrpSpPr>
        <p:grpSpPr>
          <a:xfrm>
            <a:off x="2457968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E5F41F51-EF28-2997-D57D-1D7CF8B9C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5FDBCEEB-E0D4-EC0D-A524-BA0AF82410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A9D3DF-7B30-053E-1CDA-413F2C1991D7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44E50529-2E87-F552-8DA9-46671EF491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FC434D59-B0B8-0ED2-8AB2-5931BEC4F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F51D62B-2276-3C87-86D9-5FE718FBCB8B}"/>
              </a:ext>
            </a:extLst>
          </p:cNvPr>
          <p:cNvSpPr txBox="1"/>
          <p:nvPr/>
        </p:nvSpPr>
        <p:spPr>
          <a:xfrm>
            <a:off x="5277923" y="2285939"/>
            <a:ext cx="4204091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78% des résidents de 18-79 ans </a:t>
            </a:r>
            <a:r>
              <a:rPr lang="fr-FR" sz="2000" b="1" dirty="0"/>
              <a:t>surveillent de près leur situation financière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ED3661-7C03-95FB-BDB5-25A9DE45851A}"/>
              </a:ext>
            </a:extLst>
          </p:cNvPr>
          <p:cNvGrpSpPr/>
          <p:nvPr/>
        </p:nvGrpSpPr>
        <p:grpSpPr>
          <a:xfrm>
            <a:off x="3031742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78000">
                <a:srgbClr val="C1AC51"/>
              </a:gs>
              <a:gs pos="8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F842D6D1-93DF-BC54-48D8-A071C53C6F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7965971A-BBA3-F45E-E4F6-E295E8249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419CBD-74FA-355F-30F6-B2A8B3AE85F3}"/>
              </a:ext>
            </a:extLst>
          </p:cNvPr>
          <p:cNvGrpSpPr/>
          <p:nvPr/>
        </p:nvGrpSpPr>
        <p:grpSpPr>
          <a:xfrm>
            <a:off x="3624864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50390DA8-85A1-A314-2210-A006904371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F4E128E9-E856-D9EB-4D7F-DF90BB3EB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FD194AF-282F-9D76-66B9-4D0B37828132}"/>
              </a:ext>
            </a:extLst>
          </p:cNvPr>
          <p:cNvSpPr/>
          <p:nvPr/>
        </p:nvSpPr>
        <p:spPr>
          <a:xfrm>
            <a:off x="6334897" y="4500799"/>
            <a:ext cx="4016111" cy="38048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88% parmi les 60-79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85% parmi les habitants d’une grande ville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02D68CF-4D1A-914D-3753-71CAB3D44255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353048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18BBC-F93E-4108-9459-B63050BA9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8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Objectifs financiers à long terme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2A2E3-0A15-4EFE-9D63-3F074F69F183}"/>
              </a:ext>
            </a:extLst>
          </p:cNvPr>
          <p:cNvSpPr txBox="1"/>
          <p:nvPr/>
        </p:nvSpPr>
        <p:spPr>
          <a:xfrm>
            <a:off x="5277923" y="2285939"/>
            <a:ext cx="4112965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55% des résidents de 18-79 ans </a:t>
            </a:r>
            <a:r>
              <a:rPr lang="fr-FR" sz="2000" b="1" dirty="0"/>
              <a:t>se fixent des objectifs financiers à long terme et s’efforcent de les atteindre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5BB9A9-282B-A609-016C-5839375CBD2D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B1357500-000A-E614-DC71-B09464D33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81B856EF-5354-50DA-8C4E-5EB8949968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A1D1E5-07B5-3535-E31F-32FFA8EFCABD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33A294D6-FE30-BD9C-4327-C99B8F8D7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AAAA52FE-5DFC-32AA-56A9-B3F6E25DD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5DF627-62F3-0AD4-3C9E-D56B98C1BA59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6020B925-D31D-C27A-8E99-FA3E77EE2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9F6D2E6F-6808-4727-1CDC-7FF3640EE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F112A-0166-AD21-4DDF-4581661A5137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7EB77465-E084-BF46-FA87-219F3FCEC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EECEF7E2-7C56-38A6-511E-2ADB358520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E646F2-9B43-BA23-DABF-CBC2B3073B38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7E54A542-1DC6-7301-6357-A092D55955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1F96EE17-01AC-3B75-8EB6-2FC4D5EA6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725947-5720-02C5-6FB3-971C0354A007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FA384EC9-2E36-A666-F8C5-EA4DD7D8C8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C4498F15-DE15-B2B1-CFD3-9D49B52623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D75BE6-2FCA-14AC-79CC-F5871E69DCB2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48000">
                <a:srgbClr val="C1AC51"/>
              </a:gs>
              <a:gs pos="5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F4F2470-3C03-EFE5-43EF-E1368FF64C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38D0E1B-CCC0-9935-5288-7BEAFA934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C78FD6-AA16-3E2C-215E-CFF10D1F53FD}"/>
              </a:ext>
            </a:extLst>
          </p:cNvPr>
          <p:cNvGrpSpPr/>
          <p:nvPr/>
        </p:nvGrpSpPr>
        <p:grpSpPr>
          <a:xfrm>
            <a:off x="3624505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3255F0D0-3D45-868E-0DE6-34E32DDFCC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769C1A92-E4E4-2BE8-3723-14EACD59A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23FDD7-9C4A-4DFD-685A-E7107994B1EF}"/>
              </a:ext>
            </a:extLst>
          </p:cNvPr>
          <p:cNvGrpSpPr/>
          <p:nvPr/>
        </p:nvGrpSpPr>
        <p:grpSpPr>
          <a:xfrm>
            <a:off x="3032272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17179ACB-012F-B79D-2095-867C13696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8B1C477D-DB5F-6368-4A4A-9A7485852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21DAA7-19B7-D6E7-B477-18FB268DC201}"/>
              </a:ext>
            </a:extLst>
          </p:cNvPr>
          <p:cNvGrpSpPr/>
          <p:nvPr/>
        </p:nvGrpSpPr>
        <p:grpSpPr>
          <a:xfrm>
            <a:off x="2457513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5ACE511-8858-A48F-915D-ECB1524BF6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2C21DD7-B15D-277F-5F0C-0F84642CD6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CD62-BCDB-7288-1ADF-46FF5EE1E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7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Attitudes et comportements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QS1 Voici quelques affirmations. Dans quelle mesure êtes-vous d’accord ou pas d’accord avec chacune des affirmations suivantes concernant votre situation 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FC69752-097B-78A6-9874-4B4EBF5FB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510147"/>
              </p:ext>
            </p:extLst>
          </p:nvPr>
        </p:nvGraphicFramePr>
        <p:xfrm>
          <a:off x="228600" y="1168840"/>
          <a:ext cx="10072250" cy="450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01ABF7-16F8-79C0-C9A5-85B564E23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14"/>
              </p:ext>
            </p:extLst>
          </p:nvPr>
        </p:nvGraphicFramePr>
        <p:xfrm>
          <a:off x="10300850" y="1295290"/>
          <a:ext cx="685800" cy="3999083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253366886"/>
                    </a:ext>
                  </a:extLst>
                </a:gridCol>
              </a:tblGrid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98632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59626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28519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97226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792725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45163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259744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622347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500356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558245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2471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4F51B58-CBD1-3DBF-2F2B-1B9D6E1811ED}"/>
              </a:ext>
            </a:extLst>
          </p:cNvPr>
          <p:cNvSpPr txBox="1"/>
          <p:nvPr/>
        </p:nvSpPr>
        <p:spPr>
          <a:xfrm>
            <a:off x="10083585" y="1028641"/>
            <a:ext cx="110948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chemeClr val="tx2">
                    <a:lumMod val="75000"/>
                  </a:schemeClr>
                </a:solidFill>
              </a:rPr>
              <a:t>TOP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99FCA-2263-6304-3B24-D0DF45B01F93}"/>
              </a:ext>
            </a:extLst>
          </p:cNvPr>
          <p:cNvSpPr txBox="1"/>
          <p:nvPr/>
        </p:nvSpPr>
        <p:spPr>
          <a:xfrm>
            <a:off x="359999" y="105885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7284B47-788A-8586-0669-8AF166F5E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10992"/>
              </p:ext>
            </p:extLst>
          </p:nvPr>
        </p:nvGraphicFramePr>
        <p:xfrm>
          <a:off x="11203915" y="1295290"/>
          <a:ext cx="685800" cy="3999083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253366886"/>
                    </a:ext>
                  </a:extLst>
                </a:gridCol>
              </a:tblGrid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98632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59626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28519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97226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792725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45163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259744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622347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500356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558245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30862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09AB533-F774-A9E6-1013-8931FFC7FF28}"/>
              </a:ext>
            </a:extLst>
          </p:cNvPr>
          <p:cNvSpPr txBox="1"/>
          <p:nvPr/>
        </p:nvSpPr>
        <p:spPr>
          <a:xfrm>
            <a:off x="10986650" y="1028641"/>
            <a:ext cx="110948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BOTTOM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911B7-D5E3-BF84-DED8-891630220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62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Avant d’effectuer tout achat, je me demande si j’en ai les moyens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20FDC-2E9B-93A2-4A21-EAE433A3342D}"/>
              </a:ext>
            </a:extLst>
          </p:cNvPr>
          <p:cNvSpPr txBox="1"/>
          <p:nvPr/>
        </p:nvSpPr>
        <p:spPr>
          <a:xfrm>
            <a:off x="5277923" y="2285939"/>
            <a:ext cx="4112965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65% des résidents de 18-79 ans </a:t>
            </a:r>
            <a:r>
              <a:rPr lang="fr-FR" sz="2000" b="1" dirty="0"/>
              <a:t>se demandent s’ils ont les moyens avant tout achat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4C6711-1C0F-26FF-3984-8A23C9CFA081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EE964306-6335-0309-5E26-FDAA541D6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FE471BF8-0877-564B-284D-956D22E7FB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A82A0E-469C-F44F-D60C-02B7EF3EBA62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75DC79CA-B1CA-F77F-998D-8F72F664B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7C352871-94EB-AFC3-BA00-F9C95C603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D5563F-B8D2-69DF-AA15-06845FE27C69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349F8585-784B-D7EF-3728-D9DB2A18BC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9D518463-140C-8819-5284-1C7A2FC71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15DF09-272F-D69D-2AAA-8E2BB466C616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B0489F41-ED63-B4C5-F524-5130212E8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5F8024B0-D864-73AF-3924-9F6F5E9897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F2E60B-F226-24A3-B9AA-E1D5787309B6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051D95A5-2425-941D-7977-C3B3CA3217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11AF3D73-4D2E-4AF7-B4FB-3B03D5DE32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ED17F7-FCC0-8D0F-8715-3FFEA06BDC0E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AD45AB23-3DD1-ECCB-9CF2-D14BCCC53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2579C24F-76BE-45DD-0630-579B9A38C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C1A590-1810-FC09-987B-3BB8138D2DD2}"/>
              </a:ext>
            </a:extLst>
          </p:cNvPr>
          <p:cNvGrpSpPr/>
          <p:nvPr/>
        </p:nvGrpSpPr>
        <p:grpSpPr>
          <a:xfrm>
            <a:off x="3624505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87C521CE-3BAA-15AC-EB3C-E041235817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5A82BD40-D23D-4823-E9B2-A8D3CAF43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6E2F6D-48FB-666E-10DA-F08A483D7E1E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410466AB-EBC9-BEE8-35E7-A31B8EA3C3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EDE96820-B1AE-09BE-2C17-4B898AA2A5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DCFE19-4CCE-A8BA-E8E6-55A10F432C8D}"/>
              </a:ext>
            </a:extLst>
          </p:cNvPr>
          <p:cNvGrpSpPr/>
          <p:nvPr/>
        </p:nvGrpSpPr>
        <p:grpSpPr>
          <a:xfrm>
            <a:off x="2451863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48000">
                <a:srgbClr val="C1AC51"/>
              </a:gs>
              <a:gs pos="5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63842139-99B4-4653-7503-937F427D8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8FB83343-2DD6-F603-27AB-7EA3F6C72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20E2C8-4508-4031-FA8E-145D1CE03127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F5E2A8D7-CB4C-D808-CA4A-F26C15F407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07D416B6-538C-2263-112F-C3A749A115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9D4A865-1356-672A-5604-0DFDC7BBD575}"/>
              </a:ext>
            </a:extLst>
          </p:cNvPr>
          <p:cNvSpPr/>
          <p:nvPr/>
        </p:nvSpPr>
        <p:spPr>
          <a:xfrm>
            <a:off x="6334897" y="4500799"/>
            <a:ext cx="4016111" cy="53436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75% parmi les 50-59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74% parmi les habitants d’une grande ville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71% parmi les nationalités autres que luxembourgeoise et portugaise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2C1490-1CCB-B34C-E7A5-41BF43EC7ED8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506936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A26F-6D2F-DEE4-1DC4-3D7CDF5CC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relatif aux connaissances financières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DCEFE-41E7-629D-595C-798411A39BE9}"/>
              </a:ext>
            </a:extLst>
          </p:cNvPr>
          <p:cNvSpPr txBox="1"/>
          <p:nvPr/>
        </p:nvSpPr>
        <p:spPr>
          <a:xfrm>
            <a:off x="7865675" y="1627571"/>
            <a:ext cx="278708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/>
              <a:t>Moyenne : </a:t>
            </a:r>
            <a:r>
              <a:rPr lang="fr-FR" sz="2000" b="1" dirty="0">
                <a:solidFill>
                  <a:srgbClr val="C1AC51"/>
                </a:solidFill>
              </a:rPr>
              <a:t>4.9 / 7</a:t>
            </a:r>
            <a:endParaRPr lang="fr-FR" sz="2000" b="1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293A0E1-EC7F-16BD-0E11-8495B79DD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79696"/>
              </p:ext>
            </p:extLst>
          </p:nvPr>
        </p:nvGraphicFramePr>
        <p:xfrm>
          <a:off x="1199896" y="1627571"/>
          <a:ext cx="5685536" cy="3337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42768">
                  <a:extLst>
                    <a:ext uri="{9D8B030D-6E8A-4147-A177-3AD203B41FA5}">
                      <a16:colId xmlns:a16="http://schemas.microsoft.com/office/drawing/2014/main" val="31028699"/>
                    </a:ext>
                  </a:extLst>
                </a:gridCol>
                <a:gridCol w="2842768">
                  <a:extLst>
                    <a:ext uri="{9D8B030D-6E8A-4147-A177-3AD203B41FA5}">
                      <a16:colId xmlns:a16="http://schemas.microsoft.com/office/drawing/2014/main" val="2624039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Nombre de réponses correctes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23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2%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40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1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5%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4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2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8%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3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11%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05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4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12%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0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5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15%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4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6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20%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18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7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27%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70035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3ED1A12-790F-7F6B-8C42-6839C525595E}"/>
              </a:ext>
            </a:extLst>
          </p:cNvPr>
          <p:cNvSpPr/>
          <p:nvPr/>
        </p:nvSpPr>
        <p:spPr>
          <a:xfrm>
            <a:off x="8181985" y="3431538"/>
            <a:ext cx="3403461" cy="17654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Niveau d’éducation Bac +4 et plus : 5.7 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Ménages avec plus de 6000€ net par mois : 5.6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60-79 ans : 5.6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Hommes : 5.5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40-49 ans : 5.2</a:t>
            </a:r>
          </a:p>
          <a:p>
            <a:pPr marL="180975" indent="-180975"/>
            <a:endParaRPr lang="fr-FR" sz="1000" i="1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Niveau d’éducation primaire, secondaire 1er cycle : 4.2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Femmes : 4.2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Ménages avec moins de 4000€ net par mois : 4.1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Nationalité portugaise : 3.9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Moins de 30 ans : 3.9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388D23-883E-61CF-DFB5-B0CAEB5E9367}"/>
              </a:ext>
            </a:extLst>
          </p:cNvPr>
          <p:cNvCxnSpPr>
            <a:cxnSpLocks/>
          </p:cNvCxnSpPr>
          <p:nvPr/>
        </p:nvCxnSpPr>
        <p:spPr>
          <a:xfrm>
            <a:off x="8162935" y="3458970"/>
            <a:ext cx="0" cy="1670814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8989A-D31C-2257-D6E9-6E13ED8A9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1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Règlement des factures en temps et en heure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9EB156-BB17-662D-1DBD-4AE607B2BC61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1A90A85F-D29E-74DA-5972-C19DFA01C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49DDE690-AE13-86D2-8FD2-04FA390A6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0F9DD79-343D-81A8-4463-D4862DE137E8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4EC0B26F-C28A-6F7D-EAEC-E15DAC76B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72DE1C44-5E6B-B8FC-D9D9-5AF85E4599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0857F2-4A48-6984-FDFA-7098BF4EB435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79042504-BA16-EED8-9AA5-3670D551B4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AFE57E4F-423A-30BB-BFF6-B8383809CA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1D19BC-E1E6-3FD4-15CE-71349CC569F1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A5AC3F1A-ACE7-BE71-4588-D09F930E2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1237A490-AD6B-2732-0436-041F8668BB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5DC0C4-1593-D9A7-FA25-1EB0EDCC97A1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6B257F7D-0D25-E4EC-FA11-029BF5DD2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4E07041E-BFC9-8BCF-DA5F-81AD32405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9050F6-A54F-11E3-3B6F-502C4E0AE480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52BD681C-3FD8-DC07-87C3-D221E110F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7548E92A-FE11-17F6-0FC1-EBEC75314F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FBED18-892B-90E6-05E5-BE522B1E6CFF}"/>
              </a:ext>
            </a:extLst>
          </p:cNvPr>
          <p:cNvGrpSpPr/>
          <p:nvPr/>
        </p:nvGrpSpPr>
        <p:grpSpPr>
          <a:xfrm>
            <a:off x="2448824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F9B37C4-8D6B-3CBC-25C8-7A089D4F7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F2D452D9-3A7D-53E0-21D2-7251629A80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01EA1-1333-5DB3-CA8D-F216F6C2999E}"/>
              </a:ext>
            </a:extLst>
          </p:cNvPr>
          <p:cNvGrpSpPr/>
          <p:nvPr/>
        </p:nvGrpSpPr>
        <p:grpSpPr>
          <a:xfrm>
            <a:off x="3624864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D4C2165B-9110-BB5B-4A8A-6A9086FBF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4AA8E01-8880-C314-4F0E-AC39C672C5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BF65B6-1E01-8044-6223-CA2EF3A0075E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4E90EEB-834A-0795-F59D-864AF8D0E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C4E75F21-815C-3CC0-9D12-9E08FD905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7B4D7D-EC4F-14E4-D712-F045C1002EA6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5A32C85-00F2-7178-C662-F77192F34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7973D3A7-9CD9-9CBF-F5F9-E16A6CD38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91EAB6B-D8F5-AFF0-5EA5-69D15EA8C9F9}"/>
              </a:ext>
            </a:extLst>
          </p:cNvPr>
          <p:cNvSpPr txBox="1"/>
          <p:nvPr/>
        </p:nvSpPr>
        <p:spPr>
          <a:xfrm>
            <a:off x="5277923" y="2285939"/>
            <a:ext cx="4131253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80% des résidents de 18-79 ans </a:t>
            </a:r>
            <a:r>
              <a:rPr lang="fr-FR" sz="2000" b="1" dirty="0"/>
              <a:t>règlent leur facture en temps et en heure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BAF88D-8846-1776-B573-22FCC71646B5}"/>
              </a:ext>
            </a:extLst>
          </p:cNvPr>
          <p:cNvSpPr/>
          <p:nvPr/>
        </p:nvSpPr>
        <p:spPr>
          <a:xfrm>
            <a:off x="6334897" y="4500799"/>
            <a:ext cx="4427590" cy="68825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92% parmi les 60-79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90% parmi ceux dont le ménage perçoit plus de 6000€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86% parmi ceux qui ont suivi un enseignement supérieur Bac +4 et plus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85% parmi ceux en couple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3BB465-5304-CE95-27F4-78395333046D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660824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6E9A3-93B5-D720-A9CB-7C47BC88D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5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Partage identifiant et mot de passe de son compte bancaire avec ses amis proches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A17837-1636-F1E8-7181-1FB217C03384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29197858-5EDA-D5D6-24C8-AABD9433ED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894880B1-F08C-03C9-7C32-D09941A2A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FC5F2-15D8-6BD1-1A85-C39E5145FC57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70BE3454-B498-BF67-2A07-69A56905C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1377BAC0-0C38-65F5-0205-B3FAA6F8B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8CA3D2-96F4-9F20-1D6A-FEBC81496E1F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CBBF8BC3-6C45-597F-F71D-0132C22B87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DF09ED2E-8308-82F5-790B-71FFB51266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598FF1-5015-4A34-AA24-A9048B54B47D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EEFF44C1-0198-8BC2-9BF5-940431CB7A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855F2B1-3C36-6628-A66D-D196F8295B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C34397-3B05-E944-229F-A9C36BA5BCD8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295B22C-ACFC-A928-ACA3-4001B8D0A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0A22EBB9-1127-43A5-882D-D81C953BC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129F6E-831C-15FE-3E68-50E9AA5F764A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DCAC4F2E-3AB4-0196-C96C-37FC59507F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01273359-F748-0DE9-F83D-0AF8F4C6A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DDC32C-0743-83F3-A156-6C1DD5140E81}"/>
              </a:ext>
            </a:extLst>
          </p:cNvPr>
          <p:cNvGrpSpPr/>
          <p:nvPr/>
        </p:nvGrpSpPr>
        <p:grpSpPr>
          <a:xfrm>
            <a:off x="2448824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01225C0-1CBF-8825-9D3D-B223EE564C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1DBD59CB-C5E1-C6B1-75AC-4A3CC061A9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5851B5-5F83-EA65-D01E-4E0B33FBD718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082B7CE9-D22F-6734-990D-068BB17FDD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AE55E304-B574-C14C-39DC-68531F984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B34E61-98F3-D04A-2DC8-8875C61010E0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F6DB2365-F38A-14AD-6EC1-37CE0880F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810B799-AE54-C08B-4190-F64B84D328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21A3578-AE6E-3473-7CB9-48514D1997EC}"/>
              </a:ext>
            </a:extLst>
          </p:cNvPr>
          <p:cNvSpPr txBox="1"/>
          <p:nvPr/>
        </p:nvSpPr>
        <p:spPr>
          <a:xfrm>
            <a:off x="5277923" y="2285939"/>
            <a:ext cx="4131253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89% des résidents de 18-79 ans </a:t>
            </a:r>
            <a:r>
              <a:rPr lang="fr-FR" sz="2000" b="1" dirty="0"/>
              <a:t>ne partagent pas l’identifiant et le mot de passe de leur compte bancaire avec leurs amis proches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1DA642B-E664-F92A-E16E-45241848A6A2}"/>
              </a:ext>
            </a:extLst>
          </p:cNvPr>
          <p:cNvGrpSpPr/>
          <p:nvPr/>
        </p:nvGrpSpPr>
        <p:grpSpPr>
          <a:xfrm>
            <a:off x="3622184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88000">
                <a:srgbClr val="C1AC51"/>
              </a:gs>
              <a:gs pos="9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2A2627F6-2CAE-613F-226B-26A1B1EE8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AE4CB2F5-455F-08C4-F795-E4E9BDB9DD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93C0F7E-8BD0-46AD-2393-AF40FFFEB2E9}"/>
              </a:ext>
            </a:extLst>
          </p:cNvPr>
          <p:cNvSpPr/>
          <p:nvPr/>
        </p:nvSpPr>
        <p:spPr>
          <a:xfrm>
            <a:off x="6334897" y="4500799"/>
            <a:ext cx="4427590" cy="38048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96% parmi les 50-79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94% parmi ceux dont le ménage perçoit plus de 6000€ net par mois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092F90-DEBF-5D52-F38F-0F44E4D0C665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353048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32525-4054-0CD4-76E8-872043536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0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Avant d’acheter un produit financier en ligne, je vérifie si le fournisseur est assujetti à une réglementation dans mon pays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3AF327-A162-D0CC-6286-2A20B3433050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FA00796A-E1CA-9E42-9074-AD7D00A02F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4B1406E6-6030-A195-7D03-21283B944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74FD01-95EC-46A5-1BBE-E07CC7FD954B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874AED0E-3890-3032-AA9D-389BB6D2D3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97EE5E40-87B4-CB36-C183-97771AB4B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48960F-9F9F-AE3A-6E25-241A359F0CAE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21B40749-FC13-D4D2-4C44-104326A58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6C70314F-EC40-3DC6-EF24-84AD33BB3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787F70-A23F-754C-B8D1-5D62E933CD83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A1E8516-38BA-47D9-757A-4DEA52104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3B5EFD75-F29E-DFAB-2204-A80E21CE85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D76F70-D51A-E110-F284-9A760D46F40E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113018E7-0F6A-9DEA-2A68-D5B6C60200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5F803426-C976-325C-5CD7-3D4A584D27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CE69C5-6C4C-D652-726A-3C4EB4A8B32F}"/>
              </a:ext>
            </a:extLst>
          </p:cNvPr>
          <p:cNvGrpSpPr/>
          <p:nvPr/>
        </p:nvGrpSpPr>
        <p:grpSpPr>
          <a:xfrm>
            <a:off x="2448824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21E03C0-C450-AB30-876A-45BB004EBD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58EE1A10-2DC6-F3FF-C013-BA1419778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7A8D5A-7E8F-891B-0A85-44A643AC1F9A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4D728C3C-162A-3CC5-B3B6-AD341EB29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94E5278A-DAB9-A45B-DAA6-4FF7D05AB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D0739F-68C3-4BD8-4028-50F47BACDFE0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AACE8C1D-1393-B366-B950-6419B8101E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D8D10CD9-1323-71A9-377B-40C3B55F0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FCB3F11-3374-D450-A99A-5F1A22798586}"/>
              </a:ext>
            </a:extLst>
          </p:cNvPr>
          <p:cNvSpPr txBox="1"/>
          <p:nvPr/>
        </p:nvSpPr>
        <p:spPr>
          <a:xfrm>
            <a:off x="5277923" y="2285939"/>
            <a:ext cx="4131253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29% des résidents de 18-79 ans </a:t>
            </a:r>
            <a:r>
              <a:rPr lang="fr-FR" sz="2000" b="1" dirty="0"/>
              <a:t>vérifient si le fournisseur est assujetti à une réglementation dans leur pays avant d’acheter un produit financier en ligne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EC8B80-77F4-FAD5-60CD-A7A6F8F539C4}"/>
              </a:ext>
            </a:extLst>
          </p:cNvPr>
          <p:cNvGrpSpPr/>
          <p:nvPr/>
        </p:nvGrpSpPr>
        <p:grpSpPr>
          <a:xfrm>
            <a:off x="3047880" y="1812924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88000">
                <a:srgbClr val="C1AC51"/>
              </a:gs>
              <a:gs pos="9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224C86E-6ED8-876C-17E7-2980070935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A74CDF59-6AD6-59D9-332E-91141521A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1EC858-0FD0-32F7-0185-AF58054CAAAC}"/>
              </a:ext>
            </a:extLst>
          </p:cNvPr>
          <p:cNvGrpSpPr/>
          <p:nvPr/>
        </p:nvGrpSpPr>
        <p:grpSpPr>
          <a:xfrm>
            <a:off x="3624864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6F99E9B6-D28C-8380-162B-04BCDF33D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B9846FBF-FBCC-317C-EF30-1ECFDAC0A9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F30C04A-E16A-8721-3353-58162F54E178}"/>
              </a:ext>
            </a:extLst>
          </p:cNvPr>
          <p:cNvSpPr/>
          <p:nvPr/>
        </p:nvSpPr>
        <p:spPr>
          <a:xfrm>
            <a:off x="6334897" y="4500799"/>
            <a:ext cx="1711822" cy="22659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34% parmi les hommes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D82E94-2779-C5EF-D380-75F1EBDE8AB4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199159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A8C48-4570-7934-F43A-90441A1E7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5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Partage public en ligne des informations sur sa situation financière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0780FF-9478-DE20-F37C-B75A3CD80A98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B2992BC8-13F9-790D-508C-09FC3D5FC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BC7A149F-695F-DDF4-6B7D-405817FCF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63A0FC-DB5E-364F-3482-B9DF09022D17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954C74C0-7D56-1B97-0793-9FE79FFF9A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D3D47AB5-D4D2-611B-7A42-D462DA2E2A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8D4C3E-EA13-DCE4-4193-50EA355AA1D7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0F9FC0A2-0C39-607E-96CE-F78F16DA9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0CADC8D9-3408-3104-08AC-A45518B91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0070C4-8CD5-439D-E0C2-04014F432F76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0D89EE95-952A-9D25-57AA-5473298207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EF13A95-1B1E-A2DF-D235-0245A0463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C654C8-C273-E6E8-3FDA-C4093573B192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12B79D77-3AD8-A15B-A3EC-10BCC4D4D4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2E006D2A-F556-ACEE-99CA-DD6FF3832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C9500B-C37B-14EB-FEB7-365021FDF378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C9F57E68-2BCE-97B9-DD75-8F3F7EEF64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16E50695-76C1-8E4F-AF91-C3C4500A60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A6F8D4-AE6D-8667-0E16-57884AC3DDAB}"/>
              </a:ext>
            </a:extLst>
          </p:cNvPr>
          <p:cNvGrpSpPr/>
          <p:nvPr/>
        </p:nvGrpSpPr>
        <p:grpSpPr>
          <a:xfrm>
            <a:off x="2448824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BEAC326-6589-D88C-1AE4-DE22D9B25E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4C57852-C126-6956-9C49-B302096A6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AE556C-B0B5-49F3-D6A9-B48D201D2A15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25DD552-15AA-CCF3-8E22-CB6B4CF52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9B056F88-2699-9C93-2687-BF1BBC8D0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905AC8-4FF1-FB3D-48F2-90EDF0228129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115FF7C-08EC-3BBE-EA5F-D2783DEA41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83ED7F05-8F4B-13A7-4DA8-6F0B8414B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FAE3026-AC36-5CBE-E15C-B4518C57E1B0}"/>
              </a:ext>
            </a:extLst>
          </p:cNvPr>
          <p:cNvSpPr txBox="1"/>
          <p:nvPr/>
        </p:nvSpPr>
        <p:spPr>
          <a:xfrm>
            <a:off x="5277923" y="2285939"/>
            <a:ext cx="4131253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89% des résidents de 18-79 ans </a:t>
            </a:r>
            <a:r>
              <a:rPr lang="fr-FR" sz="2000" b="1" dirty="0"/>
              <a:t>ne partagent pas publiquement en ligne des informations sur leur situation financière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3A779F8-028C-E7B4-E8E9-A8CCDAC709D9}"/>
              </a:ext>
            </a:extLst>
          </p:cNvPr>
          <p:cNvGrpSpPr/>
          <p:nvPr/>
        </p:nvGrpSpPr>
        <p:grpSpPr>
          <a:xfrm>
            <a:off x="3622184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88000">
                <a:srgbClr val="C1AC51"/>
              </a:gs>
              <a:gs pos="9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873ED54-A2D4-168F-B33D-28110121B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6664249-5A7C-06CC-625C-70EB404F4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EF8B129-3543-7092-1C51-710CCE6CC5AD}"/>
              </a:ext>
            </a:extLst>
          </p:cNvPr>
          <p:cNvSpPr/>
          <p:nvPr/>
        </p:nvSpPr>
        <p:spPr>
          <a:xfrm>
            <a:off x="6334897" y="4500799"/>
            <a:ext cx="4427590" cy="38048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97% parmi les 60-79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94% parmi ceux dont le ménage perçoit plus de 6000€ net par mois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FFEDA39-3DB4-D7E4-5CD6-0FB12C452587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353048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5124D-93FF-77A3-E130-013E430D3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6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Attitudes et comportements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QS2 À quelle fréquence les affirmations suivantes vous concernent-elles 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17C1F3-8782-8E16-1FA4-7CBDCBBB9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929073"/>
              </p:ext>
            </p:extLst>
          </p:nvPr>
        </p:nvGraphicFramePr>
        <p:xfrm>
          <a:off x="228600" y="1168840"/>
          <a:ext cx="10072250" cy="450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A60196-A2CE-28C2-5FC4-55081BB7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640721"/>
              </p:ext>
            </p:extLst>
          </p:nvPr>
        </p:nvGraphicFramePr>
        <p:xfrm>
          <a:off x="10300850" y="1295290"/>
          <a:ext cx="685800" cy="400924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253366886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98632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59626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fr-FR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28519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fr-FR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97226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fr-FR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792725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fr-FR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45163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fr-FR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259744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fr-FR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622347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fr-FR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500356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fr-FR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5582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D3B3362-1AD2-2E0D-B9B2-E925EDA9CE96}"/>
              </a:ext>
            </a:extLst>
          </p:cNvPr>
          <p:cNvSpPr txBox="1"/>
          <p:nvPr/>
        </p:nvSpPr>
        <p:spPr>
          <a:xfrm>
            <a:off x="10083585" y="1028641"/>
            <a:ext cx="110948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chemeClr val="accent3">
                    <a:lumMod val="75000"/>
                  </a:schemeClr>
                </a:solidFill>
              </a:rPr>
              <a:t>TOP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30E14-8DFF-2560-1287-FD8156B97E8D}"/>
              </a:ext>
            </a:extLst>
          </p:cNvPr>
          <p:cNvSpPr txBox="1"/>
          <p:nvPr/>
        </p:nvSpPr>
        <p:spPr>
          <a:xfrm>
            <a:off x="359999" y="105885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5B1183-3353-EB41-93FE-C0791AD3B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12222"/>
              </p:ext>
            </p:extLst>
          </p:nvPr>
        </p:nvGraphicFramePr>
        <p:xfrm>
          <a:off x="11203915" y="1295290"/>
          <a:ext cx="685800" cy="400924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253366886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98632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59626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28519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97226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792725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45163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259744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fr-FR" sz="12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622347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  <a:endParaRPr lang="fr-FR" sz="12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500356"/>
                  </a:ext>
                </a:extLst>
              </a:tr>
              <a:tr h="4009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  <a:endParaRPr lang="fr-FR" sz="12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55824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0122864-1170-3D24-38D2-1EBAB64EC209}"/>
              </a:ext>
            </a:extLst>
          </p:cNvPr>
          <p:cNvSpPr txBox="1"/>
          <p:nvPr/>
        </p:nvSpPr>
        <p:spPr>
          <a:xfrm>
            <a:off x="10986650" y="1028641"/>
            <a:ext cx="110948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BOTTOM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32DCB-5932-7980-040C-1F793DEE8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Changement régulier de mots de passe sur les sites Internet utilisés pour ses achats en ligne ou ses finances personnelles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E8369C-CE2D-6232-575D-7767D09DCF30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CC4C2644-2BB6-72FC-25CE-D049B68CC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C2092044-F53C-1854-2157-78DB8555F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647180-7257-FDAB-A46D-42CE9F23183A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397B6EE3-1369-A994-D8B1-547225926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88302A6A-7D13-0B43-4BFE-456C2CAA0F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2AF23D-9E0B-FAD5-9C73-25B9A843E9EE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5A514113-FA1E-9789-EFA8-E6C539DB5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ADF7BF1A-F61F-28FE-412F-FC8B6BFE19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8EB3B9-1B5A-E6C0-0A7E-C871BCB786A6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70D6AECC-FD4B-B5D4-7399-7C181546E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E1DC08C7-114E-2A0D-7761-8D4281878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B21B2E-8309-7E1B-01F3-72D3D6C47065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07C56F74-1E57-78D1-D8E3-A0E1E57752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A06D9ED3-225B-E2F8-EB64-727C0E45F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B4CFAA-E0FA-C96B-8065-DF4B3184364C}"/>
              </a:ext>
            </a:extLst>
          </p:cNvPr>
          <p:cNvGrpSpPr/>
          <p:nvPr/>
        </p:nvGrpSpPr>
        <p:grpSpPr>
          <a:xfrm>
            <a:off x="2457968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6033E9A6-DA9E-9759-19C5-986C1DC06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5CA4DE79-95EB-3109-601C-7DAB3CD4A0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7D61A2-B565-4B68-F2A6-492B0A88AAE4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9E2D427-B334-D3E7-FF5D-F12BB3124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F41F079-CECE-3A72-F00C-FD1EE45C6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A2F468-FE9A-C6A1-E8E2-206C4A662530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271898AB-CE9D-A0D4-3444-05D169A28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008E9884-FCEF-12B2-737A-1D49578366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EA83EDE-98EB-CD13-3A52-FA5A1DAA112B}"/>
              </a:ext>
            </a:extLst>
          </p:cNvPr>
          <p:cNvSpPr txBox="1"/>
          <p:nvPr/>
        </p:nvSpPr>
        <p:spPr>
          <a:xfrm>
            <a:off x="5277923" y="2285939"/>
            <a:ext cx="4131253" cy="18466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24% des résidents de 18-79 ans </a:t>
            </a:r>
            <a:r>
              <a:rPr lang="fr-FR" sz="2000" b="1" dirty="0"/>
              <a:t>changent régulièrement de mots de passe sur les sites Internet qu’ils utilisent pour leurs achats en ligne ou leurs finances personnelles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34BB3C-E9B7-56E9-6F15-F5BAB330493F}"/>
              </a:ext>
            </a:extLst>
          </p:cNvPr>
          <p:cNvGrpSpPr/>
          <p:nvPr/>
        </p:nvGrpSpPr>
        <p:grpSpPr>
          <a:xfrm>
            <a:off x="3047880" y="1812924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38000">
                <a:srgbClr val="C1AC51"/>
              </a:gs>
              <a:gs pos="4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4175ED78-D686-305B-50C2-499066E8C9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FCA0A130-4275-AA6D-BD41-22FA44CF6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01AC51-AC00-2E66-1723-A05227463685}"/>
              </a:ext>
            </a:extLst>
          </p:cNvPr>
          <p:cNvGrpSpPr/>
          <p:nvPr/>
        </p:nvGrpSpPr>
        <p:grpSpPr>
          <a:xfrm>
            <a:off x="3624864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BEB8392-4F74-D0E7-9609-427A1FA17F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6A36194E-4B7B-D768-016B-CF6CF7A77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23214E5-38D5-21B0-A545-E687BC4F6913}"/>
              </a:ext>
            </a:extLst>
          </p:cNvPr>
          <p:cNvSpPr/>
          <p:nvPr/>
        </p:nvSpPr>
        <p:spPr>
          <a:xfrm>
            <a:off x="6334897" y="4654688"/>
            <a:ext cx="4427590" cy="22659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31% parmi ceux dont le ménage perçoit entre 6000 et 8000€ net par mois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39901B-6810-5442-889D-8E85B99B74A9}"/>
              </a:ext>
            </a:extLst>
          </p:cNvPr>
          <p:cNvCxnSpPr>
            <a:cxnSpLocks/>
          </p:cNvCxnSpPr>
          <p:nvPr/>
        </p:nvCxnSpPr>
        <p:spPr>
          <a:xfrm>
            <a:off x="6315847" y="4654688"/>
            <a:ext cx="0" cy="226591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233F-3283-3F70-D8C5-9F31C164D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1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Attitudes et comportements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QS3 Dans quelle mesure les affirmations suivantes vous correspondent-elles 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AA0610-F0FB-BDDC-A9AB-FDC1A49DC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707158"/>
              </p:ext>
            </p:extLst>
          </p:nvPr>
        </p:nvGraphicFramePr>
        <p:xfrm>
          <a:off x="228600" y="1168840"/>
          <a:ext cx="10072250" cy="450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77E18A-81D6-D844-AA3C-106C6799A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09778"/>
              </p:ext>
            </p:extLst>
          </p:nvPr>
        </p:nvGraphicFramePr>
        <p:xfrm>
          <a:off x="10300850" y="1295290"/>
          <a:ext cx="685800" cy="3999083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253366886"/>
                    </a:ext>
                  </a:extLst>
                </a:gridCol>
              </a:tblGrid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98632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59626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28519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97226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792725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45163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259744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622347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500356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558245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2471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A7DB5ED-87D6-506E-82A8-92D703D48DC9}"/>
              </a:ext>
            </a:extLst>
          </p:cNvPr>
          <p:cNvSpPr txBox="1"/>
          <p:nvPr/>
        </p:nvSpPr>
        <p:spPr>
          <a:xfrm>
            <a:off x="10083585" y="1028641"/>
            <a:ext cx="110948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chemeClr val="tx2">
                    <a:lumMod val="75000"/>
                  </a:schemeClr>
                </a:solidFill>
              </a:rPr>
              <a:t>TOP 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545C61-AA21-381E-094A-6C986370B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23081"/>
              </p:ext>
            </p:extLst>
          </p:nvPr>
        </p:nvGraphicFramePr>
        <p:xfrm>
          <a:off x="11203915" y="1295290"/>
          <a:ext cx="685800" cy="3999083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253366886"/>
                    </a:ext>
                  </a:extLst>
                </a:gridCol>
              </a:tblGrid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98632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59626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28519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97226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792725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45163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259744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622347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500356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558245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3086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099626-C13D-B665-6A8D-F8181A41C5BE}"/>
              </a:ext>
            </a:extLst>
          </p:cNvPr>
          <p:cNvSpPr txBox="1"/>
          <p:nvPr/>
        </p:nvSpPr>
        <p:spPr>
          <a:xfrm>
            <a:off x="10986650" y="1028641"/>
            <a:ext cx="110948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BOTTOM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3A505-6B5D-592D-F6A4-0D61357156DF}"/>
              </a:ext>
            </a:extLst>
          </p:cNvPr>
          <p:cNvSpPr txBox="1"/>
          <p:nvPr/>
        </p:nvSpPr>
        <p:spPr>
          <a:xfrm>
            <a:off x="359999" y="105885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5F404-9B0D-C8CA-996B-AE4F571E7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0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Achats en ligne en toute sécurité en utilisant les réseaux Wi-Fi publics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7C6284-EDD0-290E-6FE5-239DD3F21BE1}"/>
              </a:ext>
            </a:extLst>
          </p:cNvPr>
          <p:cNvSpPr txBox="1"/>
          <p:nvPr/>
        </p:nvSpPr>
        <p:spPr>
          <a:xfrm>
            <a:off x="5277923" y="2285939"/>
            <a:ext cx="4112965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55% des résidents de 18-79 ans </a:t>
            </a:r>
            <a:r>
              <a:rPr lang="fr-FR" sz="2000" b="1" dirty="0"/>
              <a:t>ne pensent pas qu’on peut faire des achats en ligne en toute sécurité en utilisant les réseaux Wi-Fi publics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C4DFEC-D281-EC89-8497-5F143F929ACE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83831E0A-1DB2-E745-F6C9-195ECC0FA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6EA0E7AD-FB34-7900-46A1-9391E887FA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FDC2E5-8E72-11C5-A2CB-E157594C8EF3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96D3505B-A83C-AA0E-068B-46C2183DE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1883E1A2-207D-6944-5659-A9DA3ADA72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2A503A-C401-5086-FFF0-08C95F07116A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D96AB37-6502-385F-B30C-208124EE1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D920D00B-1BEB-7FAC-3517-7B5BAF5E88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30A532-1588-9FB7-CAA3-D16F2F41C6FD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1CA8544E-FC6A-9019-3A6C-7C7F1192D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4B50B762-350A-5435-2527-9ABCD8E09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96781D-EB26-A5A6-A168-707163CF9F02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B873B157-BDED-E271-0967-435B83B1A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1EBC2250-33BA-F71A-B1F5-C8AB55D0DE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F0C1FE-0F4A-B26B-CC8A-872EE75BCC05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A51D2B85-3E0E-80F4-DF43-98CAA17B2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3052A51A-9B27-73C5-203F-A0F7189EC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928BA9-FC87-E90E-C212-A3EB7BACB43C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48000">
                <a:srgbClr val="C1AC51"/>
              </a:gs>
              <a:gs pos="5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E2760CB-6724-2D27-C7CB-B29F9A691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BAD5CDF-C355-1D32-BCCA-A8FCD8256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655226-3948-4BB3-10EF-CD7197813C1A}"/>
              </a:ext>
            </a:extLst>
          </p:cNvPr>
          <p:cNvGrpSpPr/>
          <p:nvPr/>
        </p:nvGrpSpPr>
        <p:grpSpPr>
          <a:xfrm>
            <a:off x="3624505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50CD6495-5C4A-1652-650C-E8BF3442D2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0442957B-63CA-7665-6B89-08A2FC496C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0E24CF-4813-5939-D679-FC8883B8DC73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F13615E0-8BAB-A882-8C91-8A44A7397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0500BDE5-B844-ACF3-3138-9432729B2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997218-E155-5A17-764B-0BDA437A5C97}"/>
              </a:ext>
            </a:extLst>
          </p:cNvPr>
          <p:cNvGrpSpPr/>
          <p:nvPr/>
        </p:nvGrpSpPr>
        <p:grpSpPr>
          <a:xfrm>
            <a:off x="2457513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162DD480-C72D-2CDD-A144-895894164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ADAC579E-C312-FFB4-AE6D-EEEF91DD65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90BB1D1-51B4-988A-2BCD-A46849197017}"/>
              </a:ext>
            </a:extLst>
          </p:cNvPr>
          <p:cNvSpPr/>
          <p:nvPr/>
        </p:nvSpPr>
        <p:spPr>
          <a:xfrm>
            <a:off x="6334897" y="4500799"/>
            <a:ext cx="2114159" cy="22659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69% parmi les 60-79 ans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FE65AF0-AC97-9FFA-0021-A09376CA3FFA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199159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C1B87-F668-B3F8-74E3-39370DBEA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4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Attention à la sécurité relative à un site Internet avant d’effectuer une transaction en ligne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11F2C7-7743-D1C0-1629-18ABB6DFFB48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F1C56905-A3CD-ADCF-5BF7-6BD79E8D26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6BBC43A1-5FEF-2429-7215-5FEF89369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A5553F-BF23-A4C3-9144-817AC85E4F13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FD430027-9DBC-0597-5293-8F1074CF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C69990DB-BAAA-747B-4798-BD33DA44F3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F88F8F-2CBF-4E08-3101-FE2AD87510C5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D9BDAC24-F2FB-8973-B015-CA5D2D3B7A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DF4151A3-C2A5-521B-0DD1-61E7E581C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C6619B-607A-D39C-FA88-D13B27F84427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04902831-DD2D-60B9-A880-372495C6E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FC7F9BF7-BBAA-6E7B-0DCC-97D152793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8C2B05-9EA1-E6A3-41BF-A8F30A26DE9D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75E754D4-5DCF-FF77-04BE-8D129AA9D2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F517C948-8F00-896B-549C-422B587E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AE80C6-9538-C0F1-A85D-B9F853749D48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AB87839E-31F3-7DA4-96B7-E11D3CC73D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DBA73008-980A-86DB-80EE-1B790E544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F8C979-0483-E49E-06E7-BD74104DD979}"/>
              </a:ext>
            </a:extLst>
          </p:cNvPr>
          <p:cNvGrpSpPr/>
          <p:nvPr/>
        </p:nvGrpSpPr>
        <p:grpSpPr>
          <a:xfrm>
            <a:off x="2457968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E7A518C-C965-4778-8BDC-43F6BA166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B87A76A3-C372-24F8-90D1-8D60DA564F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D49E01-D544-3F6E-BF77-7335702EC2CF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03A7B2DB-7E11-1CC6-5F93-9D664ED13F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566EF2AE-7B8A-D5A9-E2B5-6A9E0A0DF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A675A2-CC30-8DEB-DBD9-6593DC94233D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A608933B-12A3-5AF5-ED8F-322AFA108F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7AB37B54-CB89-D98B-546D-24E38E966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98037B7-93A6-34C8-6A0E-094C8195AEAE}"/>
              </a:ext>
            </a:extLst>
          </p:cNvPr>
          <p:cNvSpPr txBox="1"/>
          <p:nvPr/>
        </p:nvSpPr>
        <p:spPr>
          <a:xfrm>
            <a:off x="5277923" y="2285939"/>
            <a:ext cx="4213549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83% des résidents de 18-79 ans </a:t>
            </a:r>
            <a:r>
              <a:rPr lang="fr-FR" sz="2000" b="1" dirty="0"/>
              <a:t>sont d’accord qu’il importe de faire attention à la sécurité relative à un site Internet avant d’effectuer une transaction en ligne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68FAB6-8797-6924-D054-7EE591229B9C}"/>
              </a:ext>
            </a:extLst>
          </p:cNvPr>
          <p:cNvGrpSpPr/>
          <p:nvPr/>
        </p:nvGrpSpPr>
        <p:grpSpPr>
          <a:xfrm>
            <a:off x="3622184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28000">
                <a:srgbClr val="C1AC51"/>
              </a:gs>
              <a:gs pos="3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BA95A6A-E07A-9E02-6406-D92588CD9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026265C2-7722-A71C-0C17-D2914607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8BEF3B11-4D12-D46A-FB24-A1EDF698ED8F}"/>
              </a:ext>
            </a:extLst>
          </p:cNvPr>
          <p:cNvSpPr/>
          <p:nvPr/>
        </p:nvSpPr>
        <p:spPr>
          <a:xfrm>
            <a:off x="6334897" y="4500799"/>
            <a:ext cx="4427590" cy="84214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92% parmi les 60-79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92% parmi ceux dont le ménage perçoit plus de 8000€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91% parmi ceux qui vivent seuls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90% parmi ceux qui ont suivi un enseignement supérieur Bac +4 et plus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90% parmi les habitants d’une grande ville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F3F899-DA73-0983-F06B-FA7D92CFF701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747857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C938D-397B-B3CA-79E9-657158C68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0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Importance de lire les conditions de vente lors d’un achat en ligne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15F73-3B24-92CB-3264-E49595C5E035}"/>
              </a:ext>
            </a:extLst>
          </p:cNvPr>
          <p:cNvSpPr txBox="1"/>
          <p:nvPr/>
        </p:nvSpPr>
        <p:spPr>
          <a:xfrm>
            <a:off x="5277923" y="2285939"/>
            <a:ext cx="4112965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C1AC51"/>
                </a:solidFill>
              </a:rPr>
              <a:t>57% des résidents de 18-79 ans </a:t>
            </a:r>
            <a:r>
              <a:rPr lang="fr-FR" sz="2000" b="1" dirty="0"/>
              <a:t>pensent qu’il est important de lire les conditions de vente lors d’un achat en ligne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852E46-753B-ACE7-D0CD-C056192FF638}"/>
              </a:ext>
            </a:extLst>
          </p:cNvPr>
          <p:cNvGrpSpPr/>
          <p:nvPr/>
        </p:nvGrpSpPr>
        <p:grpSpPr>
          <a:xfrm>
            <a:off x="1874520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CA991457-8FC4-66AF-5AD9-E775909583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4CA0683C-A3B0-8CB0-8992-8DB505FED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CAD125-407F-4702-7D26-36576F4DC916}"/>
              </a:ext>
            </a:extLst>
          </p:cNvPr>
          <p:cNvGrpSpPr/>
          <p:nvPr/>
        </p:nvGrpSpPr>
        <p:grpSpPr>
          <a:xfrm>
            <a:off x="2457968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3B2610AE-A2CC-3060-5B10-D3A67E234E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50ED1214-AF08-B0CF-162A-C7A205C757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E2E9F4-1A5E-229C-64AA-5D80D0B3F40F}"/>
              </a:ext>
            </a:extLst>
          </p:cNvPr>
          <p:cNvGrpSpPr/>
          <p:nvPr/>
        </p:nvGrpSpPr>
        <p:grpSpPr>
          <a:xfrm>
            <a:off x="3041416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C81E3AB7-276C-36ED-F33A-8A4AA7DFAA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F5E48DA0-52DD-CEF2-24FB-9F6367AE1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B7617E-1973-76EA-1858-44692596C126}"/>
              </a:ext>
            </a:extLst>
          </p:cNvPr>
          <p:cNvGrpSpPr/>
          <p:nvPr/>
        </p:nvGrpSpPr>
        <p:grpSpPr>
          <a:xfrm>
            <a:off x="3624864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7ACD7857-9713-9954-51CB-23915D8A4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64BCBE12-7BBB-8353-F94C-FF4636FCA6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50299A-8415-9986-059B-EDDDBA5CAFE4}"/>
              </a:ext>
            </a:extLst>
          </p:cNvPr>
          <p:cNvGrpSpPr/>
          <p:nvPr/>
        </p:nvGrpSpPr>
        <p:grpSpPr>
          <a:xfrm>
            <a:off x="4208312" y="1812924"/>
            <a:ext cx="448212" cy="984885"/>
            <a:chOff x="1274763" y="1274763"/>
            <a:chExt cx="330200" cy="725488"/>
          </a:xfrm>
          <a:solidFill>
            <a:srgbClr val="C1AC51"/>
          </a:solidFill>
        </p:grpSpPr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DB6B121C-B4ED-E9B2-1442-9A68A75EB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CF2B1635-7434-B3CB-D177-BC054DFDF7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1F4FF0-CECD-2E74-9E3F-A70DD30648F5}"/>
              </a:ext>
            </a:extLst>
          </p:cNvPr>
          <p:cNvGrpSpPr/>
          <p:nvPr/>
        </p:nvGrpSpPr>
        <p:grpSpPr>
          <a:xfrm>
            <a:off x="4190120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E1089188-D100-2D9D-78C6-B397AAD83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8A24FEC0-A954-3639-D9E5-269051AF6F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D49DD5-E8E1-4B65-1359-461B3D1D6EA9}"/>
              </a:ext>
            </a:extLst>
          </p:cNvPr>
          <p:cNvGrpSpPr/>
          <p:nvPr/>
        </p:nvGrpSpPr>
        <p:grpSpPr>
          <a:xfrm>
            <a:off x="1874520" y="3012769"/>
            <a:ext cx="448212" cy="984885"/>
            <a:chOff x="1274763" y="1274763"/>
            <a:chExt cx="330200" cy="725488"/>
          </a:xfrm>
          <a:gradFill flip="none" rotWithShape="1">
            <a:gsLst>
              <a:gs pos="0">
                <a:srgbClr val="C1AC51"/>
              </a:gs>
              <a:gs pos="68000">
                <a:srgbClr val="C1AC51"/>
              </a:gs>
              <a:gs pos="7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873EEBC-BCBC-109B-52A1-0BA321F5C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2FC9805-9EE6-7EA0-648B-A8FB8A56D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5A5B69-08E2-1CC2-F0B8-AEE313740F2E}"/>
              </a:ext>
            </a:extLst>
          </p:cNvPr>
          <p:cNvGrpSpPr/>
          <p:nvPr/>
        </p:nvGrpSpPr>
        <p:grpSpPr>
          <a:xfrm>
            <a:off x="3624505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76F9F6BA-6BCD-907A-6791-70E724E7E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C4A2FB2A-6C54-B629-11EC-E4B34B81C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5E0BB9-EB02-36F0-6F17-ACDF184CE368}"/>
              </a:ext>
            </a:extLst>
          </p:cNvPr>
          <p:cNvGrpSpPr/>
          <p:nvPr/>
        </p:nvGrpSpPr>
        <p:grpSpPr>
          <a:xfrm>
            <a:off x="3041416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48BF6139-63B5-2793-340A-2B0B7621DE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8C2DCBD5-1C9B-8533-5053-54F7160A3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87E914C-837A-8F24-5EA0-0E97F8514EE6}"/>
              </a:ext>
            </a:extLst>
          </p:cNvPr>
          <p:cNvGrpSpPr/>
          <p:nvPr/>
        </p:nvGrpSpPr>
        <p:grpSpPr>
          <a:xfrm>
            <a:off x="2457609" y="3012769"/>
            <a:ext cx="448212" cy="984885"/>
            <a:chOff x="1274763" y="1274763"/>
            <a:chExt cx="330200" cy="725488"/>
          </a:xfrm>
          <a:solidFill>
            <a:schemeClr val="tx1"/>
          </a:solidFill>
        </p:grpSpPr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46A0080-4D3F-6420-C9B7-D3B14FA5A7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63" y="1465263"/>
              <a:ext cx="330200" cy="534988"/>
            </a:xfrm>
            <a:custGeom>
              <a:avLst/>
              <a:gdLst>
                <a:gd name="T0" fmla="*/ 173 w 208"/>
                <a:gd name="T1" fmla="*/ 20 h 337"/>
                <a:gd name="T2" fmla="*/ 170 w 208"/>
                <a:gd name="T3" fmla="*/ 17 h 337"/>
                <a:gd name="T4" fmla="*/ 156 w 208"/>
                <a:gd name="T5" fmla="*/ 9 h 337"/>
                <a:gd name="T6" fmla="*/ 141 w 208"/>
                <a:gd name="T7" fmla="*/ 4 h 337"/>
                <a:gd name="T8" fmla="*/ 128 w 208"/>
                <a:gd name="T9" fmla="*/ 2 h 337"/>
                <a:gd name="T10" fmla="*/ 104 w 208"/>
                <a:gd name="T11" fmla="*/ 0 h 337"/>
                <a:gd name="T12" fmla="*/ 76 w 208"/>
                <a:gd name="T13" fmla="*/ 3 h 337"/>
                <a:gd name="T14" fmla="*/ 63 w 208"/>
                <a:gd name="T15" fmla="*/ 6 h 337"/>
                <a:gd name="T16" fmla="*/ 48 w 208"/>
                <a:gd name="T17" fmla="*/ 11 h 337"/>
                <a:gd name="T18" fmla="*/ 38 w 208"/>
                <a:gd name="T19" fmla="*/ 18 h 337"/>
                <a:gd name="T20" fmla="*/ 35 w 208"/>
                <a:gd name="T21" fmla="*/ 22 h 337"/>
                <a:gd name="T22" fmla="*/ 0 w 208"/>
                <a:gd name="T23" fmla="*/ 180 h 337"/>
                <a:gd name="T24" fmla="*/ 1 w 208"/>
                <a:gd name="T25" fmla="*/ 185 h 337"/>
                <a:gd name="T26" fmla="*/ 3 w 208"/>
                <a:gd name="T27" fmla="*/ 188 h 337"/>
                <a:gd name="T28" fmla="*/ 12 w 208"/>
                <a:gd name="T29" fmla="*/ 194 h 337"/>
                <a:gd name="T30" fmla="*/ 22 w 208"/>
                <a:gd name="T31" fmla="*/ 196 h 337"/>
                <a:gd name="T32" fmla="*/ 31 w 208"/>
                <a:gd name="T33" fmla="*/ 196 h 337"/>
                <a:gd name="T34" fmla="*/ 64 w 208"/>
                <a:gd name="T35" fmla="*/ 330 h 337"/>
                <a:gd name="T36" fmla="*/ 68 w 208"/>
                <a:gd name="T37" fmla="*/ 335 h 337"/>
                <a:gd name="T38" fmla="*/ 135 w 208"/>
                <a:gd name="T39" fmla="*/ 337 h 337"/>
                <a:gd name="T40" fmla="*/ 140 w 208"/>
                <a:gd name="T41" fmla="*/ 335 h 337"/>
                <a:gd name="T42" fmla="*/ 144 w 208"/>
                <a:gd name="T43" fmla="*/ 330 h 337"/>
                <a:gd name="T44" fmla="*/ 177 w 208"/>
                <a:gd name="T45" fmla="*/ 196 h 337"/>
                <a:gd name="T46" fmla="*/ 186 w 208"/>
                <a:gd name="T47" fmla="*/ 196 h 337"/>
                <a:gd name="T48" fmla="*/ 196 w 208"/>
                <a:gd name="T49" fmla="*/ 194 h 337"/>
                <a:gd name="T50" fmla="*/ 205 w 208"/>
                <a:gd name="T51" fmla="*/ 188 h 337"/>
                <a:gd name="T52" fmla="*/ 207 w 208"/>
                <a:gd name="T53" fmla="*/ 185 h 337"/>
                <a:gd name="T54" fmla="*/ 208 w 208"/>
                <a:gd name="T55" fmla="*/ 180 h 337"/>
                <a:gd name="T56" fmla="*/ 184 w 208"/>
                <a:gd name="T57" fmla="*/ 176 h 337"/>
                <a:gd name="T58" fmla="*/ 177 w 208"/>
                <a:gd name="T59" fmla="*/ 174 h 337"/>
                <a:gd name="T60" fmla="*/ 171 w 208"/>
                <a:gd name="T61" fmla="*/ 171 h 337"/>
                <a:gd name="T62" fmla="*/ 166 w 208"/>
                <a:gd name="T63" fmla="*/ 171 h 337"/>
                <a:gd name="T64" fmla="*/ 162 w 208"/>
                <a:gd name="T65" fmla="*/ 173 h 337"/>
                <a:gd name="T66" fmla="*/ 159 w 208"/>
                <a:gd name="T67" fmla="*/ 176 h 337"/>
                <a:gd name="T68" fmla="*/ 82 w 208"/>
                <a:gd name="T69" fmla="*/ 316 h 337"/>
                <a:gd name="T70" fmla="*/ 49 w 208"/>
                <a:gd name="T71" fmla="*/ 176 h 337"/>
                <a:gd name="T72" fmla="*/ 46 w 208"/>
                <a:gd name="T73" fmla="*/ 173 h 337"/>
                <a:gd name="T74" fmla="*/ 42 w 208"/>
                <a:gd name="T75" fmla="*/ 171 h 337"/>
                <a:gd name="T76" fmla="*/ 37 w 208"/>
                <a:gd name="T77" fmla="*/ 171 h 337"/>
                <a:gd name="T78" fmla="*/ 32 w 208"/>
                <a:gd name="T79" fmla="*/ 174 h 337"/>
                <a:gd name="T80" fmla="*/ 22 w 208"/>
                <a:gd name="T81" fmla="*/ 176 h 337"/>
                <a:gd name="T82" fmla="*/ 57 w 208"/>
                <a:gd name="T83" fmla="*/ 30 h 337"/>
                <a:gd name="T84" fmla="*/ 77 w 208"/>
                <a:gd name="T85" fmla="*/ 23 h 337"/>
                <a:gd name="T86" fmla="*/ 98 w 208"/>
                <a:gd name="T87" fmla="*/ 21 h 337"/>
                <a:gd name="T88" fmla="*/ 110 w 208"/>
                <a:gd name="T89" fmla="*/ 21 h 337"/>
                <a:gd name="T90" fmla="*/ 132 w 208"/>
                <a:gd name="T91" fmla="*/ 23 h 337"/>
                <a:gd name="T92" fmla="*/ 151 w 208"/>
                <a:gd name="T93" fmla="*/ 30 h 337"/>
                <a:gd name="T94" fmla="*/ 186 w 208"/>
                <a:gd name="T95" fmla="*/ 17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337">
                  <a:moveTo>
                    <a:pt x="173" y="23"/>
                  </a:moveTo>
                  <a:lnTo>
                    <a:pt x="173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1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4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0" y="1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1" y="2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2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5" y="190"/>
                  </a:lnTo>
                  <a:lnTo>
                    <a:pt x="7" y="191"/>
                  </a:lnTo>
                  <a:lnTo>
                    <a:pt x="9" y="193"/>
                  </a:lnTo>
                  <a:lnTo>
                    <a:pt x="12" y="194"/>
                  </a:lnTo>
                  <a:lnTo>
                    <a:pt x="16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8" y="196"/>
                  </a:lnTo>
                  <a:lnTo>
                    <a:pt x="31" y="196"/>
                  </a:lnTo>
                  <a:lnTo>
                    <a:pt x="33" y="195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4" y="330"/>
                  </a:lnTo>
                  <a:lnTo>
                    <a:pt x="65" y="332"/>
                  </a:lnTo>
                  <a:lnTo>
                    <a:pt x="66" y="333"/>
                  </a:lnTo>
                  <a:lnTo>
                    <a:pt x="67" y="334"/>
                  </a:lnTo>
                  <a:lnTo>
                    <a:pt x="68" y="335"/>
                  </a:lnTo>
                  <a:lnTo>
                    <a:pt x="70" y="336"/>
                  </a:lnTo>
                  <a:lnTo>
                    <a:pt x="72" y="336"/>
                  </a:lnTo>
                  <a:lnTo>
                    <a:pt x="73" y="337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7" y="336"/>
                  </a:lnTo>
                  <a:lnTo>
                    <a:pt x="138" y="336"/>
                  </a:lnTo>
                  <a:lnTo>
                    <a:pt x="140" y="335"/>
                  </a:lnTo>
                  <a:lnTo>
                    <a:pt x="141" y="334"/>
                  </a:lnTo>
                  <a:lnTo>
                    <a:pt x="143" y="333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5" y="329"/>
                  </a:lnTo>
                  <a:lnTo>
                    <a:pt x="175" y="195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80" y="196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6"/>
                  </a:lnTo>
                  <a:lnTo>
                    <a:pt x="188" y="196"/>
                  </a:lnTo>
                  <a:lnTo>
                    <a:pt x="191" y="196"/>
                  </a:lnTo>
                  <a:lnTo>
                    <a:pt x="193" y="195"/>
                  </a:lnTo>
                  <a:lnTo>
                    <a:pt x="196" y="194"/>
                  </a:lnTo>
                  <a:lnTo>
                    <a:pt x="199" y="193"/>
                  </a:lnTo>
                  <a:lnTo>
                    <a:pt x="202" y="191"/>
                  </a:lnTo>
                  <a:lnTo>
                    <a:pt x="204" y="190"/>
                  </a:lnTo>
                  <a:lnTo>
                    <a:pt x="205" y="188"/>
                  </a:lnTo>
                  <a:lnTo>
                    <a:pt x="205" y="188"/>
                  </a:lnTo>
                  <a:lnTo>
                    <a:pt x="206" y="187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8" y="184"/>
                  </a:lnTo>
                  <a:lnTo>
                    <a:pt x="208" y="182"/>
                  </a:lnTo>
                  <a:lnTo>
                    <a:pt x="208" y="181"/>
                  </a:lnTo>
                  <a:lnTo>
                    <a:pt x="208" y="180"/>
                  </a:lnTo>
                  <a:lnTo>
                    <a:pt x="208" y="179"/>
                  </a:lnTo>
                  <a:lnTo>
                    <a:pt x="173" y="23"/>
                  </a:lnTo>
                  <a:close/>
                  <a:moveTo>
                    <a:pt x="186" y="176"/>
                  </a:moveTo>
                  <a:lnTo>
                    <a:pt x="184" y="176"/>
                  </a:lnTo>
                  <a:lnTo>
                    <a:pt x="184" y="176"/>
                  </a:lnTo>
                  <a:lnTo>
                    <a:pt x="181" y="176"/>
                  </a:lnTo>
                  <a:lnTo>
                    <a:pt x="179" y="175"/>
                  </a:lnTo>
                  <a:lnTo>
                    <a:pt x="177" y="174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3" y="172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3" y="172"/>
                  </a:lnTo>
                  <a:lnTo>
                    <a:pt x="162" y="173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5"/>
                  </a:lnTo>
                  <a:lnTo>
                    <a:pt x="159" y="176"/>
                  </a:lnTo>
                  <a:lnTo>
                    <a:pt x="158" y="178"/>
                  </a:lnTo>
                  <a:lnTo>
                    <a:pt x="158" y="179"/>
                  </a:lnTo>
                  <a:lnTo>
                    <a:pt x="127" y="316"/>
                  </a:lnTo>
                  <a:lnTo>
                    <a:pt x="82" y="316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6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7" y="176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5" y="27"/>
                  </a:lnTo>
                  <a:lnTo>
                    <a:pt x="70" y="25"/>
                  </a:lnTo>
                  <a:lnTo>
                    <a:pt x="77" y="23"/>
                  </a:lnTo>
                  <a:lnTo>
                    <a:pt x="84" y="22"/>
                  </a:lnTo>
                  <a:lnTo>
                    <a:pt x="89" y="22"/>
                  </a:lnTo>
                  <a:lnTo>
                    <a:pt x="93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4" y="27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86" y="174"/>
                  </a:lnTo>
                  <a:lnTo>
                    <a:pt x="18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81E940BC-DCAF-4837-6F07-F555CB83E4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274763"/>
              <a:ext cx="160338" cy="158750"/>
            </a:xfrm>
            <a:custGeom>
              <a:avLst/>
              <a:gdLst>
                <a:gd name="T0" fmla="*/ 55 w 101"/>
                <a:gd name="T1" fmla="*/ 100 h 100"/>
                <a:gd name="T2" fmla="*/ 70 w 101"/>
                <a:gd name="T3" fmla="*/ 96 h 100"/>
                <a:gd name="T4" fmla="*/ 82 w 101"/>
                <a:gd name="T5" fmla="*/ 89 h 100"/>
                <a:gd name="T6" fmla="*/ 92 w 101"/>
                <a:gd name="T7" fmla="*/ 78 h 100"/>
                <a:gd name="T8" fmla="*/ 98 w 101"/>
                <a:gd name="T9" fmla="*/ 65 h 100"/>
                <a:gd name="T10" fmla="*/ 101 w 101"/>
                <a:gd name="T11" fmla="*/ 50 h 100"/>
                <a:gd name="T12" fmla="*/ 99 w 101"/>
                <a:gd name="T13" fmla="*/ 40 h 100"/>
                <a:gd name="T14" fmla="*/ 94 w 101"/>
                <a:gd name="T15" fmla="*/ 26 h 100"/>
                <a:gd name="T16" fmla="*/ 86 w 101"/>
                <a:gd name="T17" fmla="*/ 15 h 100"/>
                <a:gd name="T18" fmla="*/ 74 w 101"/>
                <a:gd name="T19" fmla="*/ 7 h 100"/>
                <a:gd name="T20" fmla="*/ 60 w 101"/>
                <a:gd name="T21" fmla="*/ 1 h 100"/>
                <a:gd name="T22" fmla="*/ 50 w 101"/>
                <a:gd name="T23" fmla="*/ 0 h 100"/>
                <a:gd name="T24" fmla="*/ 35 w 101"/>
                <a:gd name="T25" fmla="*/ 2 h 100"/>
                <a:gd name="T26" fmla="*/ 22 w 101"/>
                <a:gd name="T27" fmla="*/ 9 h 100"/>
                <a:gd name="T28" fmla="*/ 11 w 101"/>
                <a:gd name="T29" fmla="*/ 19 h 100"/>
                <a:gd name="T30" fmla="*/ 4 w 101"/>
                <a:gd name="T31" fmla="*/ 31 h 100"/>
                <a:gd name="T32" fmla="*/ 0 w 101"/>
                <a:gd name="T33" fmla="*/ 45 h 100"/>
                <a:gd name="T34" fmla="*/ 0 w 101"/>
                <a:gd name="T35" fmla="*/ 55 h 100"/>
                <a:gd name="T36" fmla="*/ 4 w 101"/>
                <a:gd name="T37" fmla="*/ 70 h 100"/>
                <a:gd name="T38" fmla="*/ 11 w 101"/>
                <a:gd name="T39" fmla="*/ 82 h 100"/>
                <a:gd name="T40" fmla="*/ 22 w 101"/>
                <a:gd name="T41" fmla="*/ 92 h 100"/>
                <a:gd name="T42" fmla="*/ 35 w 101"/>
                <a:gd name="T43" fmla="*/ 98 h 100"/>
                <a:gd name="T44" fmla="*/ 50 w 101"/>
                <a:gd name="T45" fmla="*/ 100 h 100"/>
                <a:gd name="T46" fmla="*/ 50 w 101"/>
                <a:gd name="T47" fmla="*/ 24 h 100"/>
                <a:gd name="T48" fmla="*/ 58 w 101"/>
                <a:gd name="T49" fmla="*/ 25 h 100"/>
                <a:gd name="T50" fmla="*/ 65 w 101"/>
                <a:gd name="T51" fmla="*/ 28 h 100"/>
                <a:gd name="T52" fmla="*/ 71 w 101"/>
                <a:gd name="T53" fmla="*/ 33 h 100"/>
                <a:gd name="T54" fmla="*/ 74 w 101"/>
                <a:gd name="T55" fmla="*/ 40 h 100"/>
                <a:gd name="T56" fmla="*/ 77 w 101"/>
                <a:gd name="T57" fmla="*/ 48 h 100"/>
                <a:gd name="T58" fmla="*/ 77 w 101"/>
                <a:gd name="T59" fmla="*/ 53 h 100"/>
                <a:gd name="T60" fmla="*/ 74 w 101"/>
                <a:gd name="T61" fmla="*/ 61 h 100"/>
                <a:gd name="T62" fmla="*/ 71 w 101"/>
                <a:gd name="T63" fmla="*/ 67 h 100"/>
                <a:gd name="T64" fmla="*/ 65 w 101"/>
                <a:gd name="T65" fmla="*/ 72 h 100"/>
                <a:gd name="T66" fmla="*/ 58 w 101"/>
                <a:gd name="T67" fmla="*/ 75 h 100"/>
                <a:gd name="T68" fmla="*/ 50 w 101"/>
                <a:gd name="T69" fmla="*/ 77 h 100"/>
                <a:gd name="T70" fmla="*/ 45 w 101"/>
                <a:gd name="T71" fmla="*/ 76 h 100"/>
                <a:gd name="T72" fmla="*/ 37 w 101"/>
                <a:gd name="T73" fmla="*/ 74 h 100"/>
                <a:gd name="T74" fmla="*/ 31 w 101"/>
                <a:gd name="T75" fmla="*/ 69 h 100"/>
                <a:gd name="T76" fmla="*/ 27 w 101"/>
                <a:gd name="T77" fmla="*/ 63 h 100"/>
                <a:gd name="T78" fmla="*/ 24 w 101"/>
                <a:gd name="T79" fmla="*/ 56 h 100"/>
                <a:gd name="T80" fmla="*/ 23 w 101"/>
                <a:gd name="T81" fmla="*/ 50 h 100"/>
                <a:gd name="T82" fmla="*/ 25 w 101"/>
                <a:gd name="T83" fmla="*/ 43 h 100"/>
                <a:gd name="T84" fmla="*/ 28 w 101"/>
                <a:gd name="T85" fmla="*/ 35 h 100"/>
                <a:gd name="T86" fmla="*/ 33 w 101"/>
                <a:gd name="T87" fmla="*/ 30 h 100"/>
                <a:gd name="T88" fmla="*/ 40 w 101"/>
                <a:gd name="T89" fmla="*/ 26 h 100"/>
                <a:gd name="T90" fmla="*/ 47 w 101"/>
                <a:gd name="T9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0">
                  <a:moveTo>
                    <a:pt x="50" y="100"/>
                  </a:moveTo>
                  <a:lnTo>
                    <a:pt x="50" y="100"/>
                  </a:lnTo>
                  <a:lnTo>
                    <a:pt x="55" y="100"/>
                  </a:lnTo>
                  <a:lnTo>
                    <a:pt x="60" y="99"/>
                  </a:lnTo>
                  <a:lnTo>
                    <a:pt x="65" y="98"/>
                  </a:lnTo>
                  <a:lnTo>
                    <a:pt x="70" y="96"/>
                  </a:lnTo>
                  <a:lnTo>
                    <a:pt x="74" y="94"/>
                  </a:lnTo>
                  <a:lnTo>
                    <a:pt x="78" y="92"/>
                  </a:lnTo>
                  <a:lnTo>
                    <a:pt x="82" y="89"/>
                  </a:lnTo>
                  <a:lnTo>
                    <a:pt x="86" y="86"/>
                  </a:lnTo>
                  <a:lnTo>
                    <a:pt x="89" y="82"/>
                  </a:lnTo>
                  <a:lnTo>
                    <a:pt x="92" y="78"/>
                  </a:lnTo>
                  <a:lnTo>
                    <a:pt x="94" y="74"/>
                  </a:lnTo>
                  <a:lnTo>
                    <a:pt x="96" y="70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0" y="5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45"/>
                  </a:lnTo>
                  <a:lnTo>
                    <a:pt x="99" y="40"/>
                  </a:lnTo>
                  <a:lnTo>
                    <a:pt x="98" y="35"/>
                  </a:lnTo>
                  <a:lnTo>
                    <a:pt x="96" y="31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9" y="19"/>
                  </a:lnTo>
                  <a:lnTo>
                    <a:pt x="86" y="15"/>
                  </a:lnTo>
                  <a:lnTo>
                    <a:pt x="82" y="12"/>
                  </a:lnTo>
                  <a:lnTo>
                    <a:pt x="78" y="9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6" y="74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8" y="89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99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3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9" y="32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5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3" y="74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5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28" y="65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98DCA43E-6858-506B-7342-88BD3CD36DB6}"/>
              </a:ext>
            </a:extLst>
          </p:cNvPr>
          <p:cNvSpPr/>
          <p:nvPr/>
        </p:nvSpPr>
        <p:spPr>
          <a:xfrm>
            <a:off x="6334897" y="4500799"/>
            <a:ext cx="4427590" cy="38048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65% parmi les 50-79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65% parmi les nationalités autres que luxembourgeoise et portugaise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60907E5-2D91-1A3F-9931-E77C6C64D87E}"/>
              </a:ext>
            </a:extLst>
          </p:cNvPr>
          <p:cNvCxnSpPr>
            <a:cxnSpLocks/>
          </p:cNvCxnSpPr>
          <p:nvPr/>
        </p:nvCxnSpPr>
        <p:spPr>
          <a:xfrm>
            <a:off x="6315847" y="4528231"/>
            <a:ext cx="0" cy="353048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9043-A9E0-E3E6-84CB-BD953EFAA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9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relatif aux comportements financiers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D735D-B314-5BB3-30FA-C0CD53A08DAB}"/>
              </a:ext>
            </a:extLst>
          </p:cNvPr>
          <p:cNvSpPr txBox="1"/>
          <p:nvPr/>
        </p:nvSpPr>
        <p:spPr>
          <a:xfrm>
            <a:off x="7865675" y="1627571"/>
            <a:ext cx="278708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/>
              <a:t>Moyenne : </a:t>
            </a:r>
            <a:r>
              <a:rPr lang="fr-FR" sz="2000" b="1" dirty="0">
                <a:solidFill>
                  <a:srgbClr val="C1AC51"/>
                </a:solidFill>
              </a:rPr>
              <a:t>4.9 / 8</a:t>
            </a:r>
            <a:endParaRPr lang="fr-FR" sz="2000" b="1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1FF985D1-8439-D51B-6EBE-2DA274442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369006"/>
              </p:ext>
            </p:extLst>
          </p:nvPr>
        </p:nvGraphicFramePr>
        <p:xfrm>
          <a:off x="1199896" y="1627571"/>
          <a:ext cx="5685536" cy="3708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42768">
                  <a:extLst>
                    <a:ext uri="{9D8B030D-6E8A-4147-A177-3AD203B41FA5}">
                      <a16:colId xmlns:a16="http://schemas.microsoft.com/office/drawing/2014/main" val="31028699"/>
                    </a:ext>
                  </a:extLst>
                </a:gridCol>
                <a:gridCol w="2842768">
                  <a:extLst>
                    <a:ext uri="{9D8B030D-6E8A-4147-A177-3AD203B41FA5}">
                      <a16:colId xmlns:a16="http://schemas.microsoft.com/office/drawing/2014/main" val="2624039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23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&lt;1%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40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1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2%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4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2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4%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3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10%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05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4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19%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0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5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26%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4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6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27%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18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7</a:t>
                      </a:r>
                      <a:endParaRPr lang="fr-FR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11%</a:t>
                      </a:r>
                      <a:endParaRPr lang="fr-FR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70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8</a:t>
                      </a:r>
                      <a:endParaRPr lang="fr-FR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1%</a:t>
                      </a:r>
                      <a:endParaRPr lang="fr-FR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1296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21F121D-EF99-1DD7-0F6D-A3D3CD133263}"/>
              </a:ext>
            </a:extLst>
          </p:cNvPr>
          <p:cNvSpPr/>
          <p:nvPr/>
        </p:nvSpPr>
        <p:spPr>
          <a:xfrm>
            <a:off x="8181985" y="3431538"/>
            <a:ext cx="3403461" cy="13038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Ménages avec 6000-8000€ net par mois : 5.3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Habitants d’une grande ville : 5.3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40-49 ans : 5.2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Hommes : 5.1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Niveau d’éducation Bac +4 et plus : 5.1 </a:t>
            </a:r>
          </a:p>
          <a:p>
            <a:pPr marL="180975" indent="-180975"/>
            <a:endParaRPr lang="fr-FR" sz="1000" i="1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Femmes : 4.7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Moins de 30 ans : 4.7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92B058-DC17-334E-20FF-22BB89E3B5E6}"/>
              </a:ext>
            </a:extLst>
          </p:cNvPr>
          <p:cNvCxnSpPr>
            <a:cxnSpLocks/>
          </p:cNvCxnSpPr>
          <p:nvPr/>
        </p:nvCxnSpPr>
        <p:spPr>
          <a:xfrm>
            <a:off x="8162935" y="3458970"/>
            <a:ext cx="0" cy="120447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2A320-7F90-4254-B322-A7EE0B972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68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Attitudes et comportements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QS4 Voici quelques affirmations. Dans quelle mesure êtes-vous d’accord ou pas d’accord avec chacune des affirmations suivantes concernant votre situation 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4838AF-2045-8CD0-62F7-8554082349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608499"/>
              </p:ext>
            </p:extLst>
          </p:nvPr>
        </p:nvGraphicFramePr>
        <p:xfrm>
          <a:off x="228600" y="1168840"/>
          <a:ext cx="10072250" cy="439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331BCB-D358-9C64-126E-0D682F916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101818"/>
              </p:ext>
            </p:extLst>
          </p:nvPr>
        </p:nvGraphicFramePr>
        <p:xfrm>
          <a:off x="10300850" y="1295290"/>
          <a:ext cx="685800" cy="390764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253366886"/>
                    </a:ext>
                  </a:extLst>
                </a:gridCol>
              </a:tblGrid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98632"/>
                  </a:ext>
                </a:extLst>
              </a:tr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59626"/>
                  </a:ext>
                </a:extLst>
              </a:tr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28519"/>
                  </a:ext>
                </a:extLst>
              </a:tr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97226"/>
                  </a:ext>
                </a:extLst>
              </a:tr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792725"/>
                  </a:ext>
                </a:extLst>
              </a:tr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45163"/>
                  </a:ext>
                </a:extLst>
              </a:tr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259744"/>
                  </a:ext>
                </a:extLst>
              </a:tr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62234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4734CBE-6971-7EC5-52B0-E3307CFC4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690474"/>
              </p:ext>
            </p:extLst>
          </p:nvPr>
        </p:nvGraphicFramePr>
        <p:xfrm>
          <a:off x="11203915" y="1295290"/>
          <a:ext cx="685800" cy="390764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253366886"/>
                    </a:ext>
                  </a:extLst>
                </a:gridCol>
              </a:tblGrid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98632"/>
                  </a:ext>
                </a:extLst>
              </a:tr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59626"/>
                  </a:ext>
                </a:extLst>
              </a:tr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28519"/>
                  </a:ext>
                </a:extLst>
              </a:tr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97226"/>
                  </a:ext>
                </a:extLst>
              </a:tr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792725"/>
                  </a:ext>
                </a:extLst>
              </a:tr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45163"/>
                  </a:ext>
                </a:extLst>
              </a:tr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259744"/>
                  </a:ext>
                </a:extLst>
              </a:tr>
              <a:tr h="4884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6223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EBD9EC-EE8E-7ADA-DFA5-8AFAFFA0EE33}"/>
              </a:ext>
            </a:extLst>
          </p:cNvPr>
          <p:cNvSpPr txBox="1"/>
          <p:nvPr/>
        </p:nvSpPr>
        <p:spPr>
          <a:xfrm>
            <a:off x="10986650" y="1028641"/>
            <a:ext cx="110948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BOTTOM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56DF7-3CD2-0FD5-FE91-92DC487A855D}"/>
              </a:ext>
            </a:extLst>
          </p:cNvPr>
          <p:cNvSpPr txBox="1"/>
          <p:nvPr/>
        </p:nvSpPr>
        <p:spPr>
          <a:xfrm>
            <a:off x="359999" y="105885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AEEFA-9A6A-0632-6658-F26CB9133BB4}"/>
              </a:ext>
            </a:extLst>
          </p:cNvPr>
          <p:cNvSpPr txBox="1"/>
          <p:nvPr/>
        </p:nvSpPr>
        <p:spPr>
          <a:xfrm>
            <a:off x="10083585" y="1028641"/>
            <a:ext cx="110948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chemeClr val="tx2">
                    <a:lumMod val="75000"/>
                  </a:schemeClr>
                </a:solidFill>
              </a:rPr>
              <a:t>TOP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2D668-5001-9D12-8441-7F7F4D4B5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2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Attitudes et comportements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QS5 Voici quelques affirmations. Dans quelle mesure êtes-vous d’accord ou pas d’accord avec chacune des affirmations suivantes concernant votre situation 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AEFDB5-379C-2EB4-2F02-503E0F59A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335048"/>
              </p:ext>
            </p:extLst>
          </p:nvPr>
        </p:nvGraphicFramePr>
        <p:xfrm>
          <a:off x="228600" y="1295290"/>
          <a:ext cx="10072250" cy="422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7F8DDD-E1A3-B909-AC5D-5F232E124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80875"/>
              </p:ext>
            </p:extLst>
          </p:nvPr>
        </p:nvGraphicFramePr>
        <p:xfrm>
          <a:off x="10300850" y="1425400"/>
          <a:ext cx="685800" cy="373509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253366886"/>
                    </a:ext>
                  </a:extLst>
                </a:gridCol>
              </a:tblGrid>
              <a:tr h="6225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98632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59626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28519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97226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792725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fr-F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451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473181-CF68-910B-4DA8-A4DAC8F1A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38674"/>
              </p:ext>
            </p:extLst>
          </p:nvPr>
        </p:nvGraphicFramePr>
        <p:xfrm>
          <a:off x="11203915" y="1425400"/>
          <a:ext cx="685800" cy="373509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253366886"/>
                    </a:ext>
                  </a:extLst>
                </a:gridCol>
              </a:tblGrid>
              <a:tr h="6225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98632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59626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28519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97226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792725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fr-FR" sz="12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451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003658B-20CE-23C2-0830-DE1909FD79AD}"/>
              </a:ext>
            </a:extLst>
          </p:cNvPr>
          <p:cNvSpPr txBox="1"/>
          <p:nvPr/>
        </p:nvSpPr>
        <p:spPr>
          <a:xfrm>
            <a:off x="10986650" y="1028641"/>
            <a:ext cx="110948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BOTTOM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2C665-F07A-AAAC-2909-AFA13FF0C263}"/>
              </a:ext>
            </a:extLst>
          </p:cNvPr>
          <p:cNvSpPr txBox="1"/>
          <p:nvPr/>
        </p:nvSpPr>
        <p:spPr>
          <a:xfrm>
            <a:off x="359999" y="105885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B9E90-8C19-4611-CC97-33C974F9EE89}"/>
              </a:ext>
            </a:extLst>
          </p:cNvPr>
          <p:cNvSpPr txBox="1"/>
          <p:nvPr/>
        </p:nvSpPr>
        <p:spPr>
          <a:xfrm>
            <a:off x="10083585" y="1028641"/>
            <a:ext cx="110948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chemeClr val="tx2">
                    <a:lumMod val="75000"/>
                  </a:schemeClr>
                </a:solidFill>
              </a:rPr>
              <a:t>TOP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3814F-4A48-51CA-6D7A-EDDA03258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2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0B804-7B8B-41E6-BECD-B3BFEA3EF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Connaissances financières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57217-00AE-4D72-9711-261261EEEE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BE" dirty="0"/>
              <a:t>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30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Auto-évaluation des connaissances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QK1 Comment évalueriez-vous vos connaissances globales sur les questions financières par rapport à la moyenne des adultes au Luxembourg ? Diriez-vous quelles sont…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87BBF-E366-493F-D720-3E27F8BF4221}"/>
              </a:ext>
            </a:extLst>
          </p:cNvPr>
          <p:cNvSpPr txBox="1"/>
          <p:nvPr/>
        </p:nvSpPr>
        <p:spPr>
          <a:xfrm>
            <a:off x="359999" y="129689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C23948-E5E4-28FA-46E9-5BD08325E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274667"/>
              </p:ext>
            </p:extLst>
          </p:nvPr>
        </p:nvGraphicFramePr>
        <p:xfrm>
          <a:off x="1404792" y="1407171"/>
          <a:ext cx="7347965" cy="2274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FBC62B-1C1A-880C-FA85-B279E16241BB}"/>
              </a:ext>
            </a:extLst>
          </p:cNvPr>
          <p:cNvSpPr txBox="1"/>
          <p:nvPr/>
        </p:nvSpPr>
        <p:spPr>
          <a:xfrm>
            <a:off x="2436506" y="3677448"/>
            <a:ext cx="1293682" cy="4001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rgbClr val="81C341"/>
                </a:solidFill>
              </a:rPr>
              <a:t>Elevées</a:t>
            </a:r>
          </a:p>
          <a:p>
            <a:pPr algn="ctr"/>
            <a:r>
              <a:rPr lang="fr-BE" sz="1400" b="1" dirty="0">
                <a:solidFill>
                  <a:srgbClr val="81C341"/>
                </a:solidFill>
              </a:rPr>
              <a:t>26</a:t>
            </a:r>
            <a:endParaRPr lang="fr-FR" sz="1400" b="1" dirty="0">
              <a:solidFill>
                <a:srgbClr val="81C34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9D3E3E-C2A0-5B64-CA73-2B88F51FCB55}"/>
              </a:ext>
            </a:extLst>
          </p:cNvPr>
          <p:cNvSpPr txBox="1"/>
          <p:nvPr/>
        </p:nvSpPr>
        <p:spPr>
          <a:xfrm>
            <a:off x="7089061" y="3681622"/>
            <a:ext cx="1334884" cy="4001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rgbClr val="FF4359"/>
                </a:solidFill>
              </a:rPr>
              <a:t>Faibles</a:t>
            </a:r>
          </a:p>
          <a:p>
            <a:pPr algn="ctr"/>
            <a:r>
              <a:rPr lang="fr-BE" sz="1400" b="1" dirty="0">
                <a:solidFill>
                  <a:srgbClr val="FF4359"/>
                </a:solidFill>
              </a:rPr>
              <a:t>22</a:t>
            </a:r>
            <a:endParaRPr lang="fr-FR" sz="1200" b="1" dirty="0">
              <a:solidFill>
                <a:srgbClr val="FF435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A2F4E-8372-9949-096B-07EAC0ED9ACE}"/>
              </a:ext>
            </a:extLst>
          </p:cNvPr>
          <p:cNvSpPr txBox="1"/>
          <p:nvPr/>
        </p:nvSpPr>
        <p:spPr>
          <a:xfrm>
            <a:off x="8752757" y="2543108"/>
            <a:ext cx="205435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dirty="0"/>
              <a:t>4% ne savent pas</a:t>
            </a:r>
          </a:p>
          <a:p>
            <a:r>
              <a:rPr lang="fr-FR" sz="1200" dirty="0"/>
              <a:t>1% refusent de répondre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16747D5-63BD-037A-5678-46EF7BFEEE11}"/>
              </a:ext>
            </a:extLst>
          </p:cNvPr>
          <p:cNvSpPr/>
          <p:nvPr/>
        </p:nvSpPr>
        <p:spPr>
          <a:xfrm rot="5400000">
            <a:off x="2877704" y="2494293"/>
            <a:ext cx="411286" cy="1660571"/>
          </a:xfrm>
          <a:prstGeom prst="rightBrace">
            <a:avLst>
              <a:gd name="adj1" fmla="val 30555"/>
              <a:gd name="adj2" fmla="val 50000"/>
            </a:avLst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7BAE6563-6080-8E50-DAFA-DDB10832A393}"/>
              </a:ext>
            </a:extLst>
          </p:cNvPr>
          <p:cNvSpPr/>
          <p:nvPr/>
        </p:nvSpPr>
        <p:spPr>
          <a:xfrm rot="5400000">
            <a:off x="7550860" y="2608957"/>
            <a:ext cx="411286" cy="1431246"/>
          </a:xfrm>
          <a:prstGeom prst="rightBrace">
            <a:avLst>
              <a:gd name="adj1" fmla="val 30555"/>
              <a:gd name="adj2" fmla="val 50000"/>
            </a:avLst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A52F7E-A170-DEBB-7D6F-C4234551FF23}"/>
              </a:ext>
            </a:extLst>
          </p:cNvPr>
          <p:cNvSpPr/>
          <p:nvPr/>
        </p:nvSpPr>
        <p:spPr>
          <a:xfrm>
            <a:off x="7767148" y="4415736"/>
            <a:ext cx="3992036" cy="84214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31% parmi les moins de 30 ans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30% parmi ceux dont le ménage perçoit moins de 4000€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30% parmi les femmes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29% parmi ceux avec un niveau d’éducation primaire ou secondaire 1</a:t>
            </a:r>
            <a:r>
              <a:rPr lang="fr-FR" sz="1000" i="1" baseline="30000" dirty="0">
                <a:solidFill>
                  <a:srgbClr val="666666"/>
                </a:solidFill>
                <a:latin typeface="Arial" panose="020B0604020202020204" pitchFamily="34" charset="0"/>
              </a:rPr>
              <a:t>er</a:t>
            </a:r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 cycle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3BB3AE-87B6-FE38-5D55-DA4891AF281E}"/>
              </a:ext>
            </a:extLst>
          </p:cNvPr>
          <p:cNvCxnSpPr>
            <a:cxnSpLocks/>
          </p:cNvCxnSpPr>
          <p:nvPr/>
        </p:nvCxnSpPr>
        <p:spPr>
          <a:xfrm>
            <a:off x="7748099" y="4188392"/>
            <a:ext cx="0" cy="1022839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607EE89-7B11-35DA-0E92-982A5537602B}"/>
              </a:ext>
            </a:extLst>
          </p:cNvPr>
          <p:cNvSpPr/>
          <p:nvPr/>
        </p:nvSpPr>
        <p:spPr>
          <a:xfrm>
            <a:off x="3094563" y="4415736"/>
            <a:ext cx="4260261" cy="84214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42% parmi ceux qui ont suivi un enseignement supérieur Bac +4 et plus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42% parmi ceux dont le ménage perçoit plus de 8000€ net par mois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36% parmi les habitants de Lux-ville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35% parmi les hommes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33% parmi les nationalités autres que luxembourgeoise et portugaise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91256C-AC64-40AE-DB7D-94DE20262C54}"/>
              </a:ext>
            </a:extLst>
          </p:cNvPr>
          <p:cNvCxnSpPr>
            <a:cxnSpLocks/>
          </p:cNvCxnSpPr>
          <p:nvPr/>
        </p:nvCxnSpPr>
        <p:spPr>
          <a:xfrm>
            <a:off x="3075515" y="4188392"/>
            <a:ext cx="0" cy="102283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79BDD-0D58-8631-56E5-EED5EA300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Après un an d’attente avec une inflation à 3%, les 2 frères seront en mesure d’acheter…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644773"/>
            <a:ext cx="11466873" cy="4154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QK3 Cinq frères vont recevoir un don à partager d’un montant total de 1 000 €. Imaginez qu’ils doivent attendre un an pour toucher leur part des 1 000 € et que le taux d’inflation se situe à 3%. Dans un an, </a:t>
            </a:r>
            <a:r>
              <a:rPr lang="fr-FR" sz="900" dirty="0" err="1"/>
              <a:t>seront-ils</a:t>
            </a:r>
            <a:r>
              <a:rPr lang="fr-FR" sz="900" dirty="0"/>
              <a:t> en mesure d’acheter 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B6861D-2D4E-721F-3E8F-1115D735D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603071"/>
              </p:ext>
            </p:extLst>
          </p:nvPr>
        </p:nvGraphicFramePr>
        <p:xfrm>
          <a:off x="960120" y="1773936"/>
          <a:ext cx="7626096" cy="2926080"/>
        </p:xfrm>
        <a:graphic>
          <a:graphicData uri="http://schemas.openxmlformats.org/drawingml/2006/table">
            <a:tbl>
              <a:tblPr/>
              <a:tblGrid>
                <a:gridCol w="5988517">
                  <a:extLst>
                    <a:ext uri="{9D8B030D-6E8A-4147-A177-3AD203B41FA5}">
                      <a16:colId xmlns:a16="http://schemas.microsoft.com/office/drawing/2014/main" val="3374695196"/>
                    </a:ext>
                  </a:extLst>
                </a:gridCol>
                <a:gridCol w="1637579">
                  <a:extLst>
                    <a:ext uri="{9D8B030D-6E8A-4147-A177-3AD203B41FA5}">
                      <a16:colId xmlns:a16="http://schemas.microsoft.com/office/drawing/2014/main" val="1595507058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Plus avec leur part qu’ils ne le pourraient aujourd’hui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68526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 le même montant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951551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Moins avec leur part qu’ils ne le pourraient aujourd’hui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590515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Cela dépend de ce qu’ils veulent acheter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107566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 sait pas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987854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Refuse de répondre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2296873"/>
                  </a:ext>
                </a:extLst>
              </a:tr>
            </a:tbl>
          </a:graphicData>
        </a:graphic>
      </p:graphicFrame>
      <p:sp>
        <p:nvSpPr>
          <p:cNvPr id="7" name="Arrow: Left 6">
            <a:extLst>
              <a:ext uri="{FF2B5EF4-FFF2-40B4-BE49-F238E27FC236}">
                <a16:creationId xmlns:a16="http://schemas.microsoft.com/office/drawing/2014/main" id="{40ED310D-2B2A-3B33-99E2-1A9982B3D46A}"/>
              </a:ext>
            </a:extLst>
          </p:cNvPr>
          <p:cNvSpPr/>
          <p:nvPr/>
        </p:nvSpPr>
        <p:spPr bwMode="ltGray">
          <a:xfrm>
            <a:off x="8289036" y="2915192"/>
            <a:ext cx="594360" cy="192024"/>
          </a:xfrm>
          <a:prstGeom prst="leftArrow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AFE03-D11D-5B33-4398-0B42AB3DF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Intérêts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506273"/>
            <a:ext cx="3663361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QK4 Vous prêtez 25 € à un ami/proche un soir et il vous rend 25 € le lendemain. À combien s’élèvent les intérêts qu’il a payés pour ce prêt ? (en %)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741330-5DBA-4D0B-A525-E9C8DE4B5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54263"/>
              </p:ext>
            </p:extLst>
          </p:nvPr>
        </p:nvGraphicFramePr>
        <p:xfrm>
          <a:off x="104115" y="2237012"/>
          <a:ext cx="2876829" cy="1950720"/>
        </p:xfrm>
        <a:graphic>
          <a:graphicData uri="http://schemas.openxmlformats.org/drawingml/2006/table">
            <a:tbl>
              <a:tblPr/>
              <a:tblGrid>
                <a:gridCol w="1631555">
                  <a:extLst>
                    <a:ext uri="{9D8B030D-6E8A-4147-A177-3AD203B41FA5}">
                      <a16:colId xmlns:a16="http://schemas.microsoft.com/office/drawing/2014/main" val="3374695196"/>
                    </a:ext>
                  </a:extLst>
                </a:gridCol>
                <a:gridCol w="1245274">
                  <a:extLst>
                    <a:ext uri="{9D8B030D-6E8A-4147-A177-3AD203B41FA5}">
                      <a16:colId xmlns:a16="http://schemas.microsoft.com/office/drawing/2014/main" val="1595507058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590515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Entre 1 et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107566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 sait pas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987854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Refuse de répondre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2296873"/>
                  </a:ext>
                </a:extLst>
              </a:tr>
            </a:tbl>
          </a:graphicData>
        </a:graphic>
      </p:graphicFrame>
      <p:sp>
        <p:nvSpPr>
          <p:cNvPr id="7" name="Arrow: Left 6">
            <a:extLst>
              <a:ext uri="{FF2B5EF4-FFF2-40B4-BE49-F238E27FC236}">
                <a16:creationId xmlns:a16="http://schemas.microsoft.com/office/drawing/2014/main" id="{A2DF5E9B-CF8B-4BF4-B991-4356096714BC}"/>
              </a:ext>
            </a:extLst>
          </p:cNvPr>
          <p:cNvSpPr/>
          <p:nvPr/>
        </p:nvSpPr>
        <p:spPr bwMode="ltGray">
          <a:xfrm>
            <a:off x="2782062" y="2412272"/>
            <a:ext cx="397764" cy="157192"/>
          </a:xfrm>
          <a:prstGeom prst="leftArrow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8CC5C4-B01D-54BA-AB9C-0534013ECE2F}"/>
              </a:ext>
            </a:extLst>
          </p:cNvPr>
          <p:cNvSpPr txBox="1"/>
          <p:nvPr/>
        </p:nvSpPr>
        <p:spPr>
          <a:xfrm>
            <a:off x="359999" y="1112174"/>
            <a:ext cx="20631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400" b="1" dirty="0"/>
              <a:t>Intérêts du prêt (en 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D8929-1977-AE27-4494-48E4408027E2}"/>
              </a:ext>
            </a:extLst>
          </p:cNvPr>
          <p:cNvSpPr txBox="1"/>
          <p:nvPr/>
        </p:nvSpPr>
        <p:spPr>
          <a:xfrm>
            <a:off x="4137660" y="1112174"/>
            <a:ext cx="20631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400" b="1" dirty="0"/>
              <a:t>Intérêts simples (en €)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3BCD3-37B4-EB58-CC3E-1D5711EF4FB3}"/>
              </a:ext>
            </a:extLst>
          </p:cNvPr>
          <p:cNvSpPr txBox="1"/>
          <p:nvPr/>
        </p:nvSpPr>
        <p:spPr>
          <a:xfrm>
            <a:off x="8439913" y="1112174"/>
            <a:ext cx="20631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400" b="1" dirty="0"/>
              <a:t>Intérêts composés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71C26-8C6C-0B11-06B1-D8187268E4E7}"/>
              </a:ext>
            </a:extLst>
          </p:cNvPr>
          <p:cNvSpPr txBox="1"/>
          <p:nvPr/>
        </p:nvSpPr>
        <p:spPr>
          <a:xfrm>
            <a:off x="4137660" y="5367774"/>
            <a:ext cx="4187952" cy="69249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QK5 Imaginez que quelqu’un dépose 100 € sur un compte d’épargne sans frais, libre d’impôt offrant un taux d’intérêt garanti de 2 % par an. Aucun versement ni aucun retrait n’est effectué sur ce compte. Combien y aura-t-il sur ce compte à la fin de la première année, une fois les intérêts crédités ? (en €)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995D7-9DE4-6264-E053-4249B105E4A2}"/>
              </a:ext>
            </a:extLst>
          </p:cNvPr>
          <p:cNvSpPr txBox="1"/>
          <p:nvPr/>
        </p:nvSpPr>
        <p:spPr>
          <a:xfrm>
            <a:off x="8439913" y="5644773"/>
            <a:ext cx="3386961" cy="4154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QK6 Quelle somme y aura-t-il sur le compte au bout de cinq ans ? Rappelez-vous qu’il n’y a ni frais ni impôts. Y aura-t-il 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2696DC-91B4-A533-FF4B-821E5AC3E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36603"/>
              </p:ext>
            </p:extLst>
          </p:nvPr>
        </p:nvGraphicFramePr>
        <p:xfrm>
          <a:off x="3945636" y="2132316"/>
          <a:ext cx="2876829" cy="2438400"/>
        </p:xfrm>
        <a:graphic>
          <a:graphicData uri="http://schemas.openxmlformats.org/drawingml/2006/table">
            <a:tbl>
              <a:tblPr/>
              <a:tblGrid>
                <a:gridCol w="1631555">
                  <a:extLst>
                    <a:ext uri="{9D8B030D-6E8A-4147-A177-3AD203B41FA5}">
                      <a16:colId xmlns:a16="http://schemas.microsoft.com/office/drawing/2014/main" val="3374695196"/>
                    </a:ext>
                  </a:extLst>
                </a:gridCol>
                <a:gridCol w="1245274">
                  <a:extLst>
                    <a:ext uri="{9D8B030D-6E8A-4147-A177-3AD203B41FA5}">
                      <a16:colId xmlns:a16="http://schemas.microsoft.com/office/drawing/2014/main" val="1595507058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89786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590515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107566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 sait pas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987854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Refuse de répondre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2296873"/>
                  </a:ext>
                </a:extLst>
              </a:tr>
            </a:tbl>
          </a:graphicData>
        </a:graphic>
      </p:graphicFrame>
      <p:sp>
        <p:nvSpPr>
          <p:cNvPr id="14" name="Arrow: Left 13">
            <a:extLst>
              <a:ext uri="{FF2B5EF4-FFF2-40B4-BE49-F238E27FC236}">
                <a16:creationId xmlns:a16="http://schemas.microsoft.com/office/drawing/2014/main" id="{FD8527C5-6B2C-1AC6-6E9C-DE2A9B7BA3E6}"/>
              </a:ext>
            </a:extLst>
          </p:cNvPr>
          <p:cNvSpPr/>
          <p:nvPr/>
        </p:nvSpPr>
        <p:spPr bwMode="ltGray">
          <a:xfrm>
            <a:off x="6623583" y="2788253"/>
            <a:ext cx="397764" cy="157192"/>
          </a:xfrm>
          <a:prstGeom prst="leftArrow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8D2ED6-D0A5-B965-6C22-38BD672E0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00092"/>
              </p:ext>
            </p:extLst>
          </p:nvPr>
        </p:nvGraphicFramePr>
        <p:xfrm>
          <a:off x="7787157" y="1965960"/>
          <a:ext cx="3575304" cy="2926080"/>
        </p:xfrm>
        <a:graphic>
          <a:graphicData uri="http://schemas.openxmlformats.org/drawingml/2006/table">
            <a:tbl>
              <a:tblPr/>
              <a:tblGrid>
                <a:gridCol w="2495663">
                  <a:extLst>
                    <a:ext uri="{9D8B030D-6E8A-4147-A177-3AD203B41FA5}">
                      <a16:colId xmlns:a16="http://schemas.microsoft.com/office/drawing/2014/main" val="3374695196"/>
                    </a:ext>
                  </a:extLst>
                </a:gridCol>
                <a:gridCol w="1079641">
                  <a:extLst>
                    <a:ext uri="{9D8B030D-6E8A-4147-A177-3AD203B41FA5}">
                      <a16:colId xmlns:a16="http://schemas.microsoft.com/office/drawing/2014/main" val="1595507058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Plus de 110€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590515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110€ exactement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107566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Moins de 110€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989442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Il est impossible de répondre à partir des informations fournies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42868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 sait pas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987854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Refuse de répondre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2296873"/>
                  </a:ext>
                </a:extLst>
              </a:tr>
            </a:tbl>
          </a:graphicData>
        </a:graphic>
      </p:graphicFrame>
      <p:sp>
        <p:nvSpPr>
          <p:cNvPr id="16" name="Arrow: Left 15">
            <a:extLst>
              <a:ext uri="{FF2B5EF4-FFF2-40B4-BE49-F238E27FC236}">
                <a16:creationId xmlns:a16="http://schemas.microsoft.com/office/drawing/2014/main" id="{076A2E1B-0FC8-A7F7-9FBB-5F57B160F62F}"/>
              </a:ext>
            </a:extLst>
          </p:cNvPr>
          <p:cNvSpPr/>
          <p:nvPr/>
        </p:nvSpPr>
        <p:spPr bwMode="ltGray">
          <a:xfrm>
            <a:off x="11301780" y="2141220"/>
            <a:ext cx="397764" cy="157192"/>
          </a:xfrm>
          <a:prstGeom prst="leftArrow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8084E-D7F4-872C-A1DA-9401792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9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Connaissances financières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QK7 Selon vous, les affirmations suivantes sont-elles vraies ou fausses 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BF701F-D232-14BE-DA0E-A61B9D427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90663"/>
              </p:ext>
            </p:extLst>
          </p:nvPr>
        </p:nvGraphicFramePr>
        <p:xfrm>
          <a:off x="539496" y="1366629"/>
          <a:ext cx="10072250" cy="416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16338A-E56F-CB8D-D29C-E1BE103EF518}"/>
              </a:ext>
            </a:extLst>
          </p:cNvPr>
          <p:cNvSpPr txBox="1"/>
          <p:nvPr/>
        </p:nvSpPr>
        <p:spPr>
          <a:xfrm>
            <a:off x="359999" y="105885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57205-302F-E963-E339-1E6CA8647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656" y="1113277"/>
            <a:ext cx="2469061" cy="2450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9A5A03-504B-C33D-79E9-0EB318876918}"/>
              </a:ext>
            </a:extLst>
          </p:cNvPr>
          <p:cNvSpPr txBox="1"/>
          <p:nvPr/>
        </p:nvSpPr>
        <p:spPr>
          <a:xfrm>
            <a:off x="7132320" y="1143490"/>
            <a:ext cx="833293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200" dirty="0"/>
              <a:t>VRAI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1E425-ED49-A55A-BCE5-E0493A14454E}"/>
              </a:ext>
            </a:extLst>
          </p:cNvPr>
          <p:cNvSpPr txBox="1"/>
          <p:nvPr/>
        </p:nvSpPr>
        <p:spPr>
          <a:xfrm>
            <a:off x="7799832" y="1143490"/>
            <a:ext cx="833293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200" dirty="0"/>
              <a:t>FAUX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CDC53F-09E9-EF14-54C2-6143AD03ED72}"/>
              </a:ext>
            </a:extLst>
          </p:cNvPr>
          <p:cNvCxnSpPr/>
          <p:nvPr/>
        </p:nvCxnSpPr>
        <p:spPr>
          <a:xfrm>
            <a:off x="7548966" y="1358368"/>
            <a:ext cx="0" cy="1961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6CB310-B72E-7D06-EE9A-6BC401B09E98}"/>
              </a:ext>
            </a:extLst>
          </p:cNvPr>
          <p:cNvCxnSpPr/>
          <p:nvPr/>
        </p:nvCxnSpPr>
        <p:spPr>
          <a:xfrm>
            <a:off x="8225622" y="1358368"/>
            <a:ext cx="0" cy="1961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CFB94F2-84C5-A492-AB2D-5EEFEAB00823}"/>
              </a:ext>
            </a:extLst>
          </p:cNvPr>
          <p:cNvSpPr txBox="1"/>
          <p:nvPr/>
        </p:nvSpPr>
        <p:spPr>
          <a:xfrm>
            <a:off x="10819211" y="2466054"/>
            <a:ext cx="833293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200" b="1" dirty="0">
                <a:solidFill>
                  <a:schemeClr val="bg2"/>
                </a:solidFill>
              </a:rPr>
              <a:t>CORRECT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769CA-5F78-DDF7-4C47-B3820FB9E4C1}"/>
              </a:ext>
            </a:extLst>
          </p:cNvPr>
          <p:cNvSpPr txBox="1"/>
          <p:nvPr/>
        </p:nvSpPr>
        <p:spPr>
          <a:xfrm>
            <a:off x="10683503" y="2752001"/>
            <a:ext cx="1154933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50000"/>
                  </a:schemeClr>
                </a:solidFill>
              </a:rPr>
              <a:t>INCORRECT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BECC5B-84B9-B71D-993A-898A54EF7319}"/>
              </a:ext>
            </a:extLst>
          </p:cNvPr>
          <p:cNvSpPr/>
          <p:nvPr/>
        </p:nvSpPr>
        <p:spPr bwMode="ltGray">
          <a:xfrm>
            <a:off x="10674359" y="2402046"/>
            <a:ext cx="1154933" cy="578898"/>
          </a:xfrm>
          <a:prstGeom prst="rect">
            <a:avLst/>
          </a:prstGeom>
          <a:noFill/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Warning outline">
            <a:extLst>
              <a:ext uri="{FF2B5EF4-FFF2-40B4-BE49-F238E27FC236}">
                <a16:creationId xmlns:a16="http://schemas.microsoft.com/office/drawing/2014/main" id="{FBC8EB18-4D76-DA69-364E-6FA10AF72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3943" y="4499918"/>
            <a:ext cx="404119" cy="4041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F6CF-26B4-5ADC-939E-64909EDA1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0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0B804-7B8B-41E6-BECD-B3BFEA3EF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Annexes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1C9632E-8152-429B-A23A-32E489CEDE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6686" y="2792945"/>
            <a:ext cx="560343" cy="535604"/>
          </a:xfrm>
          <a:custGeom>
            <a:avLst/>
            <a:gdLst>
              <a:gd name="T0" fmla="*/ 24 w 453"/>
              <a:gd name="T1" fmla="*/ 357 h 433"/>
              <a:gd name="T2" fmla="*/ 389 w 453"/>
              <a:gd name="T3" fmla="*/ 86 h 433"/>
              <a:gd name="T4" fmla="*/ 284 w 453"/>
              <a:gd name="T5" fmla="*/ 146 h 433"/>
              <a:gd name="T6" fmla="*/ 270 w 453"/>
              <a:gd name="T7" fmla="*/ 182 h 433"/>
              <a:gd name="T8" fmla="*/ 248 w 453"/>
              <a:gd name="T9" fmla="*/ 194 h 433"/>
              <a:gd name="T10" fmla="*/ 228 w 453"/>
              <a:gd name="T11" fmla="*/ 194 h 433"/>
              <a:gd name="T12" fmla="*/ 204 w 453"/>
              <a:gd name="T13" fmla="*/ 182 h 433"/>
              <a:gd name="T14" fmla="*/ 192 w 453"/>
              <a:gd name="T15" fmla="*/ 146 h 433"/>
              <a:gd name="T16" fmla="*/ 192 w 453"/>
              <a:gd name="T17" fmla="*/ 100 h 433"/>
              <a:gd name="T18" fmla="*/ 198 w 453"/>
              <a:gd name="T19" fmla="*/ 94 h 433"/>
              <a:gd name="T20" fmla="*/ 208 w 453"/>
              <a:gd name="T21" fmla="*/ 94 h 433"/>
              <a:gd name="T22" fmla="*/ 214 w 453"/>
              <a:gd name="T23" fmla="*/ 100 h 433"/>
              <a:gd name="T24" fmla="*/ 216 w 453"/>
              <a:gd name="T25" fmla="*/ 146 h 433"/>
              <a:gd name="T26" fmla="*/ 220 w 453"/>
              <a:gd name="T27" fmla="*/ 160 h 433"/>
              <a:gd name="T28" fmla="*/ 228 w 453"/>
              <a:gd name="T29" fmla="*/ 168 h 433"/>
              <a:gd name="T30" fmla="*/ 238 w 453"/>
              <a:gd name="T31" fmla="*/ 170 h 433"/>
              <a:gd name="T32" fmla="*/ 246 w 453"/>
              <a:gd name="T33" fmla="*/ 168 h 433"/>
              <a:gd name="T34" fmla="*/ 256 w 453"/>
              <a:gd name="T35" fmla="*/ 160 h 433"/>
              <a:gd name="T36" fmla="*/ 260 w 453"/>
              <a:gd name="T37" fmla="*/ 146 h 433"/>
              <a:gd name="T38" fmla="*/ 68 w 453"/>
              <a:gd name="T39" fmla="*/ 42 h 433"/>
              <a:gd name="T40" fmla="*/ 230 w 453"/>
              <a:gd name="T41" fmla="*/ 24 h 433"/>
              <a:gd name="T42" fmla="*/ 220 w 453"/>
              <a:gd name="T43" fmla="*/ 32 h 433"/>
              <a:gd name="T44" fmla="*/ 260 w 453"/>
              <a:gd name="T45" fmla="*/ 44 h 433"/>
              <a:gd name="T46" fmla="*/ 254 w 453"/>
              <a:gd name="T47" fmla="*/ 32 h 433"/>
              <a:gd name="T48" fmla="*/ 246 w 453"/>
              <a:gd name="T49" fmla="*/ 24 h 433"/>
              <a:gd name="T50" fmla="*/ 236 w 453"/>
              <a:gd name="T51" fmla="*/ 24 h 433"/>
              <a:gd name="T52" fmla="*/ 244 w 453"/>
              <a:gd name="T53" fmla="*/ 0 h 433"/>
              <a:gd name="T54" fmla="*/ 258 w 453"/>
              <a:gd name="T55" fmla="*/ 4 h 433"/>
              <a:gd name="T56" fmla="*/ 274 w 453"/>
              <a:gd name="T57" fmla="*/ 16 h 433"/>
              <a:gd name="T58" fmla="*/ 284 w 453"/>
              <a:gd name="T59" fmla="*/ 44 h 433"/>
              <a:gd name="T60" fmla="*/ 425 w 453"/>
              <a:gd name="T61" fmla="*/ 34 h 433"/>
              <a:gd name="T62" fmla="*/ 429 w 453"/>
              <a:gd name="T63" fmla="*/ 42 h 433"/>
              <a:gd name="T64" fmla="*/ 453 w 453"/>
              <a:gd name="T65" fmla="*/ 395 h 433"/>
              <a:gd name="T66" fmla="*/ 445 w 453"/>
              <a:gd name="T67" fmla="*/ 399 h 433"/>
              <a:gd name="T68" fmla="*/ 367 w 453"/>
              <a:gd name="T69" fmla="*/ 423 h 433"/>
              <a:gd name="T70" fmla="*/ 363 w 453"/>
              <a:gd name="T71" fmla="*/ 431 h 433"/>
              <a:gd name="T72" fmla="*/ 355 w 453"/>
              <a:gd name="T73" fmla="*/ 433 h 433"/>
              <a:gd name="T74" fmla="*/ 240 w 453"/>
              <a:gd name="T75" fmla="*/ 415 h 433"/>
              <a:gd name="T76" fmla="*/ 92 w 453"/>
              <a:gd name="T77" fmla="*/ 425 h 433"/>
              <a:gd name="T78" fmla="*/ 88 w 453"/>
              <a:gd name="T79" fmla="*/ 419 h 433"/>
              <a:gd name="T80" fmla="*/ 86 w 453"/>
              <a:gd name="T81" fmla="*/ 391 h 433"/>
              <a:gd name="T82" fmla="*/ 6 w 453"/>
              <a:gd name="T83" fmla="*/ 377 h 433"/>
              <a:gd name="T84" fmla="*/ 0 w 453"/>
              <a:gd name="T85" fmla="*/ 371 h 433"/>
              <a:gd name="T86" fmla="*/ 0 w 453"/>
              <a:gd name="T87" fmla="*/ 365 h 433"/>
              <a:gd name="T88" fmla="*/ 48 w 453"/>
              <a:gd name="T89" fmla="*/ 22 h 433"/>
              <a:gd name="T90" fmla="*/ 54 w 453"/>
              <a:gd name="T91" fmla="*/ 16 h 433"/>
              <a:gd name="T92" fmla="*/ 192 w 453"/>
              <a:gd name="T93" fmla="*/ 34 h 433"/>
              <a:gd name="T94" fmla="*/ 196 w 453"/>
              <a:gd name="T95" fmla="*/ 24 h 433"/>
              <a:gd name="T96" fmla="*/ 208 w 453"/>
              <a:gd name="T97" fmla="*/ 10 h 433"/>
              <a:gd name="T98" fmla="*/ 222 w 453"/>
              <a:gd name="T99" fmla="*/ 2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3" h="433">
                <a:moveTo>
                  <a:pt x="68" y="42"/>
                </a:moveTo>
                <a:lnTo>
                  <a:pt x="24" y="357"/>
                </a:lnTo>
                <a:lnTo>
                  <a:pt x="345" y="407"/>
                </a:lnTo>
                <a:lnTo>
                  <a:pt x="389" y="86"/>
                </a:lnTo>
                <a:lnTo>
                  <a:pt x="284" y="72"/>
                </a:lnTo>
                <a:lnTo>
                  <a:pt x="284" y="146"/>
                </a:lnTo>
                <a:lnTo>
                  <a:pt x="280" y="166"/>
                </a:lnTo>
                <a:lnTo>
                  <a:pt x="270" y="182"/>
                </a:lnTo>
                <a:lnTo>
                  <a:pt x="256" y="190"/>
                </a:lnTo>
                <a:lnTo>
                  <a:pt x="248" y="194"/>
                </a:lnTo>
                <a:lnTo>
                  <a:pt x="238" y="194"/>
                </a:lnTo>
                <a:lnTo>
                  <a:pt x="228" y="194"/>
                </a:lnTo>
                <a:lnTo>
                  <a:pt x="218" y="190"/>
                </a:lnTo>
                <a:lnTo>
                  <a:pt x="204" y="182"/>
                </a:lnTo>
                <a:lnTo>
                  <a:pt x="196" y="166"/>
                </a:lnTo>
                <a:lnTo>
                  <a:pt x="192" y="146"/>
                </a:lnTo>
                <a:lnTo>
                  <a:pt x="192" y="106"/>
                </a:lnTo>
                <a:lnTo>
                  <a:pt x="192" y="100"/>
                </a:lnTo>
                <a:lnTo>
                  <a:pt x="194" y="96"/>
                </a:lnTo>
                <a:lnTo>
                  <a:pt x="198" y="94"/>
                </a:lnTo>
                <a:lnTo>
                  <a:pt x="204" y="94"/>
                </a:lnTo>
                <a:lnTo>
                  <a:pt x="208" y="94"/>
                </a:lnTo>
                <a:lnTo>
                  <a:pt x="212" y="96"/>
                </a:lnTo>
                <a:lnTo>
                  <a:pt x="214" y="100"/>
                </a:lnTo>
                <a:lnTo>
                  <a:pt x="216" y="106"/>
                </a:lnTo>
                <a:lnTo>
                  <a:pt x="216" y="146"/>
                </a:lnTo>
                <a:lnTo>
                  <a:pt x="216" y="154"/>
                </a:lnTo>
                <a:lnTo>
                  <a:pt x="220" y="160"/>
                </a:lnTo>
                <a:lnTo>
                  <a:pt x="224" y="166"/>
                </a:lnTo>
                <a:lnTo>
                  <a:pt x="228" y="168"/>
                </a:lnTo>
                <a:lnTo>
                  <a:pt x="232" y="170"/>
                </a:lnTo>
                <a:lnTo>
                  <a:pt x="238" y="170"/>
                </a:lnTo>
                <a:lnTo>
                  <a:pt x="242" y="170"/>
                </a:lnTo>
                <a:lnTo>
                  <a:pt x="246" y="168"/>
                </a:lnTo>
                <a:lnTo>
                  <a:pt x="252" y="166"/>
                </a:lnTo>
                <a:lnTo>
                  <a:pt x="256" y="160"/>
                </a:lnTo>
                <a:lnTo>
                  <a:pt x="258" y="154"/>
                </a:lnTo>
                <a:lnTo>
                  <a:pt x="260" y="146"/>
                </a:lnTo>
                <a:lnTo>
                  <a:pt x="260" y="68"/>
                </a:lnTo>
                <a:lnTo>
                  <a:pt x="68" y="42"/>
                </a:lnTo>
                <a:close/>
                <a:moveTo>
                  <a:pt x="236" y="24"/>
                </a:moveTo>
                <a:lnTo>
                  <a:pt x="230" y="24"/>
                </a:lnTo>
                <a:lnTo>
                  <a:pt x="224" y="28"/>
                </a:lnTo>
                <a:lnTo>
                  <a:pt x="220" y="32"/>
                </a:lnTo>
                <a:lnTo>
                  <a:pt x="216" y="38"/>
                </a:lnTo>
                <a:lnTo>
                  <a:pt x="260" y="44"/>
                </a:lnTo>
                <a:lnTo>
                  <a:pt x="258" y="36"/>
                </a:lnTo>
                <a:lnTo>
                  <a:pt x="254" y="32"/>
                </a:lnTo>
                <a:lnTo>
                  <a:pt x="250" y="28"/>
                </a:lnTo>
                <a:lnTo>
                  <a:pt x="246" y="24"/>
                </a:lnTo>
                <a:lnTo>
                  <a:pt x="242" y="24"/>
                </a:lnTo>
                <a:lnTo>
                  <a:pt x="236" y="24"/>
                </a:lnTo>
                <a:close/>
                <a:moveTo>
                  <a:pt x="234" y="0"/>
                </a:moveTo>
                <a:lnTo>
                  <a:pt x="244" y="0"/>
                </a:lnTo>
                <a:lnTo>
                  <a:pt x="252" y="2"/>
                </a:lnTo>
                <a:lnTo>
                  <a:pt x="258" y="4"/>
                </a:lnTo>
                <a:lnTo>
                  <a:pt x="264" y="8"/>
                </a:lnTo>
                <a:lnTo>
                  <a:pt x="274" y="16"/>
                </a:lnTo>
                <a:lnTo>
                  <a:pt x="280" y="28"/>
                </a:lnTo>
                <a:lnTo>
                  <a:pt x="284" y="44"/>
                </a:lnTo>
                <a:lnTo>
                  <a:pt x="421" y="34"/>
                </a:lnTo>
                <a:lnTo>
                  <a:pt x="425" y="34"/>
                </a:lnTo>
                <a:lnTo>
                  <a:pt x="427" y="38"/>
                </a:lnTo>
                <a:lnTo>
                  <a:pt x="429" y="42"/>
                </a:lnTo>
                <a:lnTo>
                  <a:pt x="453" y="391"/>
                </a:lnTo>
                <a:lnTo>
                  <a:pt x="453" y="395"/>
                </a:lnTo>
                <a:lnTo>
                  <a:pt x="449" y="397"/>
                </a:lnTo>
                <a:lnTo>
                  <a:pt x="445" y="399"/>
                </a:lnTo>
                <a:lnTo>
                  <a:pt x="371" y="405"/>
                </a:lnTo>
                <a:lnTo>
                  <a:pt x="367" y="423"/>
                </a:lnTo>
                <a:lnTo>
                  <a:pt x="367" y="427"/>
                </a:lnTo>
                <a:lnTo>
                  <a:pt x="363" y="431"/>
                </a:lnTo>
                <a:lnTo>
                  <a:pt x="359" y="433"/>
                </a:lnTo>
                <a:lnTo>
                  <a:pt x="355" y="433"/>
                </a:lnTo>
                <a:lnTo>
                  <a:pt x="353" y="433"/>
                </a:lnTo>
                <a:lnTo>
                  <a:pt x="240" y="415"/>
                </a:lnTo>
                <a:lnTo>
                  <a:pt x="98" y="425"/>
                </a:lnTo>
                <a:lnTo>
                  <a:pt x="92" y="425"/>
                </a:lnTo>
                <a:lnTo>
                  <a:pt x="90" y="423"/>
                </a:lnTo>
                <a:lnTo>
                  <a:pt x="88" y="419"/>
                </a:lnTo>
                <a:lnTo>
                  <a:pt x="88" y="419"/>
                </a:lnTo>
                <a:lnTo>
                  <a:pt x="86" y="391"/>
                </a:lnTo>
                <a:lnTo>
                  <a:pt x="10" y="379"/>
                </a:lnTo>
                <a:lnTo>
                  <a:pt x="6" y="377"/>
                </a:lnTo>
                <a:lnTo>
                  <a:pt x="2" y="375"/>
                </a:lnTo>
                <a:lnTo>
                  <a:pt x="0" y="371"/>
                </a:lnTo>
                <a:lnTo>
                  <a:pt x="0" y="365"/>
                </a:lnTo>
                <a:lnTo>
                  <a:pt x="0" y="365"/>
                </a:lnTo>
                <a:lnTo>
                  <a:pt x="46" y="26"/>
                </a:lnTo>
                <a:lnTo>
                  <a:pt x="48" y="22"/>
                </a:lnTo>
                <a:lnTo>
                  <a:pt x="50" y="18"/>
                </a:lnTo>
                <a:lnTo>
                  <a:pt x="54" y="16"/>
                </a:lnTo>
                <a:lnTo>
                  <a:pt x="60" y="16"/>
                </a:lnTo>
                <a:lnTo>
                  <a:pt x="192" y="34"/>
                </a:lnTo>
                <a:lnTo>
                  <a:pt x="194" y="32"/>
                </a:lnTo>
                <a:lnTo>
                  <a:pt x="196" y="24"/>
                </a:lnTo>
                <a:lnTo>
                  <a:pt x="202" y="16"/>
                </a:lnTo>
                <a:lnTo>
                  <a:pt x="208" y="10"/>
                </a:lnTo>
                <a:lnTo>
                  <a:pt x="214" y="6"/>
                </a:lnTo>
                <a:lnTo>
                  <a:pt x="222" y="2"/>
                </a:lnTo>
                <a:lnTo>
                  <a:pt x="23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9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CD65BB-F3DE-45DB-A5C6-45485C88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 de l’échantillon – 5 critères de redressement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045D944-3BFD-480A-80D5-73B85EDBD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702351"/>
              </p:ext>
            </p:extLst>
          </p:nvPr>
        </p:nvGraphicFramePr>
        <p:xfrm>
          <a:off x="591342" y="1180010"/>
          <a:ext cx="5212988" cy="429561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65389">
                  <a:extLst>
                    <a:ext uri="{9D8B030D-6E8A-4147-A177-3AD203B41FA5}">
                      <a16:colId xmlns:a16="http://schemas.microsoft.com/office/drawing/2014/main" val="2519555080"/>
                    </a:ext>
                  </a:extLst>
                </a:gridCol>
                <a:gridCol w="1658136">
                  <a:extLst>
                    <a:ext uri="{9D8B030D-6E8A-4147-A177-3AD203B41FA5}">
                      <a16:colId xmlns:a16="http://schemas.microsoft.com/office/drawing/2014/main" val="4187878601"/>
                    </a:ext>
                  </a:extLst>
                </a:gridCol>
                <a:gridCol w="1689463">
                  <a:extLst>
                    <a:ext uri="{9D8B030D-6E8A-4147-A177-3AD203B41FA5}">
                      <a16:colId xmlns:a16="http://schemas.microsoft.com/office/drawing/2014/main" val="3358346251"/>
                    </a:ext>
                  </a:extLst>
                </a:gridCol>
              </a:tblGrid>
              <a:tr h="286374">
                <a:tc>
                  <a:txBody>
                    <a:bodyPr/>
                    <a:lstStyle/>
                    <a:p>
                      <a:pPr algn="ctr"/>
                      <a:endParaRPr lang="fr-FR" sz="1200" i="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Echantillon brut</a:t>
                      </a:r>
                      <a:endParaRPr lang="fr-FR" sz="1200" i="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Après redressement</a:t>
                      </a:r>
                      <a:endParaRPr lang="fr-FR" sz="1200" i="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2908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/>
                        <a:t>Sexe</a:t>
                      </a:r>
                      <a:endParaRPr lang="fr-FR" sz="1200" b="1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663378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Homme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50%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51%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3883277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Femme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50%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49%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4837664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/>
                        <a:t>Age</a:t>
                      </a:r>
                      <a:endParaRPr lang="fr-FR" sz="1200" b="1" i="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291220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18-29 ans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18%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20%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8673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30-39 ans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19%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0" noProof="0" dirty="0"/>
                        <a:t>20%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2461333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40-49 ans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19%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19%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671187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50-59 ans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20%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19%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5939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60-69 ans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17%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16%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916904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70-79 ans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6%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6%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4643454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/>
                        <a:t>Nationalité</a:t>
                      </a:r>
                      <a:endParaRPr lang="fr-FR" sz="1200" b="1" i="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461756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Luxembourgeoise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56%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52%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4649510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 defTabSz="914400" rtl="0" eaLnBrk="1" latinLnBrk="0" hangingPunct="1"/>
                      <a:r>
                        <a:rPr lang="fr-FR" sz="12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Portugaise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12%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14%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122510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 defTabSz="914400" rtl="0" eaLnBrk="1" latinLnBrk="0" hangingPunct="1"/>
                      <a:r>
                        <a:rPr lang="fr-FR" sz="1200" kern="1200" noProof="0" dirty="0">
                          <a:solidFill>
                            <a:schemeClr val="tx1"/>
                          </a:solidFill>
                        </a:rPr>
                        <a:t>Autre</a:t>
                      </a:r>
                      <a:endParaRPr lang="fr-FR" sz="12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32%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34%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194374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3410D320-9DFB-4ED3-8F49-89CFFF02D2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556907"/>
              </p:ext>
            </p:extLst>
          </p:nvPr>
        </p:nvGraphicFramePr>
        <p:xfrm>
          <a:off x="6387672" y="1180010"/>
          <a:ext cx="5212986" cy="28637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88232">
                  <a:extLst>
                    <a:ext uri="{9D8B030D-6E8A-4147-A177-3AD203B41FA5}">
                      <a16:colId xmlns:a16="http://schemas.microsoft.com/office/drawing/2014/main" val="2519555080"/>
                    </a:ext>
                  </a:extLst>
                </a:gridCol>
                <a:gridCol w="1535291">
                  <a:extLst>
                    <a:ext uri="{9D8B030D-6E8A-4147-A177-3AD203B41FA5}">
                      <a16:colId xmlns:a16="http://schemas.microsoft.com/office/drawing/2014/main" val="308486582"/>
                    </a:ext>
                  </a:extLst>
                </a:gridCol>
                <a:gridCol w="1689463">
                  <a:extLst>
                    <a:ext uri="{9D8B030D-6E8A-4147-A177-3AD203B41FA5}">
                      <a16:colId xmlns:a16="http://schemas.microsoft.com/office/drawing/2014/main" val="3358346251"/>
                    </a:ext>
                  </a:extLst>
                </a:gridCol>
              </a:tblGrid>
              <a:tr h="286374"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Echantillon brut</a:t>
                      </a:r>
                      <a:endParaRPr lang="fr-FR" sz="1200" i="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Après redressement</a:t>
                      </a:r>
                      <a:endParaRPr lang="fr-FR" sz="1200" i="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2908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/>
                        <a:t>Région de résidence</a:t>
                      </a:r>
                      <a:endParaRPr lang="fr-FR" sz="1200" b="1" i="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291220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Luxembourg-ville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18%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21%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8673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Reste du centre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15%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16%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2461333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 defTabSz="914400" rtl="0" eaLnBrk="1" latinLnBrk="0" hangingPunct="1"/>
                      <a:r>
                        <a:rPr lang="fr-FR" sz="1200" kern="1200" noProof="0" dirty="0">
                          <a:solidFill>
                            <a:schemeClr val="tx1"/>
                          </a:solidFill>
                        </a:rPr>
                        <a:t>Sud</a:t>
                      </a:r>
                      <a:endParaRPr lang="fr-FR" sz="12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39%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36%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671187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 defTabSz="914400" rtl="0" eaLnBrk="1" latinLnBrk="0" hangingPunct="1"/>
                      <a:r>
                        <a:rPr lang="fr-FR" sz="1200" kern="1200" noProof="0" dirty="0">
                          <a:solidFill>
                            <a:schemeClr val="tx1"/>
                          </a:solidFill>
                        </a:rPr>
                        <a:t>Nord</a:t>
                      </a:r>
                      <a:endParaRPr lang="fr-FR" sz="12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15%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15%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5939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 defTabSz="914400" rtl="0" eaLnBrk="1" latinLnBrk="0" hangingPunct="1"/>
                      <a:r>
                        <a:rPr lang="fr-FR" sz="1200" kern="1200" noProof="0" dirty="0">
                          <a:solidFill>
                            <a:schemeClr val="tx1"/>
                          </a:solidFill>
                        </a:rPr>
                        <a:t>Est</a:t>
                      </a:r>
                      <a:endParaRPr lang="fr-FR" sz="12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12%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12%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916904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/>
                        <a:t>Activité</a:t>
                      </a:r>
                      <a:endParaRPr lang="fr-FR" sz="1200" b="1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809915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Actif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65%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63%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674829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Inactif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35%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37%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19437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46E08-BE7B-F121-BFC0-58B590ACF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8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CD65BB-F3DE-45DB-A5C6-45485C88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sur l’échantillon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6E23E158-D54A-32C1-085A-E1D6D47DC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347477"/>
              </p:ext>
            </p:extLst>
          </p:nvPr>
        </p:nvGraphicFramePr>
        <p:xfrm>
          <a:off x="591342" y="1180010"/>
          <a:ext cx="5133184" cy="429561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42417">
                  <a:extLst>
                    <a:ext uri="{9D8B030D-6E8A-4147-A177-3AD203B41FA5}">
                      <a16:colId xmlns:a16="http://schemas.microsoft.com/office/drawing/2014/main" val="2519555080"/>
                    </a:ext>
                  </a:extLst>
                </a:gridCol>
                <a:gridCol w="1090767">
                  <a:extLst>
                    <a:ext uri="{9D8B030D-6E8A-4147-A177-3AD203B41FA5}">
                      <a16:colId xmlns:a16="http://schemas.microsoft.com/office/drawing/2014/main" val="4187878601"/>
                    </a:ext>
                  </a:extLst>
                </a:gridCol>
              </a:tblGrid>
              <a:tr h="286374"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2908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/>
                        <a:t>Situation professionnelle</a:t>
                      </a:r>
                      <a:endParaRPr lang="fr-FR" sz="1200" b="1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663378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Travailleur/</a:t>
                      </a:r>
                      <a:r>
                        <a:rPr lang="fr-FR" sz="1200" noProof="0" dirty="0" err="1"/>
                        <a:t>euse</a:t>
                      </a:r>
                      <a:r>
                        <a:rPr lang="fr-FR" sz="1200" noProof="0" dirty="0"/>
                        <a:t> indépendant(e) 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6%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3883277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i="0" noProof="0" dirty="0"/>
                        <a:t>Salarié(e)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55%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4837664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i="0" noProof="0" dirty="0"/>
                        <a:t>En apprentissage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671187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i="0" noProof="0" dirty="0"/>
                        <a:t>Homme/Femme au foyer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3%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5939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i="0" noProof="0" dirty="0"/>
                        <a:t>En recherche d’emploi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2%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916904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i="0" noProof="0" dirty="0"/>
                        <a:t>Retraité(e)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0" noProof="0" dirty="0"/>
                        <a:t>21%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94661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i="0" noProof="0" dirty="0"/>
                        <a:t>Sans emploi et ne cherchant pas de travail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0" noProof="0" dirty="0"/>
                        <a:t>&lt;1%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4643454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fr-FR" sz="12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Étudiant(e)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9%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13096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/>
                        <a:t>Niveau d’éducation</a:t>
                      </a:r>
                      <a:endParaRPr lang="fr-FR" sz="1200" b="1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461756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Primaire, secondaire 1er cycle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20%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4649510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 defTabSz="914400" rtl="0" eaLnBrk="1" latinLnBrk="0" hangingPunct="1"/>
                      <a:r>
                        <a:rPr lang="fr-FR" sz="1200" kern="1200" noProof="0" dirty="0">
                          <a:solidFill>
                            <a:schemeClr val="tx1"/>
                          </a:solidFill>
                        </a:rPr>
                        <a:t>Secondaire 2ème cycle</a:t>
                      </a:r>
                      <a:endParaRPr lang="fr-FR" sz="12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34%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194374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 err="1"/>
                        <a:t>Ens</a:t>
                      </a:r>
                      <a:r>
                        <a:rPr lang="fr-FR" sz="1200" noProof="0" dirty="0"/>
                        <a:t>. supérieur Bac + 2 à 3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21%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9274976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 defTabSz="914400" rtl="0" eaLnBrk="1" latinLnBrk="0" hangingPunct="1"/>
                      <a:r>
                        <a:rPr lang="fr-FR" sz="1200" kern="1200" noProof="0" dirty="0" err="1">
                          <a:solidFill>
                            <a:schemeClr val="tx1"/>
                          </a:solidFill>
                        </a:rPr>
                        <a:t>Ens</a:t>
                      </a:r>
                      <a:r>
                        <a:rPr lang="fr-FR" sz="1200" kern="1200" noProof="0" dirty="0">
                          <a:solidFill>
                            <a:schemeClr val="tx1"/>
                          </a:solidFill>
                        </a:rPr>
                        <a:t>. supérieur Bac + 4 et plus</a:t>
                      </a:r>
                      <a:endParaRPr lang="fr-FR" sz="12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23%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2271124"/>
                  </a:ext>
                </a:extLst>
              </a:tr>
            </a:tbl>
          </a:graphicData>
        </a:graphic>
      </p:graphicFrame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7ADE9BF3-5F70-9DDE-74E9-FFAA4FAE32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986540"/>
              </p:ext>
            </p:extLst>
          </p:nvPr>
        </p:nvGraphicFramePr>
        <p:xfrm>
          <a:off x="6387672" y="1180010"/>
          <a:ext cx="4704000" cy="25773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77536">
                  <a:extLst>
                    <a:ext uri="{9D8B030D-6E8A-4147-A177-3AD203B41FA5}">
                      <a16:colId xmlns:a16="http://schemas.microsoft.com/office/drawing/2014/main" val="2519555080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1435502756"/>
                    </a:ext>
                  </a:extLst>
                </a:gridCol>
              </a:tblGrid>
              <a:tr h="286374"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2908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/>
                        <a:t>Revenu</a:t>
                      </a:r>
                      <a:endParaRPr lang="fr-FR" sz="1200" b="1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291220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Moins de 2000 € par mois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2%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8673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i="0" noProof="0" dirty="0"/>
                        <a:t>Entre 2001 et 3000 € par mois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8%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2461333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noProof="0" dirty="0"/>
                        <a:t>Entre 3001 et 4000 € par mois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11%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671187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noProof="0" dirty="0"/>
                        <a:t>Entre 4001 et 5000 € par mois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12%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5939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noProof="0" dirty="0"/>
                        <a:t>Entre 5001 et 6000 € par mois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0" noProof="0" dirty="0"/>
                        <a:t>13%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1425591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noProof="0" dirty="0"/>
                        <a:t>Entre 6001 et 8000 € par mois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0" noProof="0" dirty="0"/>
                        <a:t>18%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655429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noProof="0" dirty="0"/>
                        <a:t>Plus de 8000€ par mois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18%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17147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28CEBD-7BAF-A788-42BC-3A103E7E2E90}"/>
              </a:ext>
            </a:extLst>
          </p:cNvPr>
          <p:cNvSpPr txBox="1"/>
          <p:nvPr/>
        </p:nvSpPr>
        <p:spPr>
          <a:xfrm>
            <a:off x="6387672" y="5847824"/>
            <a:ext cx="503496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i="1" dirty="0"/>
              <a:t>La différence entre la somme et 100% correspond aux « ne sait pas » / « refuse de répondre 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7877F-B0CD-8CA9-3583-6DDE38A68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1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relatif aux attitudes financières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67CF9-881C-966A-AC47-99B4190E92EF}"/>
              </a:ext>
            </a:extLst>
          </p:cNvPr>
          <p:cNvSpPr txBox="1"/>
          <p:nvPr/>
        </p:nvSpPr>
        <p:spPr>
          <a:xfrm>
            <a:off x="1007675" y="2121347"/>
            <a:ext cx="4204091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/>
              <a:t>Moyenne : </a:t>
            </a:r>
            <a:r>
              <a:rPr lang="fr-FR" sz="2000" b="1" dirty="0">
                <a:solidFill>
                  <a:srgbClr val="C1AC51"/>
                </a:solidFill>
              </a:rPr>
              <a:t>2,2 / 4</a:t>
            </a:r>
            <a:endParaRPr lang="fr-FR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383D69-3571-BC91-8AAB-D8CBC9FF515C}"/>
              </a:ext>
            </a:extLst>
          </p:cNvPr>
          <p:cNvSpPr/>
          <p:nvPr/>
        </p:nvSpPr>
        <p:spPr>
          <a:xfrm>
            <a:off x="2951617" y="3429000"/>
            <a:ext cx="3403461" cy="84214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50-69 ans : 2.4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Niveau d’éducation primaire, secondaire 1er cycle : 2.4</a:t>
            </a:r>
          </a:p>
          <a:p>
            <a:pPr marL="180975" indent="-180975"/>
            <a:endParaRPr lang="fr-FR" sz="1000" i="1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Ménages avec plus de 8000€ net par mois : 2.0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Moins de 30 ans : 1.9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E4800A-D711-0697-D227-1ED124957BF2}"/>
              </a:ext>
            </a:extLst>
          </p:cNvPr>
          <p:cNvCxnSpPr>
            <a:cxnSpLocks/>
          </p:cNvCxnSpPr>
          <p:nvPr/>
        </p:nvCxnSpPr>
        <p:spPr>
          <a:xfrm>
            <a:off x="2932567" y="3456432"/>
            <a:ext cx="0" cy="814713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91BA2-5394-665B-4848-A2A6A9037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1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CD65BB-F3DE-45DB-A5C6-45485C88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sur l’échantillon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7ADE9BF3-5F70-9DDE-74E9-FFAA4FAE32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326409"/>
              </p:ext>
            </p:extLst>
          </p:nvPr>
        </p:nvGraphicFramePr>
        <p:xfrm>
          <a:off x="591341" y="1180010"/>
          <a:ext cx="6104733" cy="40092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52581">
                  <a:extLst>
                    <a:ext uri="{9D8B030D-6E8A-4147-A177-3AD203B41FA5}">
                      <a16:colId xmlns:a16="http://schemas.microsoft.com/office/drawing/2014/main" val="2519555080"/>
                    </a:ext>
                  </a:extLst>
                </a:gridCol>
                <a:gridCol w="952152">
                  <a:extLst>
                    <a:ext uri="{9D8B030D-6E8A-4147-A177-3AD203B41FA5}">
                      <a16:colId xmlns:a16="http://schemas.microsoft.com/office/drawing/2014/main" val="1435502756"/>
                    </a:ext>
                  </a:extLst>
                </a:gridCol>
              </a:tblGrid>
              <a:tr h="286374"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2908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/>
                        <a:t>Ménage</a:t>
                      </a:r>
                      <a:endParaRPr lang="fr-FR" sz="1200" b="1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291220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Totalement seul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12%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8673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en-GB" sz="1200" i="0" noProof="0" dirty="0"/>
                        <a:t>E</a:t>
                      </a:r>
                      <a:r>
                        <a:rPr lang="fr-FR" sz="1200" i="0" noProof="0" dirty="0"/>
                        <a:t>n couple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44%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2461333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noProof="0" dirty="0"/>
                        <a:t>Avec des enfants de moins de 18 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30%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671187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 dirty="0"/>
                        <a:t>Avec des enfants de 18 ans ou plus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18%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5939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noProof="0" dirty="0"/>
                        <a:t>Avec d’autres membres adultes de la famille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0" noProof="0" dirty="0"/>
                        <a:t>14%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1425591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noProof="0" dirty="0"/>
                        <a:t>Avec des amis, collègues ou étudiants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0" noProof="0" dirty="0"/>
                        <a:t>1%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655429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 dirty="0"/>
                        <a:t>Avec d’autres adultes sans lien de parenté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2%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1714700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/>
                        <a:t>Lieu de vie</a:t>
                      </a:r>
                      <a:endParaRPr lang="fr-FR" sz="1200" b="1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809915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/>
                          </a:solidFill>
                        </a:rPr>
                        <a:t>Un village, un hameau ou un milieu rural (moins de 3 000 habitants)</a:t>
                      </a:r>
                      <a:endParaRPr lang="fr-FR" sz="12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36%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674829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/>
                          </a:solidFill>
                        </a:rPr>
                        <a:t>Une petite ville (entre 3 000 et 15 000 habitants)</a:t>
                      </a:r>
                      <a:endParaRPr lang="fr-FR" sz="12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32%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194374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 defTabSz="914400" rtl="0" eaLnBrk="1" fontAlgn="b" latinLnBrk="0" hangingPunct="1"/>
                      <a:r>
                        <a:rPr lang="fr-FR" sz="12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Une ville moyenne (entre 15 000 et 30 000 habitants)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0" noProof="0" dirty="0"/>
                        <a:t>14%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757644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/>
                          </a:solidFill>
                        </a:rPr>
                        <a:t>Une grande ville (plus de 30 000 habitants)</a:t>
                      </a:r>
                      <a:endParaRPr lang="fr-FR" sz="12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18%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696656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D6AB4FD6-AD72-7968-018C-CD4F7F4CCE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144446"/>
              </p:ext>
            </p:extLst>
          </p:nvPr>
        </p:nvGraphicFramePr>
        <p:xfrm>
          <a:off x="7553325" y="3757376"/>
          <a:ext cx="4047334" cy="14318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68008">
                  <a:extLst>
                    <a:ext uri="{9D8B030D-6E8A-4147-A177-3AD203B41FA5}">
                      <a16:colId xmlns:a16="http://schemas.microsoft.com/office/drawing/2014/main" val="2519555080"/>
                    </a:ext>
                  </a:extLst>
                </a:gridCol>
                <a:gridCol w="1079326">
                  <a:extLst>
                    <a:ext uri="{9D8B030D-6E8A-4147-A177-3AD203B41FA5}">
                      <a16:colId xmlns:a16="http://schemas.microsoft.com/office/drawing/2014/main" val="1435502756"/>
                    </a:ext>
                  </a:extLst>
                </a:gridCol>
              </a:tblGrid>
              <a:tr h="286374"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2908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algn="l"/>
                      <a:r>
                        <a:rPr lang="fr-FR" sz="1200" b="1" i="0" noProof="0" dirty="0"/>
                        <a:t>Langue d’interview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291220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Français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45%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8673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i="0" noProof="0" dirty="0"/>
                        <a:t>Allemand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6%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2461333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noProof="0" dirty="0"/>
                        <a:t>Luxembourgeois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49%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671187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61E08A0C-B9FA-77F1-F28F-5D79EE0560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468403"/>
              </p:ext>
            </p:extLst>
          </p:nvPr>
        </p:nvGraphicFramePr>
        <p:xfrm>
          <a:off x="7553325" y="1180010"/>
          <a:ext cx="4047334" cy="11454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68008">
                  <a:extLst>
                    <a:ext uri="{9D8B030D-6E8A-4147-A177-3AD203B41FA5}">
                      <a16:colId xmlns:a16="http://schemas.microsoft.com/office/drawing/2014/main" val="2519555080"/>
                    </a:ext>
                  </a:extLst>
                </a:gridCol>
                <a:gridCol w="1079326">
                  <a:extLst>
                    <a:ext uri="{9D8B030D-6E8A-4147-A177-3AD203B41FA5}">
                      <a16:colId xmlns:a16="http://schemas.microsoft.com/office/drawing/2014/main" val="1435502756"/>
                    </a:ext>
                  </a:extLst>
                </a:gridCol>
              </a:tblGrid>
              <a:tr h="286374"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22908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1 adulte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6%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8673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i="0" noProof="0" dirty="0"/>
                        <a:t>2 adultes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57%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2461333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noProof="0" dirty="0"/>
                        <a:t>3 adultes et plus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36%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671187"/>
                  </a:ext>
                </a:extLst>
              </a:tr>
            </a:tbl>
          </a:graphicData>
        </a:graphic>
      </p:graphicFrame>
      <p:sp>
        <p:nvSpPr>
          <p:cNvPr id="9" name="Right Bracket 8">
            <a:extLst>
              <a:ext uri="{FF2B5EF4-FFF2-40B4-BE49-F238E27FC236}">
                <a16:creationId xmlns:a16="http://schemas.microsoft.com/office/drawing/2014/main" id="{1745A106-251D-826D-4692-59B6ED19AFC3}"/>
              </a:ext>
            </a:extLst>
          </p:cNvPr>
          <p:cNvSpPr/>
          <p:nvPr/>
        </p:nvSpPr>
        <p:spPr>
          <a:xfrm>
            <a:off x="6793992" y="2039865"/>
            <a:ext cx="173736" cy="1717511"/>
          </a:xfrm>
          <a:prstGeom prst="rightBracket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C69776A-10E9-C291-EDC1-54095A6F3A9F}"/>
              </a:ext>
            </a:extLst>
          </p:cNvPr>
          <p:cNvSpPr/>
          <p:nvPr/>
        </p:nvSpPr>
        <p:spPr bwMode="ltGray">
          <a:xfrm>
            <a:off x="6696074" y="2715768"/>
            <a:ext cx="710566" cy="9144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811AA5F-F06F-823A-4C97-7F64010E7FC0}"/>
              </a:ext>
            </a:extLst>
          </p:cNvPr>
          <p:cNvSpPr/>
          <p:nvPr/>
        </p:nvSpPr>
        <p:spPr bwMode="ltGray">
          <a:xfrm rot="20321324">
            <a:off x="6990314" y="2052941"/>
            <a:ext cx="432000" cy="91440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A7F6D60D-C441-5D9B-5AFE-64B70288B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954069"/>
              </p:ext>
            </p:extLst>
          </p:nvPr>
        </p:nvGraphicFramePr>
        <p:xfrm>
          <a:off x="7553325" y="2283504"/>
          <a:ext cx="4047334" cy="11454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68008">
                  <a:extLst>
                    <a:ext uri="{9D8B030D-6E8A-4147-A177-3AD203B41FA5}">
                      <a16:colId xmlns:a16="http://schemas.microsoft.com/office/drawing/2014/main" val="2519555080"/>
                    </a:ext>
                  </a:extLst>
                </a:gridCol>
                <a:gridCol w="1079326">
                  <a:extLst>
                    <a:ext uri="{9D8B030D-6E8A-4147-A177-3AD203B41FA5}">
                      <a16:colId xmlns:a16="http://schemas.microsoft.com/office/drawing/2014/main" val="1435502756"/>
                    </a:ext>
                  </a:extLst>
                </a:gridCol>
              </a:tblGrid>
              <a:tr h="286374"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i="0" noProof="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22908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noProof="0" dirty="0"/>
                        <a:t>1 enfant</a:t>
                      </a:r>
                      <a:endParaRPr lang="fr-FR" sz="1200" i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49%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86732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lvl="1" indent="9525" algn="l"/>
                      <a:r>
                        <a:rPr lang="fr-FR" sz="1200" i="0" noProof="0" dirty="0"/>
                        <a:t>2 enfants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37%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2461333"/>
                  </a:ext>
                </a:extLst>
              </a:tr>
              <a:tr h="286374">
                <a:tc>
                  <a:txBody>
                    <a:bodyPr/>
                    <a:lstStyle/>
                    <a:p>
                      <a:pPr marL="182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noProof="0" dirty="0"/>
                        <a:t>3 enfants et plus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/>
                        <a:t>13%</a:t>
                      </a:r>
                      <a:endParaRPr lang="fr-FR" sz="1200" i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67118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514B026-8E7A-88FE-B751-501488BBD2E1}"/>
              </a:ext>
            </a:extLst>
          </p:cNvPr>
          <p:cNvSpPr txBox="1"/>
          <p:nvPr/>
        </p:nvSpPr>
        <p:spPr>
          <a:xfrm>
            <a:off x="6387672" y="5847824"/>
            <a:ext cx="503496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i="1" dirty="0"/>
              <a:t>La différence entre la somme et 100% correspond aux « ne sait pas » / « refuse de répondre 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96813-85AE-E3FB-167E-3BD7C540A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1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CD65BB-F3DE-45DB-A5C6-45485C88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contextuelles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66FBE3-06A2-B3EB-2A37-C070DE745693}"/>
              </a:ext>
            </a:extLst>
          </p:cNvPr>
          <p:cNvSpPr txBox="1"/>
          <p:nvPr/>
        </p:nvSpPr>
        <p:spPr>
          <a:xfrm>
            <a:off x="359999" y="5783272"/>
            <a:ext cx="1146687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  <a:p>
            <a:r>
              <a:rPr lang="fr-FR" sz="900" dirty="0"/>
              <a:t>QD6 Au cours des 12 derniers mois, à quelle fréquence avez-vous effectué les actions suivantes 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09EE605-CE5A-6861-8E0B-25FCB4FCF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967810"/>
              </p:ext>
            </p:extLst>
          </p:nvPr>
        </p:nvGraphicFramePr>
        <p:xfrm>
          <a:off x="728565" y="1168840"/>
          <a:ext cx="9191625" cy="450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5D174D-9D17-31D5-F325-C446AE7EA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092545"/>
              </p:ext>
            </p:extLst>
          </p:nvPr>
        </p:nvGraphicFramePr>
        <p:xfrm>
          <a:off x="10057621" y="2621901"/>
          <a:ext cx="685800" cy="267788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253366886"/>
                    </a:ext>
                  </a:extLst>
                </a:gridCol>
              </a:tblGrid>
              <a:tr h="3347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98632"/>
                  </a:ext>
                </a:extLst>
              </a:tr>
              <a:tr h="3347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59626"/>
                  </a:ext>
                </a:extLst>
              </a:tr>
              <a:tr h="3347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28519"/>
                  </a:ext>
                </a:extLst>
              </a:tr>
              <a:tr h="3347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97226"/>
                  </a:ext>
                </a:extLst>
              </a:tr>
              <a:tr h="3347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792725"/>
                  </a:ext>
                </a:extLst>
              </a:tr>
              <a:tr h="3347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45163"/>
                  </a:ext>
                </a:extLst>
              </a:tr>
              <a:tr h="3347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259744"/>
                  </a:ext>
                </a:extLst>
              </a:tr>
              <a:tr h="3347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lang="fr-FR" sz="1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62234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B5233CB-15BC-25E2-342A-EAEBF2767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52021"/>
              </p:ext>
            </p:extLst>
          </p:nvPr>
        </p:nvGraphicFramePr>
        <p:xfrm>
          <a:off x="10048680" y="1286012"/>
          <a:ext cx="685800" cy="134522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253366886"/>
                    </a:ext>
                  </a:extLst>
                </a:gridCol>
              </a:tblGrid>
              <a:tr h="336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789145"/>
                  </a:ext>
                </a:extLst>
              </a:tr>
              <a:tr h="336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719285"/>
                  </a:ext>
                </a:extLst>
              </a:tr>
              <a:tr h="3363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  <a:endParaRPr lang="fr-FR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231328"/>
                  </a:ext>
                </a:extLst>
              </a:tr>
              <a:tr h="336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71143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A7071DD-BAD0-7CF1-B279-2CB12D89F013}"/>
              </a:ext>
            </a:extLst>
          </p:cNvPr>
          <p:cNvSpPr txBox="1"/>
          <p:nvPr/>
        </p:nvSpPr>
        <p:spPr>
          <a:xfrm>
            <a:off x="9841699" y="834711"/>
            <a:ext cx="110948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BE" sz="1200" b="1" dirty="0">
                <a:solidFill>
                  <a:schemeClr val="accent5">
                    <a:lumMod val="75000"/>
                  </a:schemeClr>
                </a:solidFill>
              </a:rPr>
              <a:t>Au moins souvent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19C89B-2698-FC91-C958-C80B56E34202}"/>
              </a:ext>
            </a:extLst>
          </p:cNvPr>
          <p:cNvSpPr txBox="1"/>
          <p:nvPr/>
        </p:nvSpPr>
        <p:spPr>
          <a:xfrm>
            <a:off x="359999" y="1058852"/>
            <a:ext cx="459150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 dirty="0"/>
              <a:t>En 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F4666E-1A9A-D050-AB4E-77320661A8CA}"/>
              </a:ext>
            </a:extLst>
          </p:cNvPr>
          <p:cNvCxnSpPr/>
          <p:nvPr/>
        </p:nvCxnSpPr>
        <p:spPr>
          <a:xfrm>
            <a:off x="460691" y="2631232"/>
            <a:ext cx="10836736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29866B-8D16-6BF9-8BB3-364D5981D742}"/>
              </a:ext>
            </a:extLst>
          </p:cNvPr>
          <p:cNvCxnSpPr/>
          <p:nvPr/>
        </p:nvCxnSpPr>
        <p:spPr>
          <a:xfrm>
            <a:off x="460691" y="3629607"/>
            <a:ext cx="10836736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10A98-3F4F-BF37-19AE-6F2F74561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8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5864" y="4812632"/>
            <a:ext cx="1731126" cy="17646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dirty="0" err="1"/>
          </a:p>
        </p:txBody>
      </p:sp>
      <p:sp>
        <p:nvSpPr>
          <p:cNvPr id="7" name="TextBox 6"/>
          <p:cNvSpPr txBox="1"/>
          <p:nvPr/>
        </p:nvSpPr>
        <p:spPr>
          <a:xfrm>
            <a:off x="362956" y="2746087"/>
            <a:ext cx="70961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600"/>
              <a:t>Merci</a:t>
            </a:r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362957" y="5581751"/>
            <a:ext cx="8608292" cy="156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762000" eaLnBrk="0" hangingPunct="0">
              <a:lnSpc>
                <a:spcPct val="110000"/>
              </a:lnSpc>
              <a:buClr>
                <a:srgbClr val="F7911E"/>
              </a:buClr>
              <a:defRPr/>
            </a:pPr>
            <a:r>
              <a:rPr lang="en-US" sz="1000" dirty="0">
                <a:latin typeface="+mj-lt"/>
                <a:cs typeface="Verdana" pitchFamily="34" charset="0"/>
              </a:rPr>
              <a:t>ILRES | </a:t>
            </a:r>
            <a:r>
              <a:rPr lang="fr-FR" sz="1000" dirty="0">
                <a:latin typeface="+mj-lt"/>
                <a:cs typeface="Verdana" pitchFamily="34" charset="0"/>
              </a:rPr>
              <a:t>41, rue du Puits Romain, L-8070 Bertrange </a:t>
            </a:r>
            <a:r>
              <a:rPr lang="en-US" sz="1000" dirty="0">
                <a:latin typeface="+mj-lt"/>
                <a:cs typeface="Verdana" pitchFamily="34" charset="0"/>
              </a:rPr>
              <a:t>| +352 </a:t>
            </a:r>
            <a:r>
              <a:rPr lang="en-US" sz="1000" b="0" dirty="0">
                <a:latin typeface="+mj-lt"/>
                <a:cs typeface="Verdana" pitchFamily="34" charset="0"/>
              </a:rPr>
              <a:t>49 92 91 </a:t>
            </a:r>
            <a:r>
              <a:rPr lang="en-US" sz="1000" dirty="0">
                <a:latin typeface="+mj-lt"/>
                <a:cs typeface="Verdana" pitchFamily="34" charset="0"/>
              </a:rPr>
              <a:t>| www.ilres.com</a:t>
            </a:r>
            <a:endParaRPr lang="en-US" sz="1100" b="0" dirty="0">
              <a:latin typeface="+mj-lt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957" y="4657725"/>
            <a:ext cx="2762250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1200" b="1" dirty="0"/>
              <a:t>Barbara Richard</a:t>
            </a:r>
          </a:p>
          <a:p>
            <a:pPr>
              <a:spcBef>
                <a:spcPts val="300"/>
              </a:spcBef>
            </a:pPr>
            <a:r>
              <a:rPr lang="en-GB" sz="1200" dirty="0">
                <a:solidFill>
                  <a:srgbClr val="C1AC5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Barbara.Richard@ilres.com</a:t>
            </a:r>
            <a:endParaRPr lang="en-GB" sz="1200" dirty="0">
              <a:solidFill>
                <a:srgbClr val="C1AC51"/>
              </a:solidFill>
            </a:endParaRPr>
          </a:p>
          <a:p>
            <a:pPr>
              <a:spcBef>
                <a:spcPts val="300"/>
              </a:spcBef>
            </a:pPr>
            <a:r>
              <a:rPr lang="en-GB" sz="1200" dirty="0"/>
              <a:t>t +352 49 92 9-5061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61527" y="4657725"/>
            <a:ext cx="2762250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1200" b="1" dirty="0"/>
              <a:t>Tommy Klein</a:t>
            </a:r>
          </a:p>
          <a:p>
            <a:pPr>
              <a:spcBef>
                <a:spcPts val="300"/>
              </a:spcBef>
            </a:pPr>
            <a:r>
              <a:rPr lang="en-GB" sz="1200" dirty="0">
                <a:solidFill>
                  <a:srgbClr val="C1AC5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Tommy.Klein@ilres.com</a:t>
            </a:r>
            <a:endParaRPr lang="en-GB" sz="1200" dirty="0">
              <a:solidFill>
                <a:srgbClr val="C1AC51"/>
              </a:solidFill>
            </a:endParaRPr>
          </a:p>
          <a:p>
            <a:pPr>
              <a:spcBef>
                <a:spcPts val="300"/>
              </a:spcBef>
            </a:pPr>
            <a:r>
              <a:rPr lang="en-GB" sz="1200" dirty="0"/>
              <a:t>t +352 49 92 9-5053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7D41D-852F-9884-257A-4298B719A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27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D240-293E-8474-89D3-D15AF97C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global relatif à la culture financière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1B3-3A38-A156-7A8B-D0CE018212B2}"/>
              </a:ext>
            </a:extLst>
          </p:cNvPr>
          <p:cNvSpPr txBox="1"/>
          <p:nvPr/>
        </p:nvSpPr>
        <p:spPr>
          <a:xfrm>
            <a:off x="359999" y="5921772"/>
            <a:ext cx="11466873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900" dirty="0"/>
              <a:t>Base : 1017 résidents de 18 à 79 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01F19-EBC0-352F-6522-26D9A39C08B4}"/>
              </a:ext>
            </a:extLst>
          </p:cNvPr>
          <p:cNvSpPr txBox="1"/>
          <p:nvPr/>
        </p:nvSpPr>
        <p:spPr>
          <a:xfrm>
            <a:off x="7865675" y="1627571"/>
            <a:ext cx="278708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1" dirty="0"/>
              <a:t>Moyenne : </a:t>
            </a:r>
            <a:r>
              <a:rPr lang="fr-FR" sz="2000" b="1" dirty="0">
                <a:solidFill>
                  <a:srgbClr val="C1AC51"/>
                </a:solidFill>
              </a:rPr>
              <a:t>60 / 100</a:t>
            </a:r>
            <a:endParaRPr lang="fr-FR" sz="2000" b="1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4ACD0837-B2CC-CE22-67C3-27DA038AC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707681"/>
              </p:ext>
            </p:extLst>
          </p:nvPr>
        </p:nvGraphicFramePr>
        <p:xfrm>
          <a:off x="1199896" y="1627571"/>
          <a:ext cx="5685536" cy="296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42768">
                  <a:extLst>
                    <a:ext uri="{9D8B030D-6E8A-4147-A177-3AD203B41FA5}">
                      <a16:colId xmlns:a16="http://schemas.microsoft.com/office/drawing/2014/main" val="31028699"/>
                    </a:ext>
                  </a:extLst>
                </a:gridCol>
                <a:gridCol w="2842768">
                  <a:extLst>
                    <a:ext uri="{9D8B030D-6E8A-4147-A177-3AD203B41FA5}">
                      <a16:colId xmlns:a16="http://schemas.microsoft.com/office/drawing/2014/main" val="2624039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23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/>
                        <a:t>30 ou moins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5%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40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35-40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8%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4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45-50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15%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55-60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22%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05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65-70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31%</a:t>
                      </a:r>
                      <a:endParaRPr lang="fr-FR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0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75-80</a:t>
                      </a:r>
                      <a:endParaRPr lang="fr-FR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16%</a:t>
                      </a:r>
                      <a:endParaRPr lang="fr-FR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4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noProof="0" dirty="0"/>
                        <a:t>85 ou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/>
                        <a:t>3%</a:t>
                      </a:r>
                      <a:endParaRPr lang="fr-FR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18102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0A9F3EA-35EA-C879-8D67-300BD7FF9879}"/>
              </a:ext>
            </a:extLst>
          </p:cNvPr>
          <p:cNvSpPr/>
          <p:nvPr/>
        </p:nvSpPr>
        <p:spPr>
          <a:xfrm>
            <a:off x="8181985" y="3431538"/>
            <a:ext cx="3403461" cy="207325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Niveau d’éducation Bac +4 et plus : 65 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Ménages avec plus de 6000€ net par mois : 64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Habitants d’une grande ville : 64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Nationalités autres que luxembourgeoise et portugaise : 63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40-79 ans : 63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Hommes : 63</a:t>
            </a:r>
          </a:p>
          <a:p>
            <a:pPr marL="180975" indent="-180975"/>
            <a:endParaRPr lang="fr-FR" sz="1000" i="1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Niveau d’éducation primaire, secondaire 1er cycle : 57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Femmes : 56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Ménages avec moins de 4000€ net par mois : 56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Habitants d’une ville moyenne : 56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Nationalité portugaise : 54</a:t>
            </a:r>
          </a:p>
          <a:p>
            <a:pPr marL="180975" indent="-180975"/>
            <a:r>
              <a:rPr lang="fr-FR" sz="1000" i="1" dirty="0">
                <a:solidFill>
                  <a:srgbClr val="666666"/>
                </a:solidFill>
                <a:latin typeface="Arial" panose="020B0604020202020204" pitchFamily="34" charset="0"/>
              </a:rPr>
              <a:t>Moins de 30 ans : 52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8626F8-A05D-4DA9-F698-ACDC489CB923}"/>
              </a:ext>
            </a:extLst>
          </p:cNvPr>
          <p:cNvCxnSpPr>
            <a:cxnSpLocks/>
          </p:cNvCxnSpPr>
          <p:nvPr/>
        </p:nvCxnSpPr>
        <p:spPr>
          <a:xfrm>
            <a:off x="8162935" y="3458970"/>
            <a:ext cx="0" cy="1963422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A3DC8-B935-EF2F-A78A-42B96DEC9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7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0B804-7B8B-41E6-BECD-B3BFEA3EF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Scores relatifs à la culture financière numérique</a:t>
            </a:r>
          </a:p>
        </p:txBody>
      </p:sp>
    </p:spTree>
    <p:extLst>
      <p:ext uri="{BB962C8B-B14F-4D97-AF65-F5344CB8AC3E}">
        <p14:creationId xmlns:p14="http://schemas.microsoft.com/office/powerpoint/2010/main" val="35572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ID" val="110"/>
  <p:tag name="EXCLUDEHIDDENSLIDES" val="False"/>
  <p:tag name="NUMBEROFPAGES" val="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INDEX"/>
  <p:tag name="TABLE_PER_SLIDE" val="1"/>
  <p:tag name="TABLE_INCLUDE_PAGENUMBER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93.1652"/>
  <p:tag name="HEIGHT" val="19.36228"/>
  <p:tag name="TOP" val="442.9565"/>
  <p:tag name="LEFT" val="15.4348"/>
</p:tagLst>
</file>

<file path=ppt/theme/theme1.xml><?xml version="1.0" encoding="utf-8"?>
<a:theme xmlns:a="http://schemas.openxmlformats.org/drawingml/2006/main" name="Kantar template master">
  <a:themeElements>
    <a:clrScheme name="Kantar TNS">
      <a:dk1>
        <a:srgbClr val="717171"/>
      </a:dk1>
      <a:lt1>
        <a:srgbClr val="FFFFFF"/>
      </a:lt1>
      <a:dk2>
        <a:srgbClr val="81C341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TNS PowerPoint template 16x9 - for presentations and pitches.potx" id="{8F152C79-E1D5-4592-98DD-45DF3599AB32}" vid="{3095F79B-8174-47E3-9C8A-AB9E083E895C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TNS colours">
      <a:dk1>
        <a:srgbClr val="717171"/>
      </a:dk1>
      <a:lt1>
        <a:srgbClr val="FFFFFF"/>
      </a:lt1>
      <a:dk2>
        <a:srgbClr val="81C341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tx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TNS PowerPoint template 16x9 - for presentations and pitches.potx" id="{8F152C79-E1D5-4592-98DD-45DF3599AB32}" vid="{E4448CB5-BC8C-451E-8C78-3357D32BE2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lyIsTemplate xmlns="802e0a86-8e97-4676-80ba-edf2a8288115" xsi:nil="true"/>
    <jb77fa9ede964b3ab430248b0329684a xmlns="802e0a86-8e97-4676-80ba-edf2a8288115">
      <Terms xmlns="http://schemas.microsoft.com/office/infopath/2007/PartnerControls"/>
    </jb77fa9ede964b3ab430248b0329684a>
    <UnilyIsFeaturedDocument xmlns="802e0a86-8e97-4676-80ba-edf2a8288115" xsi:nil="true"/>
    <TaxCatchAll xmlns="802e0a86-8e97-4676-80ba-edf2a8288115"/>
    <p9473e14649f422380abaea906c28710 xmlns="802e0a86-8e97-4676-80ba-edf2a8288115">
      <Terms xmlns="http://schemas.microsoft.com/office/infopath/2007/PartnerControls"/>
    </p9473e14649f422380abaea906c28710>
    <p11b359c7fb245abb61e0bbe02280977 xmlns="802e0a86-8e97-4676-80ba-edf2a8288115">
      <Terms xmlns="http://schemas.microsoft.com/office/infopath/2007/PartnerControls"/>
    </p11b359c7fb245abb61e0bbe02280977>
    <i819a00c63874b27a1c287b0ac0a9d17 xmlns="802e0a86-8e97-4676-80ba-edf2a8288115">
      <Terms xmlns="http://schemas.microsoft.com/office/infopath/2007/PartnerControls"/>
    </i819a00c63874b27a1c287b0ac0a9d17>
    <h0ef683bd7044617b6fc03b7f86bc7cf xmlns="802e0a86-8e97-4676-80ba-edf2a8288115">
      <Terms xmlns="http://schemas.microsoft.com/office/infopath/2007/PartnerControls"/>
    </h0ef683bd7044617b6fc03b7f86bc7c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5A89F685B4D418A59585D4377493A" ma:contentTypeVersion="10" ma:contentTypeDescription="Create a new document." ma:contentTypeScope="" ma:versionID="df5ac47b5b85e6dda235aa4dec10b365">
  <xsd:schema xmlns:xsd="http://www.w3.org/2001/XMLSchema" xmlns:xs="http://www.w3.org/2001/XMLSchema" xmlns:p="http://schemas.microsoft.com/office/2006/metadata/properties" xmlns:ns1="http://schemas.microsoft.com/sharepoint/v3" xmlns:ns2="802e0a86-8e97-4676-80ba-edf2a8288115" xmlns:ns3="e4368fc8-0f10-4678-b370-ef8e010815e7" xmlns:ns4="99f24908-a010-47b9-b61a-6ea417803632" targetNamespace="http://schemas.microsoft.com/office/2006/metadata/properties" ma:root="true" ma:fieldsID="474bbd90cf5f0b0e014ea380e9c824e8" ns1:_="" ns2:_="" ns3:_="" ns4:_="">
    <xsd:import namespace="http://schemas.microsoft.com/sharepoint/v3"/>
    <xsd:import namespace="802e0a86-8e97-4676-80ba-edf2a8288115"/>
    <xsd:import namespace="e4368fc8-0f10-4678-b370-ef8e010815e7"/>
    <xsd:import namespace="99f24908-a010-47b9-b61a-6ea417803632"/>
    <xsd:element name="properties">
      <xsd:complexType>
        <xsd:sequence>
          <xsd:element name="documentManagement">
            <xsd:complexType>
              <xsd:all>
                <xsd:element ref="ns2:UnilyIsFeaturedDocument" minOccurs="0"/>
                <xsd:element ref="ns2:UnilyIsTemplate" minOccurs="0"/>
                <xsd:element ref="ns2:TaxCatchAll" minOccurs="0"/>
                <xsd:element ref="ns2:TaxCatchAllLabel" minOccurs="0"/>
                <xsd:element ref="ns2:jb77fa9ede964b3ab430248b0329684a" minOccurs="0"/>
                <xsd:element ref="ns2:h0ef683bd7044617b6fc03b7f86bc7cf" minOccurs="0"/>
                <xsd:element ref="ns2:i819a00c63874b27a1c287b0ac0a9d17" minOccurs="0"/>
                <xsd:element ref="ns2:p9473e14649f422380abaea906c28710" minOccurs="0"/>
                <xsd:element ref="ns2:p11b359c7fb245abb61e0bbe02280977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e0a86-8e97-4676-80ba-edf2a8288115" elementFormDefault="qualified">
    <xsd:import namespace="http://schemas.microsoft.com/office/2006/documentManagement/types"/>
    <xsd:import namespace="http://schemas.microsoft.com/office/infopath/2007/PartnerControls"/>
    <xsd:element name="UnilyIsFeaturedDocument" ma:index="8" nillable="true" ma:displayName="Is Featured Document" ma:internalName="UnilyIsFeaturedDocument">
      <xsd:simpleType>
        <xsd:restriction base="dms:Boolean"/>
      </xsd:simpleType>
    </xsd:element>
    <xsd:element name="UnilyIsTemplate" ma:index="9" nillable="true" ma:displayName="Is Template" ma:internalName="UnilyIsTemplate">
      <xsd:simpleType>
        <xsd:restriction base="dms:Boolean"/>
      </xsd:simpleType>
    </xsd:element>
    <xsd:element name="TaxCatchAll" ma:index="10" nillable="true" ma:displayName="Taxonomy Catch All Column" ma:hidden="true" ma:list="{e0e64aeb-ab0c-421c-a3fc-5443d8094954}" ma:internalName="TaxCatchAll" ma:showField="CatchAllData" ma:web="802e0a86-8e97-4676-80ba-edf2a82881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e0e64aeb-ab0c-421c-a3fc-5443d8094954}" ma:internalName="TaxCatchAllLabel" ma:readOnly="true" ma:showField="CatchAllDataLabel" ma:web="802e0a86-8e97-4676-80ba-edf2a82881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77fa9ede964b3ab430248b0329684a" ma:index="12" nillable="true" ma:taxonomy="true" ma:internalName="jb77fa9ede964b3ab430248b0329684a" ma:taxonomyFieldName="Offer" ma:displayName="Offer" ma:default="" ma:fieldId="{3b77fa9e-de96-4b3a-b430-248b0329684a}" ma:taxonomyMulti="true" ma:sspId="335d02d2-2acc-434b-b7bb-812ff22cbf32" ma:termSetId="206cf811-ca3d-4daf-bd45-b33cea815a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ef683bd7044617b6fc03b7f86bc7cf" ma:index="14" nillable="true" ma:taxonomy="true" ma:internalName="h0ef683bd7044617b6fc03b7f86bc7cf" ma:taxonomyFieldName="Countries" ma:displayName="Countries" ma:default="" ma:fieldId="{10ef683b-d704-4617-b6fc-03b7f86bc7cf}" ma:taxonomyMulti="true" ma:sspId="335d02d2-2acc-434b-b7bb-812ff22cbf32" ma:termSetId="c2e122a6-bbb9-4e3e-a9c0-10a2021840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819a00c63874b27a1c287b0ac0a9d17" ma:index="16" nillable="true" ma:taxonomy="true" ma:internalName="i819a00c63874b27a1c287b0ac0a9d17" ma:taxonomyFieldName="Departments" ma:displayName="Departments" ma:default="" ma:fieldId="{2819a00c-6387-4b27-a1c2-87b0ac0a9d17}" ma:taxonomyMulti="true" ma:sspId="335d02d2-2acc-434b-b7bb-812ff22cbf32" ma:termSetId="7db15008-d1d6-498d-a488-7d8774bc17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9473e14649f422380abaea906c28710" ma:index="18" nillable="true" ma:taxonomy="true" ma:internalName="p9473e14649f422380abaea906c28710" ma:taxonomyFieldName="Document_x0020_Categories" ma:displayName="Document Categories" ma:default="" ma:fieldId="{99473e14-649f-4223-80ab-aea906c28710}" ma:taxonomyMulti="true" ma:sspId="335d02d2-2acc-434b-b7bb-812ff22cbf32" ma:termSetId="f0f7a287-f6ff-41d8-bac1-a65f526832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1b359c7fb245abb61e0bbe02280977" ma:index="20" nillable="true" ma:taxonomy="true" ma:internalName="p11b359c7fb245abb61e0bbe02280977" ma:taxonomyFieldName="Companies" ma:displayName="Companies" ma:default="" ma:fieldId="{911b359c-7fb2-45ab-b61e-0bbe02280977}" ma:taxonomyMulti="true" ma:sspId="335d02d2-2acc-434b-b7bb-812ff22cbf32" ma:termSetId="3915896b-ab17-402b-9622-cf55dd91869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68fc8-0f10-4678-b370-ef8e01081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MediaServiceAutoTags" ma:internalName="MediaServiceAutoTags" ma:readOnly="true">
      <xsd:simpleType>
        <xsd:restriction base="dms:Text"/>
      </xsd:simpleType>
    </xsd:element>
    <xsd:element name="MediaServiceOCR" ma:index="2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7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24908-a010-47b9-b61a-6ea417803632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93883-9DEF-4394-A746-8B0504B231C0}">
  <ds:schemaRefs>
    <ds:schemaRef ds:uri="http://schemas.microsoft.com/office/2006/metadata/properties"/>
    <ds:schemaRef ds:uri="http://schemas.microsoft.com/office/infopath/2007/PartnerControls"/>
    <ds:schemaRef ds:uri="802e0a86-8e97-4676-80ba-edf2a8288115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1FB533-AE0F-479D-97A0-ED9A94772A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2e0a86-8e97-4676-80ba-edf2a8288115"/>
    <ds:schemaRef ds:uri="e4368fc8-0f10-4678-b370-ef8e010815e7"/>
    <ds:schemaRef ds:uri="99f24908-a010-47b9-b61a-6ea4178036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5838</Words>
  <Application>Microsoft Office PowerPoint</Application>
  <PresentationFormat>Widescreen</PresentationFormat>
  <Paragraphs>1043</Paragraphs>
  <Slides>72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Wingdings</vt:lpstr>
      <vt:lpstr>Kantar template master</vt:lpstr>
      <vt:lpstr>Content slides - no sub heading</vt:lpstr>
      <vt:lpstr>Evaluation de la culture et de l'inclusion financières au Luxembourg  Boîte à outils de l’OCDE/INFE</vt:lpstr>
      <vt:lpstr>Sommaire</vt:lpstr>
      <vt:lpstr>Rappel méthodologique</vt:lpstr>
      <vt:lpstr>PowerPoint Presentation</vt:lpstr>
      <vt:lpstr>Score relatif aux connaissances financières</vt:lpstr>
      <vt:lpstr>Score relatif aux comportements financiers</vt:lpstr>
      <vt:lpstr>Score relatif aux attitudes financières</vt:lpstr>
      <vt:lpstr>Score global relatif à la culture financière</vt:lpstr>
      <vt:lpstr>PowerPoint Presentation</vt:lpstr>
      <vt:lpstr>Score relatif aux connaissances financières numériques</vt:lpstr>
      <vt:lpstr>Score relatif aux comportements financiers numériques</vt:lpstr>
      <vt:lpstr>Score relatif aux attitudes financières numériques</vt:lpstr>
      <vt:lpstr>Score global relatif à la culture financière numérique</vt:lpstr>
      <vt:lpstr>PowerPoint Presentation</vt:lpstr>
      <vt:lpstr>Score Détention d’un produit financier</vt:lpstr>
      <vt:lpstr>Score Détention d’un produit d’épargne, d’investissement ou de retraite</vt:lpstr>
      <vt:lpstr>Score Détention d’un produit d’assurance</vt:lpstr>
      <vt:lpstr>Score Détention d’un produit de crédit</vt:lpstr>
      <vt:lpstr>Score Connaissance d’au moins 5 produits</vt:lpstr>
      <vt:lpstr>Score Choix récent de produit financier</vt:lpstr>
      <vt:lpstr>Score Compter sur la famille et des amis</vt:lpstr>
      <vt:lpstr>PowerPoint Presentation</vt:lpstr>
      <vt:lpstr>Score Planification budgétaire</vt:lpstr>
      <vt:lpstr>Budget personnel et décisions financières quotidiennes</vt:lpstr>
      <vt:lpstr>Actions effectuées pour la gestion du budget (plusieurs réponses possibles)</vt:lpstr>
      <vt:lpstr>Score Épargne active</vt:lpstr>
      <vt:lpstr>Épargne active au cours des 12 derniers mois (plusieurs réponses possibles)</vt:lpstr>
      <vt:lpstr>En mesure d’assumer une dépense très importante sans emprunter de l’argent ni demander de l’aide à votre famille ou à des amis</vt:lpstr>
      <vt:lpstr>Objectifs financiers et actions (plusieurs réponses possibles)</vt:lpstr>
      <vt:lpstr>Niveau de confiance vis-à-vis de la planification financière de leur retraite</vt:lpstr>
      <vt:lpstr>Score Réussir à joindre les deux bouts</vt:lpstr>
      <vt:lpstr>Dépenses non couvertes au cours des 12 derniers mois</vt:lpstr>
      <vt:lpstr>Actions pour réussir à joindre les deux bouts (plusieurs réponses possibles)</vt:lpstr>
      <vt:lpstr>Temps pendant lequel les dépenses pourraient encore être couvertes, dans le cas d’une perte de revenu</vt:lpstr>
      <vt:lpstr>PowerPoint Presentation</vt:lpstr>
      <vt:lpstr>Connaissance des produits financiers (plusieurs réponses possibles)</vt:lpstr>
      <vt:lpstr>Produits détenus actuellement (plusieurs réponses possibles)</vt:lpstr>
      <vt:lpstr>Produits choisis au cours des 2 dernières années (plusieurs réponses possibles)</vt:lpstr>
      <vt:lpstr>Score Comparaison des offres ou recours à des renseignements ou conseils indépendants</vt:lpstr>
      <vt:lpstr>Comparaison des offres pour ceux ayant choisi des produits au cours des 2 dernières années</vt:lpstr>
      <vt:lpstr>Source d’information pour ceux ayant choisi des produits au cours des 2 dernières années (plusieurs réponses possibles)</vt:lpstr>
      <vt:lpstr>Activités en ligne déjà effectuées (plusieurs réponses possibles)</vt:lpstr>
      <vt:lpstr>Fréquence de réalisation de ces actions au cours des 12 derniers mois</vt:lpstr>
      <vt:lpstr>Problèmes rencontrés au cours des 2 dernières années (plusieurs réponses possibles)</vt:lpstr>
      <vt:lpstr>PowerPoint Presentation</vt:lpstr>
      <vt:lpstr>Score Surveillance de sa situation financière</vt:lpstr>
      <vt:lpstr>Score Objectifs financiers à long terme</vt:lpstr>
      <vt:lpstr>Attitudes et comportements 1</vt:lpstr>
      <vt:lpstr>Score Avant d’effectuer tout achat, je me demande si j’en ai les moyens</vt:lpstr>
      <vt:lpstr>Score Règlement des factures en temps et en heure</vt:lpstr>
      <vt:lpstr>Score Partage identifiant et mot de passe de son compte bancaire avec ses amis proches</vt:lpstr>
      <vt:lpstr>Score Avant d’acheter un produit financier en ligne, je vérifie si le fournisseur est assujetti à une réglementation dans mon pays</vt:lpstr>
      <vt:lpstr>Score Partage public en ligne des informations sur sa situation financière</vt:lpstr>
      <vt:lpstr>Attitudes et comportements 2</vt:lpstr>
      <vt:lpstr>Score Changement régulier de mots de passe sur les sites Internet utilisés pour ses achats en ligne ou ses finances personnelles</vt:lpstr>
      <vt:lpstr>Attitudes et comportements 3</vt:lpstr>
      <vt:lpstr>Score Achats en ligne en toute sécurité en utilisant les réseaux Wi-Fi publics</vt:lpstr>
      <vt:lpstr>Score Attention à la sécurité relative à un site Internet avant d’effectuer une transaction en ligne</vt:lpstr>
      <vt:lpstr>Score Importance de lire les conditions de vente lors d’un achat en ligne</vt:lpstr>
      <vt:lpstr>Attitudes et comportements 4</vt:lpstr>
      <vt:lpstr>Attitudes et comportements 5</vt:lpstr>
      <vt:lpstr>PowerPoint Presentation</vt:lpstr>
      <vt:lpstr>Auto-évaluation des connaissances</vt:lpstr>
      <vt:lpstr>Après un an d’attente avec une inflation à 3%, les 2 frères seront en mesure d’acheter…</vt:lpstr>
      <vt:lpstr>Intérêts</vt:lpstr>
      <vt:lpstr>Connaissances financières</vt:lpstr>
      <vt:lpstr>PowerPoint Presentation</vt:lpstr>
      <vt:lpstr>Structure de l’échantillon – 5 critères de redressement</vt:lpstr>
      <vt:lpstr>Informations complémentaires sur l’échantillon</vt:lpstr>
      <vt:lpstr>Informations complémentaires sur l’échantillon</vt:lpstr>
      <vt:lpstr>Informations contextuelles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Charting in PowerPoint (16x9) – version 6</dc:title>
  <dc:subject>Examples of charts, how they should be designed and, more importantly, used</dc:subject>
  <dc:creator>Patrick HOMMEL</dc:creator>
  <cp:keywords/>
  <dc:description>Updated February 2018</dc:description>
  <cp:lastModifiedBy>Patrick HOMMEL</cp:lastModifiedBy>
  <cp:revision>395</cp:revision>
  <dcterms:created xsi:type="dcterms:W3CDTF">2017-03-17T12:43:22Z</dcterms:created>
  <dcterms:modified xsi:type="dcterms:W3CDTF">2023-08-23T08:36:24Z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0x0101003525A89F685B4D418A59585D4377493A</vt:lpwstr>
  </property>
</Properties>
</file>