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 id="2147483776" r:id="rId5"/>
  </p:sldMasterIdLst>
  <p:notesMasterIdLst>
    <p:notesMasterId r:id="rId27"/>
  </p:notesMasterIdLst>
  <p:sldIdLst>
    <p:sldId id="256" r:id="rId6"/>
    <p:sldId id="539" r:id="rId7"/>
    <p:sldId id="390" r:id="rId8"/>
    <p:sldId id="537" r:id="rId9"/>
    <p:sldId id="535" r:id="rId10"/>
    <p:sldId id="532" r:id="rId11"/>
    <p:sldId id="527" r:id="rId12"/>
    <p:sldId id="541" r:id="rId13"/>
    <p:sldId id="542" r:id="rId14"/>
    <p:sldId id="543" r:id="rId15"/>
    <p:sldId id="544" r:id="rId16"/>
    <p:sldId id="546" r:id="rId17"/>
    <p:sldId id="550" r:id="rId18"/>
    <p:sldId id="551" r:id="rId19"/>
    <p:sldId id="536" r:id="rId20"/>
    <p:sldId id="555" r:id="rId21"/>
    <p:sldId id="553" r:id="rId22"/>
    <p:sldId id="556" r:id="rId23"/>
    <p:sldId id="554" r:id="rId24"/>
    <p:sldId id="557" r:id="rId25"/>
    <p:sldId id="366" r:id="rId26"/>
  </p:sldIdLst>
  <p:sldSz cx="12192000" cy="6858000"/>
  <p:notesSz cx="6797675" cy="9926638"/>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4">
          <p15:clr>
            <a:srgbClr val="A4A3A4"/>
          </p15:clr>
        </p15:guide>
        <p15:guide id="2" orient="horz" pos="4152">
          <p15:clr>
            <a:srgbClr val="A4A3A4"/>
          </p15:clr>
        </p15:guide>
        <p15:guide id="3" orient="horz" pos="269">
          <p15:clr>
            <a:srgbClr val="A4A3A4"/>
          </p15:clr>
        </p15:guide>
        <p15:guide id="4" orient="horz" pos="715">
          <p15:clr>
            <a:srgbClr val="A4A3A4"/>
          </p15:clr>
        </p15:guide>
        <p15:guide id="5" orient="horz" pos="2160">
          <p15:clr>
            <a:srgbClr val="A4A3A4"/>
          </p15:clr>
        </p15:guide>
        <p15:guide id="6" orient="horz" pos="3589" userDrawn="1">
          <p15:clr>
            <a:srgbClr val="A4A3A4"/>
          </p15:clr>
        </p15:guide>
        <p15:guide id="7" orient="horz" pos="4026">
          <p15:clr>
            <a:srgbClr val="A4A3A4"/>
          </p15:clr>
        </p15:guide>
        <p15:guide id="8" pos="7449">
          <p15:clr>
            <a:srgbClr val="A4A3A4"/>
          </p15:clr>
        </p15:guide>
        <p15:guide id="9" pos="3840">
          <p15:clr>
            <a:srgbClr val="A4A3A4"/>
          </p15:clr>
        </p15:guide>
        <p15:guide id="10" pos="2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AC51"/>
    <a:srgbClr val="000000"/>
    <a:srgbClr val="BEC0BF"/>
    <a:srgbClr val="C50017"/>
    <a:srgbClr val="81C341"/>
    <a:srgbClr val="E5007E"/>
    <a:srgbClr val="C0C0C0"/>
    <a:srgbClr val="E6304B"/>
    <a:srgbClr val="E7E7E7"/>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476" autoAdjust="0"/>
  </p:normalViewPr>
  <p:slideViewPr>
    <p:cSldViewPr snapToGrid="0" showGuides="1">
      <p:cViewPr varScale="1">
        <p:scale>
          <a:sx n="114" d="100"/>
          <a:sy n="114" d="100"/>
        </p:scale>
        <p:origin x="474" y="102"/>
      </p:cViewPr>
      <p:guideLst>
        <p:guide orient="horz" pos="1074"/>
        <p:guide orient="horz" pos="4152"/>
        <p:guide orient="horz" pos="269"/>
        <p:guide orient="horz" pos="715"/>
        <p:guide orient="horz" pos="2160"/>
        <p:guide orient="horz" pos="3589"/>
        <p:guide orient="horz" pos="4026"/>
        <p:guide pos="7449"/>
        <p:guide pos="3840"/>
        <p:guide pos="224"/>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3" d="100"/>
          <a:sy n="63" d="100"/>
        </p:scale>
        <p:origin x="170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7089309761274"/>
          <c:y val="0.32461240097060784"/>
          <c:w val="0.85123159949727578"/>
          <c:h val="0.5025687517559182"/>
        </c:manualLayout>
      </c:layout>
      <c:barChart>
        <c:barDir val="bar"/>
        <c:grouping val="percentStacked"/>
        <c:varyColors val="0"/>
        <c:ser>
          <c:idx val="0"/>
          <c:order val="0"/>
          <c:tx>
            <c:strRef>
              <c:f>Sheet1!$B$1</c:f>
              <c:strCache>
                <c:ptCount val="1"/>
                <c:pt idx="0">
                  <c:v>Très élevées</c:v>
                </c:pt>
              </c:strCache>
            </c:strRef>
          </c:tx>
          <c:spPr>
            <a:solidFill>
              <a:srgbClr val="145D0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5</c:v>
                </c:pt>
              </c:numCache>
            </c:numRef>
          </c:val>
          <c:extLst>
            <c:ext xmlns:c16="http://schemas.microsoft.com/office/drawing/2014/chart" uri="{C3380CC4-5D6E-409C-BE32-E72D297353CC}">
              <c16:uniqueId val="{00000000-453A-4963-8604-BB5DE67BFFAF}"/>
            </c:ext>
          </c:extLst>
        </c:ser>
        <c:ser>
          <c:idx val="1"/>
          <c:order val="1"/>
          <c:tx>
            <c:strRef>
              <c:f>Sheet1!$C$1</c:f>
              <c:strCache>
                <c:ptCount val="1"/>
                <c:pt idx="0">
                  <c:v>Assez élevées</c:v>
                </c:pt>
              </c:strCache>
            </c:strRef>
          </c:tx>
          <c:spPr>
            <a:solidFill>
              <a:srgbClr val="81C3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21</c:v>
                </c:pt>
              </c:numCache>
            </c:numRef>
          </c:val>
          <c:extLst>
            <c:ext xmlns:c16="http://schemas.microsoft.com/office/drawing/2014/chart" uri="{C3380CC4-5D6E-409C-BE32-E72D297353CC}">
              <c16:uniqueId val="{00000001-453A-4963-8604-BB5DE67BFFAF}"/>
            </c:ext>
          </c:extLst>
        </c:ser>
        <c:ser>
          <c:idx val="3"/>
          <c:order val="2"/>
          <c:tx>
            <c:strRef>
              <c:f>Sheet1!$D$1</c:f>
              <c:strCache>
                <c:ptCount val="1"/>
                <c:pt idx="0">
                  <c:v>Moyennes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47</c:v>
                </c:pt>
              </c:numCache>
            </c:numRef>
          </c:val>
          <c:extLst>
            <c:ext xmlns:c16="http://schemas.microsoft.com/office/drawing/2014/chart" uri="{C3380CC4-5D6E-409C-BE32-E72D297353CC}">
              <c16:uniqueId val="{00000002-453A-4963-8604-BB5DE67BFFAF}"/>
            </c:ext>
          </c:extLst>
        </c:ser>
        <c:ser>
          <c:idx val="4"/>
          <c:order val="3"/>
          <c:tx>
            <c:strRef>
              <c:f>Sheet1!$E$1</c:f>
              <c:strCache>
                <c:ptCount val="1"/>
                <c:pt idx="0">
                  <c:v>Assez faibles</c:v>
                </c:pt>
              </c:strCache>
            </c:strRef>
          </c:tx>
          <c:spPr>
            <a:solidFill>
              <a:srgbClr val="FF82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19</c:v>
                </c:pt>
              </c:numCache>
            </c:numRef>
          </c:val>
          <c:extLst>
            <c:ext xmlns:c16="http://schemas.microsoft.com/office/drawing/2014/chart" uri="{C3380CC4-5D6E-409C-BE32-E72D297353CC}">
              <c16:uniqueId val="{00000003-453A-4963-8604-BB5DE67BFFAF}"/>
            </c:ext>
          </c:extLst>
        </c:ser>
        <c:ser>
          <c:idx val="2"/>
          <c:order val="4"/>
          <c:tx>
            <c:strRef>
              <c:f>Sheet1!$F$1</c:f>
              <c:strCache>
                <c:ptCount val="1"/>
                <c:pt idx="0">
                  <c:v>Très faibles</c:v>
                </c:pt>
              </c:strCache>
            </c:strRef>
          </c:tx>
          <c:spPr>
            <a:solidFill>
              <a:srgbClr val="FF43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3</c:v>
                </c:pt>
              </c:numCache>
            </c:numRef>
          </c:val>
          <c:extLst>
            <c:ext xmlns:c16="http://schemas.microsoft.com/office/drawing/2014/chart" uri="{C3380CC4-5D6E-409C-BE32-E72D297353CC}">
              <c16:uniqueId val="{00000004-453A-4963-8604-BB5DE67BFFAF}"/>
            </c:ext>
          </c:extLst>
        </c:ser>
        <c:dLbls>
          <c:showLegendKey val="0"/>
          <c:showVal val="0"/>
          <c:showCatName val="0"/>
          <c:showSerName val="0"/>
          <c:showPercent val="0"/>
          <c:showBubbleSize val="0"/>
        </c:dLbls>
        <c:gapWidth val="70"/>
        <c:overlap val="100"/>
        <c:axId val="1240869104"/>
        <c:axId val="1233853792"/>
      </c:barChart>
      <c:catAx>
        <c:axId val="124086910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1233853792"/>
        <c:crosses val="autoZero"/>
        <c:auto val="1"/>
        <c:lblAlgn val="ctr"/>
        <c:lblOffset val="100"/>
        <c:noMultiLvlLbl val="0"/>
      </c:catAx>
      <c:valAx>
        <c:axId val="1233853792"/>
        <c:scaling>
          <c:orientation val="minMax"/>
        </c:scaling>
        <c:delete val="1"/>
        <c:axPos val="t"/>
        <c:numFmt formatCode="0%" sourceLinked="1"/>
        <c:majorTickMark val="out"/>
        <c:minorTickMark val="none"/>
        <c:tickLblPos val="nextTo"/>
        <c:crossAx val="124086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7089309761274"/>
          <c:y val="0.32461240097060784"/>
          <c:w val="0.85123159949727578"/>
          <c:h val="0.5025687517559182"/>
        </c:manualLayout>
      </c:layout>
      <c:barChart>
        <c:barDir val="bar"/>
        <c:grouping val="percentStacked"/>
        <c:varyColors val="0"/>
        <c:ser>
          <c:idx val="0"/>
          <c:order val="0"/>
          <c:tx>
            <c:strRef>
              <c:f>Sheet1!$B$1</c:f>
              <c:strCache>
                <c:ptCount val="1"/>
                <c:pt idx="0">
                  <c:v>Très élevées</c:v>
                </c:pt>
              </c:strCache>
            </c:strRef>
          </c:tx>
          <c:spPr>
            <a:solidFill>
              <a:srgbClr val="145D0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7</c:v>
                </c:pt>
              </c:numCache>
            </c:numRef>
          </c:val>
          <c:extLst>
            <c:ext xmlns:c16="http://schemas.microsoft.com/office/drawing/2014/chart" uri="{C3380CC4-5D6E-409C-BE32-E72D297353CC}">
              <c16:uniqueId val="{00000000-3DF6-4C77-BB10-22FAC6A3C66F}"/>
            </c:ext>
          </c:extLst>
        </c:ser>
        <c:ser>
          <c:idx val="1"/>
          <c:order val="1"/>
          <c:tx>
            <c:strRef>
              <c:f>Sheet1!$C$1</c:f>
              <c:strCache>
                <c:ptCount val="1"/>
                <c:pt idx="0">
                  <c:v>Assez élevées</c:v>
                </c:pt>
              </c:strCache>
            </c:strRef>
          </c:tx>
          <c:spPr>
            <a:solidFill>
              <a:srgbClr val="81C3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15</c:v>
                </c:pt>
              </c:numCache>
            </c:numRef>
          </c:val>
          <c:extLst>
            <c:ext xmlns:c16="http://schemas.microsoft.com/office/drawing/2014/chart" uri="{C3380CC4-5D6E-409C-BE32-E72D297353CC}">
              <c16:uniqueId val="{00000001-3DF6-4C77-BB10-22FAC6A3C66F}"/>
            </c:ext>
          </c:extLst>
        </c:ser>
        <c:ser>
          <c:idx val="3"/>
          <c:order val="2"/>
          <c:tx>
            <c:strRef>
              <c:f>Sheet1!$D$1</c:f>
              <c:strCache>
                <c:ptCount val="1"/>
                <c:pt idx="0">
                  <c:v>Moyennes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42</c:v>
                </c:pt>
              </c:numCache>
            </c:numRef>
          </c:val>
          <c:extLst>
            <c:ext xmlns:c16="http://schemas.microsoft.com/office/drawing/2014/chart" uri="{C3380CC4-5D6E-409C-BE32-E72D297353CC}">
              <c16:uniqueId val="{00000002-3DF6-4C77-BB10-22FAC6A3C66F}"/>
            </c:ext>
          </c:extLst>
        </c:ser>
        <c:ser>
          <c:idx val="4"/>
          <c:order val="3"/>
          <c:tx>
            <c:strRef>
              <c:f>Sheet1!$E$1</c:f>
              <c:strCache>
                <c:ptCount val="1"/>
                <c:pt idx="0">
                  <c:v>Assez faibles</c:v>
                </c:pt>
              </c:strCache>
            </c:strRef>
          </c:tx>
          <c:spPr>
            <a:solidFill>
              <a:srgbClr val="FF82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25</c:v>
                </c:pt>
              </c:numCache>
            </c:numRef>
          </c:val>
          <c:extLst>
            <c:ext xmlns:c16="http://schemas.microsoft.com/office/drawing/2014/chart" uri="{C3380CC4-5D6E-409C-BE32-E72D297353CC}">
              <c16:uniqueId val="{00000003-3DF6-4C77-BB10-22FAC6A3C66F}"/>
            </c:ext>
          </c:extLst>
        </c:ser>
        <c:ser>
          <c:idx val="2"/>
          <c:order val="4"/>
          <c:tx>
            <c:strRef>
              <c:f>Sheet1!$F$1</c:f>
              <c:strCache>
                <c:ptCount val="1"/>
                <c:pt idx="0">
                  <c:v>Très faibles</c:v>
                </c:pt>
              </c:strCache>
            </c:strRef>
          </c:tx>
          <c:spPr>
            <a:solidFill>
              <a:srgbClr val="FF43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6</c:v>
                </c:pt>
              </c:numCache>
            </c:numRef>
          </c:val>
          <c:extLst>
            <c:ext xmlns:c16="http://schemas.microsoft.com/office/drawing/2014/chart" uri="{C3380CC4-5D6E-409C-BE32-E72D297353CC}">
              <c16:uniqueId val="{00000004-3DF6-4C77-BB10-22FAC6A3C66F}"/>
            </c:ext>
          </c:extLst>
        </c:ser>
        <c:dLbls>
          <c:showLegendKey val="0"/>
          <c:showVal val="0"/>
          <c:showCatName val="0"/>
          <c:showSerName val="0"/>
          <c:showPercent val="0"/>
          <c:showBubbleSize val="0"/>
        </c:dLbls>
        <c:gapWidth val="70"/>
        <c:overlap val="100"/>
        <c:axId val="1240869104"/>
        <c:axId val="1233853792"/>
      </c:barChart>
      <c:catAx>
        <c:axId val="124086910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1233853792"/>
        <c:crosses val="autoZero"/>
        <c:auto val="1"/>
        <c:lblAlgn val="ctr"/>
        <c:lblOffset val="100"/>
        <c:noMultiLvlLbl val="0"/>
      </c:catAx>
      <c:valAx>
        <c:axId val="1233853792"/>
        <c:scaling>
          <c:orientation val="minMax"/>
        </c:scaling>
        <c:delete val="1"/>
        <c:axPos val="t"/>
        <c:numFmt formatCode="0%" sourceLinked="1"/>
        <c:majorTickMark val="out"/>
        <c:minorTickMark val="none"/>
        <c:tickLblPos val="nextTo"/>
        <c:crossAx val="124086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64693254674292E-2"/>
          <c:y val="0.13088048747126158"/>
          <c:w val="0.95721030858104839"/>
          <c:h val="0.54675628123284359"/>
        </c:manualLayout>
      </c:layout>
      <c:scatterChart>
        <c:scatterStyle val="lineMarker"/>
        <c:varyColors val="0"/>
        <c:ser>
          <c:idx val="0"/>
          <c:order val="0"/>
          <c:tx>
            <c:strRef>
              <c:f>Sheet1!$C$1</c:f>
              <c:strCache>
                <c:ptCount val="1"/>
                <c:pt idx="0">
                  <c:v>Y-Values</c:v>
                </c:pt>
              </c:strCache>
            </c:strRef>
          </c:tx>
          <c:spPr>
            <a:ln w="25400" cap="rnd">
              <a:noFill/>
              <a:round/>
            </a:ln>
            <a:effectLst/>
          </c:spPr>
          <c:marker>
            <c:symbol val="circle"/>
            <c:size val="5"/>
            <c:spPr>
              <a:solidFill>
                <a:schemeClr val="accent2"/>
              </a:solidFill>
              <a:ln w="9525">
                <a:solidFill>
                  <a:schemeClr val="accent2"/>
                </a:solidFill>
              </a:ln>
              <a:effectLst/>
            </c:spPr>
          </c:marker>
          <c:xVal>
            <c:numRef>
              <c:f>Sheet1!$B$2:$B$15</c:f>
              <c:numCache>
                <c:formatCode>0</c:formatCode>
                <c:ptCount val="14"/>
                <c:pt idx="0">
                  <c:v>70</c:v>
                </c:pt>
                <c:pt idx="1">
                  <c:v>75.714285714285708</c:v>
                </c:pt>
                <c:pt idx="2">
                  <c:v>74.285714285714292</c:v>
                </c:pt>
                <c:pt idx="3">
                  <c:v>55.714285714285715</c:v>
                </c:pt>
                <c:pt idx="4">
                  <c:v>57.142857142857139</c:v>
                </c:pt>
                <c:pt idx="5">
                  <c:v>68.571428571428569</c:v>
                </c:pt>
                <c:pt idx="6">
                  <c:v>88.571428571428584</c:v>
                </c:pt>
                <c:pt idx="7">
                  <c:v>52.857142857142861</c:v>
                </c:pt>
              </c:numCache>
            </c:numRef>
          </c:xVal>
          <c:yVal>
            <c:numRef>
              <c:f>Sheet1!$C$2:$C$15</c:f>
              <c:numCache>
                <c:formatCode>General</c:formatCode>
                <c:ptCount val="14"/>
                <c:pt idx="0">
                  <c:v>1</c:v>
                </c:pt>
                <c:pt idx="1">
                  <c:v>1</c:v>
                </c:pt>
                <c:pt idx="2">
                  <c:v>1</c:v>
                </c:pt>
                <c:pt idx="3">
                  <c:v>1</c:v>
                </c:pt>
                <c:pt idx="4">
                  <c:v>1</c:v>
                </c:pt>
                <c:pt idx="5">
                  <c:v>1</c:v>
                </c:pt>
                <c:pt idx="6">
                  <c:v>1</c:v>
                </c:pt>
                <c:pt idx="7">
                  <c:v>1</c:v>
                </c:pt>
              </c:numCache>
            </c:numRef>
          </c:yVal>
          <c:smooth val="0"/>
          <c:extLst>
            <c:ext xmlns:c16="http://schemas.microsoft.com/office/drawing/2014/chart" uri="{C3380CC4-5D6E-409C-BE32-E72D297353CC}">
              <c16:uniqueId val="{00000000-C5EC-40AC-8648-FBECD027A0E5}"/>
            </c:ext>
          </c:extLst>
        </c:ser>
        <c:dLbls>
          <c:showLegendKey val="0"/>
          <c:showVal val="0"/>
          <c:showCatName val="0"/>
          <c:showSerName val="0"/>
          <c:showPercent val="0"/>
          <c:showBubbleSize val="0"/>
        </c:dLbls>
        <c:axId val="1272298144"/>
        <c:axId val="1272279424"/>
      </c:scatterChart>
      <c:valAx>
        <c:axId val="1272298144"/>
        <c:scaling>
          <c:orientation val="minMax"/>
          <c:max val="90"/>
          <c:min val="45"/>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72279424"/>
        <c:crosses val="autoZero"/>
        <c:crossBetween val="midCat"/>
      </c:valAx>
      <c:valAx>
        <c:axId val="12722794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2298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79769482075063E-2"/>
          <c:y val="0.13088048747126158"/>
          <c:w val="0.95721030858104839"/>
          <c:h val="0.54675628123284359"/>
        </c:manualLayout>
      </c:layout>
      <c:scatterChart>
        <c:scatterStyle val="lineMarker"/>
        <c:varyColors val="0"/>
        <c:ser>
          <c:idx val="0"/>
          <c:order val="0"/>
          <c:tx>
            <c:strRef>
              <c:f>Sheet1!$C$1</c:f>
              <c:strCache>
                <c:ptCount val="1"/>
                <c:pt idx="0">
                  <c:v>Y-Values</c:v>
                </c:pt>
              </c:strCache>
            </c:strRef>
          </c:tx>
          <c:spPr>
            <a:ln w="25400" cap="rnd">
              <a:noFill/>
              <a:round/>
            </a:ln>
            <a:effectLst/>
          </c:spPr>
          <c:marker>
            <c:symbol val="circle"/>
            <c:size val="5"/>
            <c:spPr>
              <a:solidFill>
                <a:schemeClr val="accent2"/>
              </a:solidFill>
              <a:ln w="9525">
                <a:solidFill>
                  <a:schemeClr val="accent2"/>
                </a:solidFill>
              </a:ln>
              <a:effectLst/>
            </c:spPr>
          </c:marker>
          <c:xVal>
            <c:numRef>
              <c:f>Sheet1!$B$2:$B$15</c:f>
              <c:numCache>
                <c:formatCode>General</c:formatCode>
                <c:ptCount val="14"/>
                <c:pt idx="0">
                  <c:v>54.285714285714285</c:v>
                </c:pt>
                <c:pt idx="1">
                  <c:v>71.428571428571431</c:v>
                </c:pt>
                <c:pt idx="2">
                  <c:v>74.285714285714292</c:v>
                </c:pt>
                <c:pt idx="3">
                  <c:v>55.714285714285715</c:v>
                </c:pt>
                <c:pt idx="4">
                  <c:v>58.571428571428562</c:v>
                </c:pt>
                <c:pt idx="5">
                  <c:v>58.571428571428562</c:v>
                </c:pt>
                <c:pt idx="6">
                  <c:v>88.571428571428584</c:v>
                </c:pt>
                <c:pt idx="7">
                  <c:v>47.142857142857139</c:v>
                </c:pt>
              </c:numCache>
            </c:numRef>
          </c:xVal>
          <c:yVal>
            <c:numRef>
              <c:f>Sheet1!$C$2:$C$15</c:f>
              <c:numCache>
                <c:formatCode>General</c:formatCode>
                <c:ptCount val="14"/>
                <c:pt idx="0">
                  <c:v>1</c:v>
                </c:pt>
                <c:pt idx="1">
                  <c:v>1</c:v>
                </c:pt>
                <c:pt idx="2">
                  <c:v>1</c:v>
                </c:pt>
                <c:pt idx="3">
                  <c:v>1</c:v>
                </c:pt>
                <c:pt idx="4">
                  <c:v>1</c:v>
                </c:pt>
                <c:pt idx="5">
                  <c:v>1</c:v>
                </c:pt>
                <c:pt idx="6">
                  <c:v>1</c:v>
                </c:pt>
                <c:pt idx="7">
                  <c:v>1</c:v>
                </c:pt>
              </c:numCache>
            </c:numRef>
          </c:yVal>
          <c:smooth val="0"/>
          <c:extLst>
            <c:ext xmlns:c16="http://schemas.microsoft.com/office/drawing/2014/chart" uri="{C3380CC4-5D6E-409C-BE32-E72D297353CC}">
              <c16:uniqueId val="{00000000-2023-47AE-B1EB-A2090EF184AF}"/>
            </c:ext>
          </c:extLst>
        </c:ser>
        <c:dLbls>
          <c:showLegendKey val="0"/>
          <c:showVal val="0"/>
          <c:showCatName val="0"/>
          <c:showSerName val="0"/>
          <c:showPercent val="0"/>
          <c:showBubbleSize val="0"/>
        </c:dLbls>
        <c:axId val="1272298144"/>
        <c:axId val="1272279424"/>
      </c:scatterChart>
      <c:valAx>
        <c:axId val="1272298144"/>
        <c:scaling>
          <c:orientation val="minMax"/>
          <c:max val="90"/>
          <c:min val="4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72279424"/>
        <c:crosses val="autoZero"/>
        <c:crossBetween val="midCat"/>
      </c:valAx>
      <c:valAx>
        <c:axId val="12722794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2298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57155140973904E-2"/>
          <c:y val="0.13088048747126158"/>
          <c:w val="0.95721030858104839"/>
          <c:h val="0.54675628123284359"/>
        </c:manualLayout>
      </c:layout>
      <c:scatterChart>
        <c:scatterStyle val="lineMarker"/>
        <c:varyColors val="0"/>
        <c:ser>
          <c:idx val="0"/>
          <c:order val="0"/>
          <c:tx>
            <c:strRef>
              <c:f>Sheet1!$C$1</c:f>
              <c:strCache>
                <c:ptCount val="1"/>
                <c:pt idx="0">
                  <c:v>Y-Values</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circle"/>
              <c:size val="5"/>
              <c:spPr>
                <a:solidFill>
                  <a:schemeClr val="accent1"/>
                </a:solidFill>
                <a:ln w="9525">
                  <a:solidFill>
                    <a:schemeClr val="accent2"/>
                  </a:solidFill>
                </a:ln>
                <a:effectLst/>
              </c:spPr>
            </c:marker>
            <c:bubble3D val="0"/>
            <c:extLst>
              <c:ext xmlns:c16="http://schemas.microsoft.com/office/drawing/2014/chart" uri="{C3380CC4-5D6E-409C-BE32-E72D297353CC}">
                <c16:uniqueId val="{00000000-4EFB-4EA7-A9DC-52D8F58E38D2}"/>
              </c:ext>
            </c:extLst>
          </c:dPt>
          <c:xVal>
            <c:numRef>
              <c:f>Sheet1!$B$2:$B$15</c:f>
              <c:numCache>
                <c:formatCode>0</c:formatCode>
                <c:ptCount val="14"/>
                <c:pt idx="0">
                  <c:v>61.250000000000007</c:v>
                </c:pt>
                <c:pt idx="1">
                  <c:v>66.666666666666657</c:v>
                </c:pt>
                <c:pt idx="2">
                  <c:v>63.333333333333329</c:v>
                </c:pt>
                <c:pt idx="3">
                  <c:v>46.666666666666664</c:v>
                </c:pt>
                <c:pt idx="4">
                  <c:v>65.555555555555557</c:v>
                </c:pt>
                <c:pt idx="6">
                  <c:v>70</c:v>
                </c:pt>
                <c:pt idx="7">
                  <c:v>46.666666666666664</c:v>
                </c:pt>
              </c:numCache>
            </c:numRef>
          </c:xVal>
          <c:yVal>
            <c:numRef>
              <c:f>Sheet1!$C$2:$C$15</c:f>
              <c:numCache>
                <c:formatCode>General</c:formatCode>
                <c:ptCount val="14"/>
                <c:pt idx="0">
                  <c:v>1</c:v>
                </c:pt>
                <c:pt idx="1">
                  <c:v>1</c:v>
                </c:pt>
                <c:pt idx="2">
                  <c:v>1</c:v>
                </c:pt>
                <c:pt idx="3">
                  <c:v>1</c:v>
                </c:pt>
                <c:pt idx="4">
                  <c:v>1</c:v>
                </c:pt>
                <c:pt idx="5">
                  <c:v>1</c:v>
                </c:pt>
                <c:pt idx="6">
                  <c:v>1</c:v>
                </c:pt>
                <c:pt idx="7">
                  <c:v>1</c:v>
                </c:pt>
              </c:numCache>
            </c:numRef>
          </c:yVal>
          <c:smooth val="0"/>
          <c:extLst>
            <c:ext xmlns:c16="http://schemas.microsoft.com/office/drawing/2014/chart" uri="{C3380CC4-5D6E-409C-BE32-E72D297353CC}">
              <c16:uniqueId val="{00000000-C5EC-40AC-8648-FBECD027A0E5}"/>
            </c:ext>
          </c:extLst>
        </c:ser>
        <c:dLbls>
          <c:showLegendKey val="0"/>
          <c:showVal val="0"/>
          <c:showCatName val="0"/>
          <c:showSerName val="0"/>
          <c:showPercent val="0"/>
          <c:showBubbleSize val="0"/>
        </c:dLbls>
        <c:axId val="1272298144"/>
        <c:axId val="1272279424"/>
      </c:scatterChart>
      <c:valAx>
        <c:axId val="1272298144"/>
        <c:scaling>
          <c:orientation val="minMax"/>
          <c:max val="70"/>
          <c:min val="3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72279424"/>
        <c:crosses val="autoZero"/>
        <c:crossBetween val="midCat"/>
      </c:valAx>
      <c:valAx>
        <c:axId val="12722794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2298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79769482075063E-2"/>
          <c:y val="0.13088048747126158"/>
          <c:w val="0.95721030858104839"/>
          <c:h val="0.54675628123284359"/>
        </c:manualLayout>
      </c:layout>
      <c:scatterChart>
        <c:scatterStyle val="lineMarker"/>
        <c:varyColors val="0"/>
        <c:ser>
          <c:idx val="0"/>
          <c:order val="0"/>
          <c:tx>
            <c:strRef>
              <c:f>Sheet1!$C$1</c:f>
              <c:strCache>
                <c:ptCount val="1"/>
                <c:pt idx="0">
                  <c:v>Y-Values</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circle"/>
              <c:size val="5"/>
              <c:spPr>
                <a:solidFill>
                  <a:schemeClr val="accent1"/>
                </a:solidFill>
                <a:ln w="9525">
                  <a:solidFill>
                    <a:schemeClr val="accent2"/>
                  </a:solidFill>
                </a:ln>
                <a:effectLst/>
              </c:spPr>
            </c:marker>
            <c:bubble3D val="0"/>
            <c:extLst>
              <c:ext xmlns:c16="http://schemas.microsoft.com/office/drawing/2014/chart" uri="{C3380CC4-5D6E-409C-BE32-E72D297353CC}">
                <c16:uniqueId val="{00000000-ED79-45A5-A17C-1FC52BF1ADAC}"/>
              </c:ext>
            </c:extLst>
          </c:dPt>
          <c:xVal>
            <c:numRef>
              <c:f>Sheet1!$B$2:$B$15</c:f>
              <c:numCache>
                <c:formatCode>General</c:formatCode>
                <c:ptCount val="14"/>
                <c:pt idx="0">
                  <c:v>58.75</c:v>
                </c:pt>
                <c:pt idx="1">
                  <c:v>64.444444444444443</c:v>
                </c:pt>
                <c:pt idx="2">
                  <c:v>62.222222222222221</c:v>
                </c:pt>
                <c:pt idx="3">
                  <c:v>36.666666666666664</c:v>
                </c:pt>
                <c:pt idx="4">
                  <c:v>62.222222222222221</c:v>
                </c:pt>
                <c:pt idx="6">
                  <c:v>70</c:v>
                </c:pt>
                <c:pt idx="7">
                  <c:v>36.666666666666664</c:v>
                </c:pt>
              </c:numCache>
            </c:numRef>
          </c:xVal>
          <c:yVal>
            <c:numRef>
              <c:f>Sheet1!$C$2:$C$15</c:f>
              <c:numCache>
                <c:formatCode>General</c:formatCode>
                <c:ptCount val="14"/>
                <c:pt idx="0">
                  <c:v>1</c:v>
                </c:pt>
                <c:pt idx="1">
                  <c:v>1</c:v>
                </c:pt>
                <c:pt idx="2">
                  <c:v>1</c:v>
                </c:pt>
                <c:pt idx="3">
                  <c:v>1</c:v>
                </c:pt>
                <c:pt idx="4">
                  <c:v>1</c:v>
                </c:pt>
                <c:pt idx="5">
                  <c:v>1</c:v>
                </c:pt>
                <c:pt idx="6">
                  <c:v>1</c:v>
                </c:pt>
                <c:pt idx="7">
                  <c:v>1</c:v>
                </c:pt>
              </c:numCache>
            </c:numRef>
          </c:yVal>
          <c:smooth val="0"/>
          <c:extLst>
            <c:ext xmlns:c16="http://schemas.microsoft.com/office/drawing/2014/chart" uri="{C3380CC4-5D6E-409C-BE32-E72D297353CC}">
              <c16:uniqueId val="{00000000-2023-47AE-B1EB-A2090EF184AF}"/>
            </c:ext>
          </c:extLst>
        </c:ser>
        <c:dLbls>
          <c:showLegendKey val="0"/>
          <c:showVal val="0"/>
          <c:showCatName val="0"/>
          <c:showSerName val="0"/>
          <c:showPercent val="0"/>
          <c:showBubbleSize val="0"/>
        </c:dLbls>
        <c:axId val="1272298144"/>
        <c:axId val="1272279424"/>
      </c:scatterChart>
      <c:valAx>
        <c:axId val="1272298144"/>
        <c:scaling>
          <c:orientation val="minMax"/>
          <c:max val="70"/>
          <c:min val="3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72279424"/>
        <c:crosses val="autoZero"/>
        <c:crossBetween val="midCat"/>
      </c:valAx>
      <c:valAx>
        <c:axId val="12722794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2298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87307595775451E-2"/>
          <c:y val="0.13088048747126158"/>
          <c:w val="0.95721030858104839"/>
          <c:h val="0.54675628123284359"/>
        </c:manualLayout>
      </c:layout>
      <c:scatterChart>
        <c:scatterStyle val="lineMarker"/>
        <c:varyColors val="0"/>
        <c:ser>
          <c:idx val="0"/>
          <c:order val="0"/>
          <c:tx>
            <c:strRef>
              <c:f>Sheet1!$C$1</c:f>
              <c:strCache>
                <c:ptCount val="1"/>
                <c:pt idx="0">
                  <c:v>Y-Values</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circle"/>
              <c:size val="5"/>
              <c:spPr>
                <a:solidFill>
                  <a:schemeClr val="accent1"/>
                </a:solidFill>
                <a:ln w="9525">
                  <a:solidFill>
                    <a:schemeClr val="accent2"/>
                  </a:solidFill>
                </a:ln>
                <a:effectLst/>
              </c:spPr>
            </c:marker>
            <c:bubble3D val="0"/>
            <c:extLst>
              <c:ext xmlns:c16="http://schemas.microsoft.com/office/drawing/2014/chart" uri="{C3380CC4-5D6E-409C-BE32-E72D297353CC}">
                <c16:uniqueId val="{00000000-C4C4-408C-81BD-9FC747082814}"/>
              </c:ext>
            </c:extLst>
          </c:dPt>
          <c:xVal>
            <c:numRef>
              <c:f>Sheet1!$B$2:$B$15</c:f>
              <c:numCache>
                <c:formatCode>General</c:formatCode>
                <c:ptCount val="14"/>
                <c:pt idx="0">
                  <c:v>55.000000000000007</c:v>
                </c:pt>
                <c:pt idx="1">
                  <c:v>62</c:v>
                </c:pt>
                <c:pt idx="2">
                  <c:v>62</c:v>
                </c:pt>
                <c:pt idx="3">
                  <c:v>60</c:v>
                </c:pt>
                <c:pt idx="4">
                  <c:v>64</c:v>
                </c:pt>
                <c:pt idx="6">
                  <c:v>78</c:v>
                </c:pt>
                <c:pt idx="7">
                  <c:v>50</c:v>
                </c:pt>
              </c:numCache>
            </c:numRef>
          </c:xVal>
          <c:yVal>
            <c:numRef>
              <c:f>Sheet1!$C$2:$C$15</c:f>
              <c:numCache>
                <c:formatCode>General</c:formatCode>
                <c:ptCount val="14"/>
                <c:pt idx="0">
                  <c:v>1</c:v>
                </c:pt>
                <c:pt idx="1">
                  <c:v>1</c:v>
                </c:pt>
                <c:pt idx="2">
                  <c:v>1</c:v>
                </c:pt>
                <c:pt idx="3">
                  <c:v>1</c:v>
                </c:pt>
                <c:pt idx="4">
                  <c:v>1</c:v>
                </c:pt>
                <c:pt idx="5">
                  <c:v>1</c:v>
                </c:pt>
                <c:pt idx="6">
                  <c:v>1</c:v>
                </c:pt>
                <c:pt idx="7">
                  <c:v>1</c:v>
                </c:pt>
              </c:numCache>
            </c:numRef>
          </c:yVal>
          <c:smooth val="0"/>
          <c:extLst>
            <c:ext xmlns:c16="http://schemas.microsoft.com/office/drawing/2014/chart" uri="{C3380CC4-5D6E-409C-BE32-E72D297353CC}">
              <c16:uniqueId val="{00000000-C5EC-40AC-8648-FBECD027A0E5}"/>
            </c:ext>
          </c:extLst>
        </c:ser>
        <c:dLbls>
          <c:showLegendKey val="0"/>
          <c:showVal val="0"/>
          <c:showCatName val="0"/>
          <c:showSerName val="0"/>
          <c:showPercent val="0"/>
          <c:showBubbleSize val="0"/>
        </c:dLbls>
        <c:axId val="1272298144"/>
        <c:axId val="1272279424"/>
      </c:scatterChart>
      <c:valAx>
        <c:axId val="1272298144"/>
        <c:scaling>
          <c:orientation val="minMax"/>
          <c:min val="4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72279424"/>
        <c:crosses val="autoZero"/>
        <c:crossBetween val="midCat"/>
      </c:valAx>
      <c:valAx>
        <c:axId val="12722794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2298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79769482075063E-2"/>
          <c:y val="0.13088048747126158"/>
          <c:w val="0.95721030858104839"/>
          <c:h val="0.54675628123284359"/>
        </c:manualLayout>
      </c:layout>
      <c:scatterChart>
        <c:scatterStyle val="lineMarker"/>
        <c:varyColors val="0"/>
        <c:ser>
          <c:idx val="0"/>
          <c:order val="0"/>
          <c:tx>
            <c:strRef>
              <c:f>Sheet1!$C$1</c:f>
              <c:strCache>
                <c:ptCount val="1"/>
                <c:pt idx="0">
                  <c:v>Y-Values</c:v>
                </c:pt>
              </c:strCache>
            </c:strRef>
          </c:tx>
          <c:spPr>
            <a:ln w="25400" cap="rnd">
              <a:noFill/>
              <a:round/>
            </a:ln>
            <a:effectLst/>
          </c:spPr>
          <c:marker>
            <c:symbol val="circle"/>
            <c:size val="5"/>
            <c:spPr>
              <a:solidFill>
                <a:schemeClr val="accent2"/>
              </a:solidFill>
              <a:ln w="9525">
                <a:solidFill>
                  <a:schemeClr val="accent2"/>
                </a:solidFill>
              </a:ln>
              <a:effectLst/>
            </c:spPr>
          </c:marker>
          <c:dPt>
            <c:idx val="0"/>
            <c:marker>
              <c:symbol val="circle"/>
              <c:size val="5"/>
              <c:spPr>
                <a:solidFill>
                  <a:schemeClr val="accent1"/>
                </a:solidFill>
                <a:ln w="9525">
                  <a:solidFill>
                    <a:schemeClr val="accent2"/>
                  </a:solidFill>
                </a:ln>
                <a:effectLst/>
              </c:spPr>
            </c:marker>
            <c:bubble3D val="0"/>
            <c:extLst>
              <c:ext xmlns:c16="http://schemas.microsoft.com/office/drawing/2014/chart" uri="{C3380CC4-5D6E-409C-BE32-E72D297353CC}">
                <c16:uniqueId val="{00000000-00CD-48A5-9BB6-8900983ED024}"/>
              </c:ext>
            </c:extLst>
          </c:dPt>
          <c:xVal>
            <c:numRef>
              <c:f>Sheet1!$B$2:$B$15</c:f>
              <c:numCache>
                <c:formatCode>General</c:formatCode>
                <c:ptCount val="14"/>
                <c:pt idx="0">
                  <c:v>47.5</c:v>
                </c:pt>
                <c:pt idx="1">
                  <c:v>55.999999999999993</c:v>
                </c:pt>
                <c:pt idx="2">
                  <c:v>57.999999999999993</c:v>
                </c:pt>
                <c:pt idx="3">
                  <c:v>54</c:v>
                </c:pt>
                <c:pt idx="4">
                  <c:v>60</c:v>
                </c:pt>
                <c:pt idx="6">
                  <c:v>74</c:v>
                </c:pt>
                <c:pt idx="7">
                  <c:v>46</c:v>
                </c:pt>
              </c:numCache>
            </c:numRef>
          </c:xVal>
          <c:yVal>
            <c:numRef>
              <c:f>Sheet1!$C$2:$C$15</c:f>
              <c:numCache>
                <c:formatCode>General</c:formatCode>
                <c:ptCount val="14"/>
                <c:pt idx="0">
                  <c:v>1</c:v>
                </c:pt>
                <c:pt idx="1">
                  <c:v>1</c:v>
                </c:pt>
                <c:pt idx="2">
                  <c:v>1</c:v>
                </c:pt>
                <c:pt idx="3">
                  <c:v>1</c:v>
                </c:pt>
                <c:pt idx="4">
                  <c:v>1</c:v>
                </c:pt>
                <c:pt idx="5">
                  <c:v>1</c:v>
                </c:pt>
                <c:pt idx="6">
                  <c:v>1</c:v>
                </c:pt>
                <c:pt idx="7">
                  <c:v>1</c:v>
                </c:pt>
              </c:numCache>
            </c:numRef>
          </c:yVal>
          <c:smooth val="0"/>
          <c:extLst>
            <c:ext xmlns:c16="http://schemas.microsoft.com/office/drawing/2014/chart" uri="{C3380CC4-5D6E-409C-BE32-E72D297353CC}">
              <c16:uniqueId val="{00000000-2023-47AE-B1EB-A2090EF184AF}"/>
            </c:ext>
          </c:extLst>
        </c:ser>
        <c:dLbls>
          <c:showLegendKey val="0"/>
          <c:showVal val="0"/>
          <c:showCatName val="0"/>
          <c:showSerName val="0"/>
          <c:showPercent val="0"/>
          <c:showBubbleSize val="0"/>
        </c:dLbls>
        <c:axId val="1272298144"/>
        <c:axId val="1272279424"/>
      </c:scatterChart>
      <c:valAx>
        <c:axId val="1272298144"/>
        <c:scaling>
          <c:orientation val="minMax"/>
          <c:min val="4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72279424"/>
        <c:crosses val="autoZero"/>
        <c:crossBetween val="midCat"/>
      </c:valAx>
      <c:valAx>
        <c:axId val="12722794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2298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AAC5B1-F58D-4268-BB75-9856A9D794A6}" type="datetimeFigureOut">
              <a:rPr lang="en-GB" smtClean="0"/>
              <a:t>23/08/2023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11767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000" dirty="0"/>
              <a:t>L’éducation financière, la protection des consommateurs sur le plan financier et l’inclusion financière sont reconnues par les pouvoirs publics comme les trois éléments indispensables à l’autonomisation financière des individus et à la stabilité globale du système financier, comme l’ont montré trois ensembles de principes de haut niveau adoptés par les dirigeants des pays du G20 : l’inclusion financière innovante (2010), la protection financière des consommateurs (2011) et les stratégies nationales d'éducation financière (2012). Ainsi que l’indiquent les principes de haut niveau sur les stratégies nationales élaborées par le réseau international de l’OCDE sur l'éducation financière (OCDE/INFE), l’évaluation des compétences financières de la population s’avère essentielle à la réussite d’une stratégie nationale. La possibilité de collecter des données à l’aide d’instruments pertinents à l’échelle internationale dans le cadre d’une action coordonnée accroît la valeur d'une évaluation de cette nature en permettant aux pays de se comparer aux autres, de détecter des tendances communes et de travailler ensemble à l’élaboration de solutions visant à améliorer la culture financière et le bien-être financier de leur population. Vingt-six pays et économies (dont 12 pays membres de l’OCDE) d’Amérique latine, d’Asie et d’Europe ont participé à cette deuxième étude internationale sur la culture financière à l’aide des outils de l’OCDE/INFE reconnus au niveau international. Cet exercice mondial représente une réalisation majeure pour l’OCDE/INFE, qui s’était fixé parmi ses trois premiers objectifs de définir une méthode de mesure et de comparaison de la culture financière. Les résultats apportent des informations qui vont au-delà des simples connaissances, pour couvrir les différents aspects des attitudes et du comportement financier. Les tendances de l’inclusion financière sont également prises en compte. Il a été accordé une attention particulière aux éléments qui fournissent des données sur la résilience financière, une caractéristique importante qui montre toute sa pertinence en période d’instabilité économique et financière. Une nouvelle note, concernant le bien-être financier, a été calculée. Le rapport s’attache aussi à identifier de possibles groupes cibles au sein des populations en examinant les notes de culture financière selon certaines caractéristiques (genre, âge, utilisation des outils numériques et niveau d’épargne pour définir approximativement la résilience financière). La présente publication a été préparée par </a:t>
            </a:r>
            <a:r>
              <a:rPr lang="fr-FR" sz="1000" dirty="0" err="1"/>
              <a:t>Kiril</a:t>
            </a:r>
            <a:r>
              <a:rPr lang="fr-FR" sz="1000" dirty="0"/>
              <a:t> </a:t>
            </a:r>
            <a:r>
              <a:rPr lang="fr-FR" sz="1000" dirty="0" err="1"/>
              <a:t>Kossev</a:t>
            </a:r>
            <a:r>
              <a:rPr lang="fr-FR" sz="1000" dirty="0"/>
              <a:t> sous la supervision de Flore-Anne Messy, d’Adèle Atkinson et d’Andrea </a:t>
            </a:r>
            <a:r>
              <a:rPr lang="fr-FR" sz="1000" dirty="0" err="1"/>
              <a:t>Grifoni</a:t>
            </a:r>
            <a:r>
              <a:rPr lang="fr-FR" sz="1000" dirty="0"/>
              <a:t> de la division Marchés financiers, assurance et pensions de la Direction des affaires financières et des entreprises de l’OCDE. </a:t>
            </a:r>
            <a:r>
              <a:rPr lang="fr-FR" sz="1000" dirty="0" err="1"/>
              <a:t>Jennah</a:t>
            </a:r>
            <a:r>
              <a:rPr lang="fr-FR" sz="1000" dirty="0"/>
              <a:t> Huxley, de la division Marchés financiers, assurance et pensions de la Direction des affaires financières et des entreprises de l’OCDE, a apporté son appui rédactionnel. La collecte des données a été réalisée par les autorités des pays et économies participants. </a:t>
            </a:r>
          </a:p>
        </p:txBody>
      </p:sp>
      <p:sp>
        <p:nvSpPr>
          <p:cNvPr id="4" name="Slide Number Placeholder 3"/>
          <p:cNvSpPr>
            <a:spLocks noGrp="1"/>
          </p:cNvSpPr>
          <p:nvPr>
            <p:ph type="sldNum" sz="quarter" idx="5"/>
          </p:nvPr>
        </p:nvSpPr>
        <p:spPr/>
        <p:txBody>
          <a:bodyPr/>
          <a:lstStyle/>
          <a:p>
            <a:fld id="{65900C33-90AE-4963-9AD8-3B07939F57E9}" type="slidenum">
              <a:rPr lang="en-GB" smtClean="0"/>
              <a:t>2</a:t>
            </a:fld>
            <a:endParaRPr lang="en-GB"/>
          </a:p>
        </p:txBody>
      </p:sp>
    </p:spTree>
    <p:extLst>
      <p:ext uri="{BB962C8B-B14F-4D97-AF65-F5344CB8AC3E}">
        <p14:creationId xmlns:p14="http://schemas.microsoft.com/office/powerpoint/2010/main" val="248027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000" dirty="0"/>
              <a:t>L’éducation financière, la protection des consommateurs sur le plan financier et l’inclusion financière sont reconnues par les pouvoirs publics comme les trois éléments indispensables à l’autonomisation financière des individus et à la stabilité globale du système financier, comme l’ont montré trois ensembles de principes de haut niveau adoptés par les dirigeants des pays du G20 : l’inclusion financière innovante (2010), la protection financière des consommateurs (2011) et les stratégies nationales d'éducation financière (2012). Ainsi que l’indiquent les principes de haut niveau sur les stratégies nationales élaborées par le réseau international de l’OCDE sur l'éducation financière (OCDE/INFE), l’évaluation des compétences financières de la population s’avère essentielle à la réussite d’une stratégie nationale. La possibilité de collecter des données à l’aide d’instruments pertinents à l’échelle internationale dans le cadre d’une action coordonnée accroît la valeur d'une évaluation de cette nature en permettant aux pays de se comparer aux autres, de détecter des tendances communes et de travailler ensemble à l’élaboration de solutions visant à améliorer la culture financière et le bien-être financier de leur population. Vingt-six pays et économies (dont 12 pays membres de l’OCDE) d’Amérique latine, d’Asie et d’Europe ont participé à cette deuxième étude internationale sur la culture financière à l’aide des outils de l’OCDE/INFE reconnus au niveau international. Cet exercice mondial représente une réalisation majeure pour l’OCDE/INFE, qui s’était fixé parmi ses trois premiers objectifs de définir une méthode de mesure et de comparaison de la culture financière. Les résultats apportent des informations qui vont au-delà des simples connaissances, pour couvrir les différents aspects des attitudes et du comportement financier. Les tendances de l’inclusion financière sont également prises en compte. Il a été accordé une attention particulière aux éléments qui fournissent des données sur la résilience financière, une caractéristique importante qui montre toute sa pertinence en période d’instabilité économique et financière. Une nouvelle note, concernant le bien-être financier, a été calculée. Le rapport s’attache aussi à identifier de possibles groupes cibles au sein des populations en examinant les notes de culture financière selon certaines caractéristiques (genre, âge, utilisation des outils numériques et niveau d’épargne pour définir approximativement la résilience financière). La présente publication a été préparée par </a:t>
            </a:r>
            <a:r>
              <a:rPr lang="fr-FR" sz="1000" dirty="0" err="1"/>
              <a:t>Kiril</a:t>
            </a:r>
            <a:r>
              <a:rPr lang="fr-FR" sz="1000" dirty="0"/>
              <a:t> </a:t>
            </a:r>
            <a:r>
              <a:rPr lang="fr-FR" sz="1000" dirty="0" err="1"/>
              <a:t>Kossev</a:t>
            </a:r>
            <a:r>
              <a:rPr lang="fr-FR" sz="1000" dirty="0"/>
              <a:t> sous la supervision de Flore-Anne Messy, d’Adèle Atkinson et d’Andrea </a:t>
            </a:r>
            <a:r>
              <a:rPr lang="fr-FR" sz="1000" dirty="0" err="1"/>
              <a:t>Grifoni</a:t>
            </a:r>
            <a:r>
              <a:rPr lang="fr-FR" sz="1000" dirty="0"/>
              <a:t> de la division Marchés financiers, assurance et pensions de la Direction des affaires financières et des entreprises de l’OCDE. </a:t>
            </a:r>
            <a:r>
              <a:rPr lang="fr-FR" sz="1000" dirty="0" err="1"/>
              <a:t>Jennah</a:t>
            </a:r>
            <a:r>
              <a:rPr lang="fr-FR" sz="1000" dirty="0"/>
              <a:t> Huxley, de la division Marchés financiers, assurance et pensions de la Direction des affaires financières et des entreprises de l’OCDE, a apporté son appui rédactionnel. La collecte des données a été réalisée par les autorités des pays et économies participants. </a:t>
            </a:r>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65168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900C33-90AE-4963-9AD8-3B07939F57E9}" type="slidenum">
              <a:rPr lang="en-GB" smtClean="0"/>
              <a:t>21</a:t>
            </a:fld>
            <a:endParaRPr lang="en-GB"/>
          </a:p>
        </p:txBody>
      </p:sp>
    </p:spTree>
    <p:extLst>
      <p:ext uri="{BB962C8B-B14F-4D97-AF65-F5344CB8AC3E}">
        <p14:creationId xmlns:p14="http://schemas.microsoft.com/office/powerpoint/2010/main" val="1526558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5" name="Picture 4" descr="A picture containing text, clipart&#10;&#10;Description automatically generated">
            <a:extLst>
              <a:ext uri="{FF2B5EF4-FFF2-40B4-BE49-F238E27FC236}">
                <a16:creationId xmlns:a16="http://schemas.microsoft.com/office/drawing/2014/main" id="{FD25AA9E-916A-6C61-E394-5166F77F233C}"/>
              </a:ext>
            </a:extLst>
          </p:cNvPr>
          <p:cNvPicPr>
            <a:picLocks noChangeAspect="1"/>
          </p:cNvPicPr>
          <p:nvPr userDrawn="1"/>
        </p:nvPicPr>
        <p:blipFill>
          <a:blip r:embed="rId2"/>
          <a:stretch>
            <a:fillRect/>
          </a:stretch>
        </p:blipFill>
        <p:spPr>
          <a:xfrm>
            <a:off x="303326" y="491221"/>
            <a:ext cx="1443637" cy="504660"/>
          </a:xfrm>
          <a:prstGeom prst="rect">
            <a:avLst/>
          </a:prstGeom>
        </p:spPr>
      </p:pic>
    </p:spTree>
    <p:extLst>
      <p:ext uri="{BB962C8B-B14F-4D97-AF65-F5344CB8AC3E}">
        <p14:creationId xmlns:p14="http://schemas.microsoft.com/office/powerpoint/2010/main" val="28839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Tree>
    <p:extLst>
      <p:ext uri="{BB962C8B-B14F-4D97-AF65-F5344CB8AC3E}">
        <p14:creationId xmlns:p14="http://schemas.microsoft.com/office/powerpoint/2010/main" val="361856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2077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dirty="0"/>
              <a:t>Click to edit master text styles</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402671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Tree>
    <p:extLst>
      <p:ext uri="{BB962C8B-B14F-4D97-AF65-F5344CB8AC3E}">
        <p14:creationId xmlns:p14="http://schemas.microsoft.com/office/powerpoint/2010/main" val="324573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98589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410008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12138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54214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10159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sz="2000"/>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08892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a:t>Click icon to add picture</a:t>
            </a:r>
            <a:endParaRPr lang="en-GB" dirty="0"/>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Title 3">
            <a:extLst>
              <a:ext uri="{FF2B5EF4-FFF2-40B4-BE49-F238E27FC236}">
                <a16:creationId xmlns:a16="http://schemas.microsoft.com/office/drawing/2014/main" id="{9F495A6E-A4D9-4B4C-8E2E-21C087CCD211}"/>
              </a:ext>
            </a:extLst>
          </p:cNvPr>
          <p:cNvSpPr txBox="1">
            <a:spLocks/>
          </p:cNvSpPr>
          <p:nvPr userDrawn="1"/>
        </p:nvSpPr>
        <p:spPr>
          <a:xfrm>
            <a:off x="375751" y="274325"/>
            <a:ext cx="6746309" cy="1284971"/>
          </a:xfrm>
          <a:prstGeom prst="rect">
            <a:avLst/>
          </a:prstGeom>
          <a:noFill/>
        </p:spPr>
        <p:txBody>
          <a:bodyPr vert="horz" lIns="0" tIns="208800" rIns="0" bIns="0" rtlCol="0" anchor="t">
            <a:noAutofit/>
          </a:bodyPr>
          <a:lstStyle>
            <a:lvl1pPr algn="l" defTabSz="9144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D10074"/>
                </a:solidFill>
                <a:effectLst/>
                <a:uLnTx/>
                <a:uFillTx/>
                <a:latin typeface="Arial" panose="020B0604020202020204" pitchFamily="34" charset="0"/>
                <a:ea typeface="+mj-ea"/>
                <a:cs typeface="Arial" panose="020B0604020202020204" pitchFamily="34" charset="0"/>
              </a:rPr>
              <a:t>TNS </a:t>
            </a:r>
            <a:r>
              <a:rPr kumimoji="0" lang="en-GB" sz="2400" b="1" i="0" u="none" strike="noStrike" kern="1200" cap="none" spc="0" normalizeH="0" baseline="0" noProof="0" dirty="0" err="1">
                <a:ln>
                  <a:noFill/>
                </a:ln>
                <a:solidFill>
                  <a:srgbClr val="D10074"/>
                </a:solidFill>
                <a:effectLst/>
                <a:uLnTx/>
                <a:uFillTx/>
                <a:latin typeface="Arial" panose="020B0604020202020204" pitchFamily="34" charset="0"/>
                <a:ea typeface="+mj-ea"/>
                <a:cs typeface="Arial" panose="020B0604020202020204" pitchFamily="34" charset="0"/>
              </a:rPr>
              <a:t>Ilres</a:t>
            </a:r>
            <a:endParaRPr kumimoji="0" lang="en-GB" sz="2400" b="1" i="0" u="none" strike="noStrike" kern="1200" cap="none" spc="0" normalizeH="0" baseline="0" noProof="0" dirty="0">
              <a:ln>
                <a:noFill/>
              </a:ln>
              <a:solidFill>
                <a:srgbClr val="D10074"/>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653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8988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itle 3">
            <a:extLst>
              <a:ext uri="{FF2B5EF4-FFF2-40B4-BE49-F238E27FC236}">
                <a16:creationId xmlns:a16="http://schemas.microsoft.com/office/drawing/2014/main" id="{4616A5A6-8B60-46D1-B1BF-C0DE26FB94D4}"/>
              </a:ext>
            </a:extLst>
          </p:cNvPr>
          <p:cNvSpPr txBox="1">
            <a:spLocks/>
          </p:cNvSpPr>
          <p:nvPr userDrawn="1"/>
        </p:nvSpPr>
        <p:spPr>
          <a:xfrm>
            <a:off x="375751" y="274325"/>
            <a:ext cx="6746309" cy="1284971"/>
          </a:xfrm>
          <a:prstGeom prst="rect">
            <a:avLst/>
          </a:prstGeom>
          <a:noFill/>
        </p:spPr>
        <p:txBody>
          <a:bodyPr vert="horz" lIns="0" tIns="208800" rIns="0" bIns="0" rtlCol="0" anchor="t">
            <a:noAutofit/>
          </a:bodyPr>
          <a:lstStyle>
            <a:lvl1pPr algn="l" defTabSz="9144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D10074"/>
                </a:solidFill>
                <a:effectLst/>
                <a:uLnTx/>
                <a:uFillTx/>
                <a:latin typeface="Arial" panose="020B0604020202020204" pitchFamily="34" charset="0"/>
                <a:ea typeface="+mj-ea"/>
                <a:cs typeface="Arial" panose="020B0604020202020204" pitchFamily="34" charset="0"/>
              </a:rPr>
              <a:t>TNS </a:t>
            </a:r>
            <a:r>
              <a:rPr kumimoji="0" lang="en-GB" sz="2400" b="1" i="0" u="none" strike="noStrike" kern="1200" cap="none" spc="0" normalizeH="0" baseline="0" noProof="0" dirty="0" err="1">
                <a:ln>
                  <a:noFill/>
                </a:ln>
                <a:solidFill>
                  <a:srgbClr val="D10074"/>
                </a:solidFill>
                <a:effectLst/>
                <a:uLnTx/>
                <a:uFillTx/>
                <a:latin typeface="Arial" panose="020B0604020202020204" pitchFamily="34" charset="0"/>
                <a:ea typeface="+mj-ea"/>
                <a:cs typeface="Arial" panose="020B0604020202020204" pitchFamily="34" charset="0"/>
              </a:rPr>
              <a:t>Ilres</a:t>
            </a:r>
            <a:endParaRPr kumimoji="0" lang="en-GB" sz="2400" b="1" i="0" u="none" strike="noStrike" kern="1200" cap="none" spc="0" normalizeH="0" baseline="0" noProof="0" dirty="0">
              <a:ln>
                <a:noFill/>
              </a:ln>
              <a:solidFill>
                <a:srgbClr val="D10074"/>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1169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itle 3">
            <a:extLst>
              <a:ext uri="{FF2B5EF4-FFF2-40B4-BE49-F238E27FC236}">
                <a16:creationId xmlns:a16="http://schemas.microsoft.com/office/drawing/2014/main" id="{26821E31-275B-4755-A632-85C10C1ABBEA}"/>
              </a:ext>
            </a:extLst>
          </p:cNvPr>
          <p:cNvSpPr txBox="1">
            <a:spLocks/>
          </p:cNvSpPr>
          <p:nvPr userDrawn="1"/>
        </p:nvSpPr>
        <p:spPr>
          <a:xfrm>
            <a:off x="375751" y="274325"/>
            <a:ext cx="6746309" cy="1284971"/>
          </a:xfrm>
          <a:prstGeom prst="rect">
            <a:avLst/>
          </a:prstGeom>
          <a:noFill/>
        </p:spPr>
        <p:txBody>
          <a:bodyPr vert="horz" lIns="0" tIns="208800" rIns="0" bIns="0" rtlCol="0" anchor="t">
            <a:noAutofit/>
          </a:bodyPr>
          <a:lstStyle>
            <a:lvl1pPr algn="l" defTabSz="9144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D10074"/>
                </a:solidFill>
                <a:effectLst/>
                <a:uLnTx/>
                <a:uFillTx/>
                <a:latin typeface="Arial" panose="020B0604020202020204" pitchFamily="34" charset="0"/>
                <a:ea typeface="+mj-ea"/>
                <a:cs typeface="Arial" panose="020B0604020202020204" pitchFamily="34" charset="0"/>
              </a:rPr>
              <a:t>TNS </a:t>
            </a:r>
            <a:r>
              <a:rPr kumimoji="0" lang="en-GB" sz="2400" b="1" i="0" u="none" strike="noStrike" kern="1200" cap="none" spc="0" normalizeH="0" baseline="0" noProof="0" dirty="0" err="1">
                <a:ln>
                  <a:noFill/>
                </a:ln>
                <a:solidFill>
                  <a:srgbClr val="D10074"/>
                </a:solidFill>
                <a:effectLst/>
                <a:uLnTx/>
                <a:uFillTx/>
                <a:latin typeface="Arial" panose="020B0604020202020204" pitchFamily="34" charset="0"/>
                <a:ea typeface="+mj-ea"/>
                <a:cs typeface="Arial" panose="020B0604020202020204" pitchFamily="34" charset="0"/>
              </a:rPr>
              <a:t>Ilres</a:t>
            </a:r>
            <a:endParaRPr kumimoji="0" lang="en-GB" sz="2400" b="1" i="0" u="none" strike="noStrike" kern="1200" cap="none" spc="0" normalizeH="0" baseline="0" noProof="0" dirty="0">
              <a:ln>
                <a:noFill/>
              </a:ln>
              <a:solidFill>
                <a:srgbClr val="D10074"/>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4164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a:t>Click icon to add picture</a:t>
            </a:r>
            <a:endParaRPr lang="en-GB" dirty="0"/>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Title 3">
            <a:extLst>
              <a:ext uri="{FF2B5EF4-FFF2-40B4-BE49-F238E27FC236}">
                <a16:creationId xmlns:a16="http://schemas.microsoft.com/office/drawing/2014/main" id="{AB96204A-8869-469A-A9EE-72F47558B894}"/>
              </a:ext>
            </a:extLst>
          </p:cNvPr>
          <p:cNvSpPr txBox="1">
            <a:spLocks/>
          </p:cNvSpPr>
          <p:nvPr userDrawn="1"/>
        </p:nvSpPr>
        <p:spPr>
          <a:xfrm>
            <a:off x="375751" y="274325"/>
            <a:ext cx="6746309" cy="1284971"/>
          </a:xfrm>
          <a:prstGeom prst="rect">
            <a:avLst/>
          </a:prstGeom>
          <a:noFill/>
        </p:spPr>
        <p:txBody>
          <a:bodyPr vert="horz" lIns="0" tIns="208800" rIns="0" bIns="0" rtlCol="0" anchor="t">
            <a:noAutofit/>
          </a:bodyPr>
          <a:lstStyle>
            <a:lvl1pPr algn="l" defTabSz="9144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D10074"/>
                </a:solidFill>
                <a:effectLst/>
                <a:uLnTx/>
                <a:uFillTx/>
                <a:latin typeface="Arial" panose="020B0604020202020204" pitchFamily="34" charset="0"/>
                <a:ea typeface="+mj-ea"/>
                <a:cs typeface="Arial" panose="020B0604020202020204" pitchFamily="34" charset="0"/>
              </a:rPr>
              <a:t>TNS </a:t>
            </a:r>
            <a:r>
              <a:rPr kumimoji="0" lang="en-GB" sz="2400" b="1" i="0" u="none" strike="noStrike" kern="1200" cap="none" spc="0" normalizeH="0" baseline="0" noProof="0" dirty="0" err="1">
                <a:ln>
                  <a:noFill/>
                </a:ln>
                <a:solidFill>
                  <a:srgbClr val="D10074"/>
                </a:solidFill>
                <a:effectLst/>
                <a:uLnTx/>
                <a:uFillTx/>
                <a:latin typeface="Arial" panose="020B0604020202020204" pitchFamily="34" charset="0"/>
                <a:ea typeface="+mj-ea"/>
                <a:cs typeface="Arial" panose="020B0604020202020204" pitchFamily="34" charset="0"/>
              </a:rPr>
              <a:t>Ilres</a:t>
            </a:r>
            <a:endParaRPr kumimoji="0" lang="en-GB" sz="2400" b="1" i="0" u="none" strike="noStrike" kern="1200" cap="none" spc="0" normalizeH="0" baseline="0" noProof="0" dirty="0">
              <a:ln>
                <a:noFill/>
              </a:ln>
              <a:solidFill>
                <a:srgbClr val="D10074"/>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6433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dirty="0"/>
              <a:t>Click to edit master title style</a:t>
            </a:r>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itle 3">
            <a:extLst>
              <a:ext uri="{FF2B5EF4-FFF2-40B4-BE49-F238E27FC236}">
                <a16:creationId xmlns:a16="http://schemas.microsoft.com/office/drawing/2014/main" id="{06BF7317-A83B-481E-8A27-FFD5E526D39F}"/>
              </a:ext>
            </a:extLst>
          </p:cNvPr>
          <p:cNvSpPr txBox="1">
            <a:spLocks/>
          </p:cNvSpPr>
          <p:nvPr userDrawn="1"/>
        </p:nvSpPr>
        <p:spPr>
          <a:xfrm>
            <a:off x="375751" y="274325"/>
            <a:ext cx="6746309" cy="1284971"/>
          </a:xfrm>
          <a:prstGeom prst="rect">
            <a:avLst/>
          </a:prstGeom>
          <a:noFill/>
        </p:spPr>
        <p:txBody>
          <a:bodyPr vert="horz" lIns="0" tIns="208800" rIns="0" bIns="0" rtlCol="0" anchor="t">
            <a:noAutofit/>
          </a:bodyPr>
          <a:lstStyle>
            <a:lvl1pPr algn="l" defTabSz="9144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D10074"/>
                </a:solidFill>
                <a:effectLst/>
                <a:uLnTx/>
                <a:uFillTx/>
                <a:latin typeface="Arial" panose="020B0604020202020204" pitchFamily="34" charset="0"/>
                <a:ea typeface="+mj-ea"/>
                <a:cs typeface="Arial" panose="020B0604020202020204" pitchFamily="34" charset="0"/>
              </a:rPr>
              <a:t>TNS </a:t>
            </a:r>
            <a:r>
              <a:rPr kumimoji="0" lang="en-GB" sz="2400" b="1" i="0" u="none" strike="noStrike" kern="1200" cap="none" spc="0" normalizeH="0" baseline="0" noProof="0" dirty="0" err="1">
                <a:ln>
                  <a:noFill/>
                </a:ln>
                <a:solidFill>
                  <a:srgbClr val="D10074"/>
                </a:solidFill>
                <a:effectLst/>
                <a:uLnTx/>
                <a:uFillTx/>
                <a:latin typeface="Arial" panose="020B0604020202020204" pitchFamily="34" charset="0"/>
                <a:ea typeface="+mj-ea"/>
                <a:cs typeface="Arial" panose="020B0604020202020204" pitchFamily="34" charset="0"/>
              </a:rPr>
              <a:t>Ilres</a:t>
            </a:r>
            <a:endParaRPr kumimoji="0" lang="en-GB" sz="2400" b="1" i="0" u="none" strike="noStrike" kern="1200" cap="none" spc="0" normalizeH="0" baseline="0" noProof="0" dirty="0">
              <a:ln>
                <a:noFill/>
              </a:ln>
              <a:solidFill>
                <a:srgbClr val="D10074"/>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681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dirty="0"/>
              <a:t>Click to edit master text styles</a:t>
            </a:r>
          </a:p>
          <a:p>
            <a:pPr lvl="1"/>
            <a:r>
              <a:rPr lang="en-GB" dirty="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2972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92420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dirty="0"/>
              <a:t>Click to edit master text styles</a:t>
            </a:r>
          </a:p>
        </p:txBody>
      </p:sp>
    </p:spTree>
    <p:extLst>
      <p:ext uri="{BB962C8B-B14F-4D97-AF65-F5344CB8AC3E}">
        <p14:creationId xmlns:p14="http://schemas.microsoft.com/office/powerpoint/2010/main" val="237285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jpg"/><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a:t>Click to edit Master title style</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clipart&#10;&#10;Description automatically generated">
            <a:extLst>
              <a:ext uri="{FF2B5EF4-FFF2-40B4-BE49-F238E27FC236}">
                <a16:creationId xmlns:a16="http://schemas.microsoft.com/office/drawing/2014/main" id="{6A35C707-D145-262B-1B05-1D1BEBCA6A8C}"/>
              </a:ext>
            </a:extLst>
          </p:cNvPr>
          <p:cNvPicPr>
            <a:picLocks noChangeAspect="1"/>
          </p:cNvPicPr>
          <p:nvPr userDrawn="1"/>
        </p:nvPicPr>
        <p:blipFill>
          <a:blip r:embed="rId16"/>
          <a:stretch>
            <a:fillRect/>
          </a:stretch>
        </p:blipFill>
        <p:spPr>
          <a:xfrm>
            <a:off x="341893" y="6293963"/>
            <a:ext cx="1186156" cy="414651"/>
          </a:xfrm>
          <a:prstGeom prst="rect">
            <a:avLst/>
          </a:prstGeom>
        </p:spPr>
      </p:pic>
    </p:spTree>
    <p:extLst>
      <p:ext uri="{BB962C8B-B14F-4D97-AF65-F5344CB8AC3E}">
        <p14:creationId xmlns:p14="http://schemas.microsoft.com/office/powerpoint/2010/main" val="51108142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51">
          <p15:clr>
            <a:srgbClr val="F26B43"/>
          </p15:clr>
        </p15:guide>
        <p15:guide id="3" orient="horz" pos="1076">
          <p15:clr>
            <a:srgbClr val="F26B43"/>
          </p15:clr>
        </p15:guide>
        <p15:guide id="4" orient="horz" pos="270">
          <p15:clr>
            <a:srgbClr val="F26B43"/>
          </p15:clr>
        </p15:guide>
        <p15:guide id="5" orient="horz" pos="3600">
          <p15:clr>
            <a:srgbClr val="F26B43"/>
          </p15:clr>
        </p15:guide>
        <p15:guide id="6" pos="228">
          <p15:clr>
            <a:srgbClr val="F26B43"/>
          </p15:clr>
        </p15:guide>
        <p15:guide id="7" pos="3840">
          <p15:clr>
            <a:srgbClr val="F26B43"/>
          </p15:clr>
        </p15:guide>
        <p15:guide id="8" pos="3782">
          <p15:clr>
            <a:srgbClr val="F26B43"/>
          </p15:clr>
        </p15:guide>
        <p15:guide id="9" pos="39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dirty="0"/>
              <a:t>Click to edit master title style</a:t>
            </a:r>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 Placeholder 17">
            <a:extLst>
              <a:ext uri="{FF2B5EF4-FFF2-40B4-BE49-F238E27FC236}">
                <a16:creationId xmlns:a16="http://schemas.microsoft.com/office/drawing/2014/main" id="{98DA58FD-783D-41CE-BB77-9E7EBAA4ABF1}"/>
              </a:ext>
            </a:extLst>
          </p:cNvPr>
          <p:cNvSpPr txBox="1">
            <a:spLocks/>
          </p:cNvSpPr>
          <p:nvPr userDrawn="1"/>
        </p:nvSpPr>
        <p:spPr>
          <a:xfrm>
            <a:off x="1519583" y="6393509"/>
            <a:ext cx="4890643" cy="197611"/>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ctr">
            <a:noAutofit/>
          </a:bodyPr>
          <a:lstStyle>
            <a:lvl1pPr marL="0" indent="0" algn="l" defTabSz="914400" rtl="0" eaLnBrk="1" latinLnBrk="0" hangingPunct="1">
              <a:lnSpc>
                <a:spcPct val="100000"/>
              </a:lnSpc>
              <a:spcBef>
                <a:spcPts val="600"/>
              </a:spcBef>
              <a:buFont typeface="Arial" panose="020B0604020202020204" pitchFamily="34" charset="0"/>
              <a:buNone/>
              <a:defRPr sz="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00" dirty="0"/>
              <a:t>Evaluation de la culture et de l'inclusion financières au Luxembourg – Mars</a:t>
            </a:r>
            <a:r>
              <a:rPr lang="fr-FR" sz="1000" noProof="0" dirty="0"/>
              <a:t> 2023</a:t>
            </a:r>
            <a:endParaRPr lang="fr-FR" sz="1000" dirty="0"/>
          </a:p>
        </p:txBody>
      </p:sp>
      <p:pic>
        <p:nvPicPr>
          <p:cNvPr id="9" name="Picture 8" descr="A picture containing text, clipart&#10;&#10;Description automatically generated">
            <a:extLst>
              <a:ext uri="{FF2B5EF4-FFF2-40B4-BE49-F238E27FC236}">
                <a16:creationId xmlns:a16="http://schemas.microsoft.com/office/drawing/2014/main" id="{023C4415-1F85-81A0-DCC9-2F97CE1B94AC}"/>
              </a:ext>
            </a:extLst>
          </p:cNvPr>
          <p:cNvPicPr>
            <a:picLocks noChangeAspect="1"/>
          </p:cNvPicPr>
          <p:nvPr userDrawn="1"/>
        </p:nvPicPr>
        <p:blipFill>
          <a:blip r:embed="rId8"/>
          <a:stretch>
            <a:fillRect/>
          </a:stretch>
        </p:blipFill>
        <p:spPr>
          <a:xfrm>
            <a:off x="341893" y="6293963"/>
            <a:ext cx="1186156" cy="414651"/>
          </a:xfrm>
          <a:prstGeom prst="rect">
            <a:avLst/>
          </a:prstGeom>
        </p:spPr>
      </p:pic>
      <p:pic>
        <p:nvPicPr>
          <p:cNvPr id="2" name="Picture 6" descr="Managed File Transfer CSSF - Login">
            <a:extLst>
              <a:ext uri="{FF2B5EF4-FFF2-40B4-BE49-F238E27FC236}">
                <a16:creationId xmlns:a16="http://schemas.microsoft.com/office/drawing/2014/main" id="{05D4F060-D17C-6F7B-E674-47756C4231B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652837" y="6212378"/>
            <a:ext cx="663705" cy="5314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 company name&#10;&#10;Description automatically generated with medium confidence">
            <a:extLst>
              <a:ext uri="{FF2B5EF4-FFF2-40B4-BE49-F238E27FC236}">
                <a16:creationId xmlns:a16="http://schemas.microsoft.com/office/drawing/2014/main" id="{36278523-A444-8AB4-E478-4C3391E9C524}"/>
              </a:ext>
            </a:extLst>
          </p:cNvPr>
          <p:cNvPicPr>
            <a:picLocks noChangeAspect="1"/>
          </p:cNvPicPr>
          <p:nvPr userDrawn="1"/>
        </p:nvPicPr>
        <p:blipFill>
          <a:blip r:embed="rId10"/>
          <a:stretch>
            <a:fillRect/>
          </a:stretch>
        </p:blipFill>
        <p:spPr>
          <a:xfrm>
            <a:off x="9031696" y="6211699"/>
            <a:ext cx="1419912" cy="608657"/>
          </a:xfrm>
          <a:prstGeom prst="rect">
            <a:avLst/>
          </a:prstGeom>
        </p:spPr>
      </p:pic>
    </p:spTree>
    <p:extLst>
      <p:ext uri="{BB962C8B-B14F-4D97-AF65-F5344CB8AC3E}">
        <p14:creationId xmlns:p14="http://schemas.microsoft.com/office/powerpoint/2010/main" val="32322916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8">
          <p15:clr>
            <a:srgbClr val="F26B43"/>
          </p15:clr>
        </p15:guide>
        <p15:guide id="2" orient="horz" pos="2160">
          <p15:clr>
            <a:srgbClr val="F26B43"/>
          </p15:clr>
        </p15:guide>
        <p15:guide id="3" pos="3780">
          <p15:clr>
            <a:srgbClr val="F26B43"/>
          </p15:clr>
        </p15:guide>
        <p15:guide id="4" pos="3900">
          <p15:clr>
            <a:srgbClr val="F26B43"/>
          </p15:clr>
        </p15:guide>
        <p15:guide id="5" pos="7451">
          <p15:clr>
            <a:srgbClr val="F26B43"/>
          </p15:clr>
        </p15:guide>
        <p15:guide id="6" orient="horz" pos="1077">
          <p15:clr>
            <a:srgbClr val="F26B43"/>
          </p15:clr>
        </p15:guide>
        <p15:guide id="7" orient="horz" pos="270">
          <p15:clr>
            <a:srgbClr val="F26B43"/>
          </p15:clr>
        </p15:guide>
        <p15:guide id="8" orient="horz" pos="3600">
          <p15:clr>
            <a:srgbClr val="F26B43"/>
          </p15:clr>
        </p15:guide>
        <p15:guide id="9"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6.png"/><Relationship Id="rId4" Type="http://schemas.openxmlformats.org/officeDocument/2006/relationships/chart" Target="../charts/chart4.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6.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2.png"/><Relationship Id="rId12" Type="http://schemas.openxmlformats.org/officeDocument/2006/relationships/image" Target="../media/image23.png"/><Relationship Id="rId2" Type="http://schemas.openxmlformats.org/officeDocument/2006/relationships/chart" Target="../charts/chart7.xml"/><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image" Target="../media/image11.png"/><Relationship Id="rId10" Type="http://schemas.openxmlformats.org/officeDocument/2006/relationships/image" Target="../media/image21.png"/><Relationship Id="rId4" Type="http://schemas.openxmlformats.org/officeDocument/2006/relationships/chart" Target="../charts/chart8.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2.xml"/><Relationship Id="rId5" Type="http://schemas.openxmlformats.org/officeDocument/2006/relationships/hyperlink" Target="mailto:Barbara.Richard@ilres.com"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5BD4E5-9DB4-B994-375B-805E54A42C3B}"/>
              </a:ext>
            </a:extLst>
          </p:cNvPr>
          <p:cNvPicPr>
            <a:picLocks noChangeAspect="1"/>
          </p:cNvPicPr>
          <p:nvPr/>
        </p:nvPicPr>
        <p:blipFill>
          <a:blip r:embed="rId3"/>
          <a:stretch>
            <a:fillRect/>
          </a:stretch>
        </p:blipFill>
        <p:spPr>
          <a:xfrm>
            <a:off x="9109077" y="4679722"/>
            <a:ext cx="2848373" cy="1892790"/>
          </a:xfrm>
          <a:prstGeom prst="rect">
            <a:avLst/>
          </a:prstGeom>
        </p:spPr>
      </p:pic>
      <p:pic>
        <p:nvPicPr>
          <p:cNvPr id="7" name="Picture 6">
            <a:extLst>
              <a:ext uri="{FF2B5EF4-FFF2-40B4-BE49-F238E27FC236}">
                <a16:creationId xmlns:a16="http://schemas.microsoft.com/office/drawing/2014/main" id="{C3D4FC96-B4C7-7780-65B6-A3F85E509AB4}"/>
              </a:ext>
            </a:extLst>
          </p:cNvPr>
          <p:cNvPicPr>
            <a:picLocks noChangeAspect="1"/>
          </p:cNvPicPr>
          <p:nvPr/>
        </p:nvPicPr>
        <p:blipFill>
          <a:blip r:embed="rId4"/>
          <a:stretch>
            <a:fillRect/>
          </a:stretch>
        </p:blipFill>
        <p:spPr>
          <a:xfrm>
            <a:off x="7650942" y="3081858"/>
            <a:ext cx="2848373" cy="1886213"/>
          </a:xfrm>
          <a:prstGeom prst="rect">
            <a:avLst/>
          </a:prstGeom>
        </p:spPr>
      </p:pic>
      <p:sp>
        <p:nvSpPr>
          <p:cNvPr id="5" name="Title 4"/>
          <p:cNvSpPr>
            <a:spLocks noGrp="1"/>
          </p:cNvSpPr>
          <p:nvPr>
            <p:ph type="ctrTitle"/>
          </p:nvPr>
        </p:nvSpPr>
        <p:spPr>
          <a:xfrm>
            <a:off x="367200" y="1138238"/>
            <a:ext cx="9900750" cy="1787237"/>
          </a:xfrm>
        </p:spPr>
        <p:txBody>
          <a:bodyPr/>
          <a:lstStyle/>
          <a:p>
            <a:r>
              <a:rPr lang="fr-FR" dirty="0"/>
              <a:t>Evaluation de la culture et de l'inclusion financières au Luxembourg </a:t>
            </a:r>
            <a:br>
              <a:rPr lang="fr-FR" dirty="0"/>
            </a:br>
            <a:r>
              <a:rPr lang="fr-FR" b="0" i="1" dirty="0"/>
              <a:t>Boîte à outils de l’OCDE/INFE</a:t>
            </a:r>
          </a:p>
        </p:txBody>
      </p:sp>
      <p:sp>
        <p:nvSpPr>
          <p:cNvPr id="6" name="Subtitle 5"/>
          <p:cNvSpPr>
            <a:spLocks noGrp="1"/>
          </p:cNvSpPr>
          <p:nvPr>
            <p:ph type="subTitle" idx="1"/>
          </p:nvPr>
        </p:nvSpPr>
        <p:spPr>
          <a:xfrm>
            <a:off x="367200" y="3146902"/>
            <a:ext cx="4665663" cy="1882298"/>
          </a:xfrm>
        </p:spPr>
        <p:txBody>
          <a:bodyPr>
            <a:normAutofit/>
          </a:bodyPr>
          <a:lstStyle/>
          <a:p>
            <a:endParaRPr lang="fr-FR" dirty="0"/>
          </a:p>
          <a:p>
            <a:r>
              <a:rPr lang="fr-LU" sz="1800" b="1" dirty="0"/>
              <a:t>Conférence : Les challenges de l’éducation financière au 21e siècle.</a:t>
            </a:r>
            <a:endParaRPr lang="fr-FR" sz="1800" b="1" dirty="0"/>
          </a:p>
          <a:p>
            <a:r>
              <a:rPr lang="fr-FR" sz="1600"/>
              <a:t>24 </a:t>
            </a:r>
            <a:r>
              <a:rPr lang="fr-FR" sz="1600" dirty="0"/>
              <a:t>mars 2023</a:t>
            </a:r>
          </a:p>
          <a:p>
            <a:endParaRPr lang="fr-FR" sz="1600" dirty="0"/>
          </a:p>
        </p:txBody>
      </p:sp>
      <p:pic>
        <p:nvPicPr>
          <p:cNvPr id="1030" name="Picture 6" descr="Managed File Transfer CSSF - Login">
            <a:extLst>
              <a:ext uri="{FF2B5EF4-FFF2-40B4-BE49-F238E27FC236}">
                <a16:creationId xmlns:a16="http://schemas.microsoft.com/office/drawing/2014/main" id="{FBCDB2C2-06A8-6993-FC8D-FBA77E9EE9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6915" y="4906928"/>
            <a:ext cx="1275590" cy="10214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912BB1-3A56-ABA0-68F0-AF60760794CA}"/>
              </a:ext>
            </a:extLst>
          </p:cNvPr>
          <p:cNvPicPr>
            <a:picLocks noChangeAspect="1"/>
          </p:cNvPicPr>
          <p:nvPr/>
        </p:nvPicPr>
        <p:blipFill>
          <a:blip r:embed="rId6"/>
          <a:stretch>
            <a:fillRect/>
          </a:stretch>
        </p:blipFill>
        <p:spPr>
          <a:xfrm>
            <a:off x="5780414" y="4411677"/>
            <a:ext cx="2581635" cy="1886213"/>
          </a:xfrm>
          <a:prstGeom prst="rect">
            <a:avLst/>
          </a:prstGeom>
        </p:spPr>
      </p:pic>
      <p:pic>
        <p:nvPicPr>
          <p:cNvPr id="4" name="Picture 3" descr="Text, company name&#10;&#10;Description automatically generated with medium confidence">
            <a:extLst>
              <a:ext uri="{FF2B5EF4-FFF2-40B4-BE49-F238E27FC236}">
                <a16:creationId xmlns:a16="http://schemas.microsoft.com/office/drawing/2014/main" id="{8B7859BF-E9C5-1FA6-9C94-5BD04F3E85F9}"/>
              </a:ext>
            </a:extLst>
          </p:cNvPr>
          <p:cNvPicPr>
            <a:picLocks noChangeAspect="1"/>
          </p:cNvPicPr>
          <p:nvPr/>
        </p:nvPicPr>
        <p:blipFill>
          <a:blip r:embed="rId7"/>
          <a:stretch>
            <a:fillRect/>
          </a:stretch>
        </p:blipFill>
        <p:spPr>
          <a:xfrm>
            <a:off x="377750" y="5053452"/>
            <a:ext cx="2041127" cy="874945"/>
          </a:xfrm>
          <a:prstGeom prst="rect">
            <a:avLst/>
          </a:prstGeom>
        </p:spPr>
      </p:pic>
    </p:spTree>
    <p:extLst>
      <p:ext uri="{BB962C8B-B14F-4D97-AF65-F5344CB8AC3E}">
        <p14:creationId xmlns:p14="http://schemas.microsoft.com/office/powerpoint/2010/main" val="3029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BEB4DDE-481B-D89D-77E9-2CEC768A8B5C}"/>
              </a:ext>
            </a:extLst>
          </p:cNvPr>
          <p:cNvSpPr/>
          <p:nvPr/>
        </p:nvSpPr>
        <p:spPr bwMode="ltGray">
          <a:xfrm>
            <a:off x="8161513" y="1673412"/>
            <a:ext cx="1072099" cy="370275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96B6861D-2D4E-721F-3E8F-1115D735D559}"/>
              </a:ext>
            </a:extLst>
          </p:cNvPr>
          <p:cNvGraphicFramePr>
            <a:graphicFrameLocks noGrp="1"/>
          </p:cNvGraphicFramePr>
          <p:nvPr>
            <p:extLst>
              <p:ext uri="{D42A27DB-BD31-4B8C-83A1-F6EECF244321}">
                <p14:modId xmlns:p14="http://schemas.microsoft.com/office/powerpoint/2010/main" val="312200663"/>
              </p:ext>
            </p:extLst>
          </p:nvPr>
        </p:nvGraphicFramePr>
        <p:xfrm>
          <a:off x="1216084" y="2560479"/>
          <a:ext cx="8244190" cy="2806132"/>
        </p:xfrm>
        <a:graphic>
          <a:graphicData uri="http://schemas.openxmlformats.org/drawingml/2006/table">
            <a:tbl>
              <a:tblPr/>
              <a:tblGrid>
                <a:gridCol w="5329470">
                  <a:extLst>
                    <a:ext uri="{9D8B030D-6E8A-4147-A177-3AD203B41FA5}">
                      <a16:colId xmlns:a16="http://schemas.microsoft.com/office/drawing/2014/main" val="3374695196"/>
                    </a:ext>
                  </a:extLst>
                </a:gridCol>
                <a:gridCol w="1457360">
                  <a:extLst>
                    <a:ext uri="{9D8B030D-6E8A-4147-A177-3AD203B41FA5}">
                      <a16:colId xmlns:a16="http://schemas.microsoft.com/office/drawing/2014/main" val="1595507058"/>
                    </a:ext>
                  </a:extLst>
                </a:gridCol>
                <a:gridCol w="1457360">
                  <a:extLst>
                    <a:ext uri="{9D8B030D-6E8A-4147-A177-3AD203B41FA5}">
                      <a16:colId xmlns:a16="http://schemas.microsoft.com/office/drawing/2014/main" val="3501444630"/>
                    </a:ext>
                  </a:extLst>
                </a:gridCol>
              </a:tblGrid>
              <a:tr h="400876">
                <a:tc>
                  <a:txBody>
                    <a:bodyPr/>
                    <a:lstStyle/>
                    <a:p>
                      <a:pPr algn="r" fontAlgn="b"/>
                      <a:r>
                        <a:rPr lang="fr-FR" sz="1800" b="0" i="0" u="none" strike="noStrike" dirty="0">
                          <a:solidFill>
                            <a:schemeClr val="tx1"/>
                          </a:solidFill>
                          <a:effectLst/>
                          <a:latin typeface="Kantar"/>
                        </a:rPr>
                        <a:t>&lt;102</a:t>
                      </a:r>
                    </a:p>
                  </a:txBody>
                  <a:tcPr marL="9525" marR="9525" marT="9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400" b="0" i="0" u="none" strike="noStrike" dirty="0">
                          <a:solidFill>
                            <a:schemeClr val="tx1"/>
                          </a:solidFill>
                          <a:effectLst/>
                          <a:latin typeface="Kantar"/>
                        </a:rPr>
                        <a:t>8%</a:t>
                      </a: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400" b="0" i="1" u="none" strike="noStrike" dirty="0">
                          <a:solidFill>
                            <a:schemeClr val="tx1"/>
                          </a:solidFill>
                          <a:effectLst/>
                          <a:latin typeface="Kantar"/>
                        </a:rPr>
                        <a:t>10%</a:t>
                      </a: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685260"/>
                  </a:ext>
                </a:extLst>
              </a:tr>
              <a:tr h="400876">
                <a:tc>
                  <a:txBody>
                    <a:bodyPr/>
                    <a:lstStyle/>
                    <a:p>
                      <a:pPr algn="r" fontAlgn="b"/>
                      <a:r>
                        <a:rPr lang="fr-FR" sz="1800" b="0" i="0" u="none" strike="noStrike" dirty="0">
                          <a:solidFill>
                            <a:schemeClr val="tx1"/>
                          </a:solidFill>
                          <a:effectLst/>
                          <a:latin typeface="Kantar"/>
                        </a:rPr>
                        <a:t>102</a:t>
                      </a:r>
                    </a:p>
                  </a:txBody>
                  <a:tcPr marL="9525" marR="9525" marT="9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800" b="1" i="0" u="none" strike="noStrike" dirty="0">
                          <a:solidFill>
                            <a:srgbClr val="C1AC51"/>
                          </a:solidFill>
                          <a:effectLst/>
                          <a:latin typeface="Kantar"/>
                        </a:rPr>
                        <a:t>70%</a:t>
                      </a: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800" b="1" i="1" u="none" strike="noStrike" dirty="0">
                          <a:solidFill>
                            <a:srgbClr val="C1AC51"/>
                          </a:solidFill>
                          <a:effectLst/>
                          <a:latin typeface="Kantar"/>
                        </a:rPr>
                        <a:t>53%</a:t>
                      </a: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9515516"/>
                  </a:ext>
                </a:extLst>
              </a:tr>
              <a:tr h="400876">
                <a:tc>
                  <a:txBody>
                    <a:bodyPr/>
                    <a:lstStyle/>
                    <a:p>
                      <a:pPr algn="r" fontAlgn="b"/>
                      <a:r>
                        <a:rPr lang="fr-FR" sz="1800" b="0" i="0" u="none" strike="noStrike" dirty="0">
                          <a:solidFill>
                            <a:schemeClr val="tx1"/>
                          </a:solidFill>
                          <a:effectLst/>
                          <a:latin typeface="Kantar"/>
                        </a:rPr>
                        <a:t>&gt;102</a:t>
                      </a:r>
                    </a:p>
                  </a:txBody>
                  <a:tcPr marL="9525" marR="9525" marT="9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400" b="0" i="0" u="none" strike="noStrike" dirty="0">
                          <a:solidFill>
                            <a:schemeClr val="tx1"/>
                          </a:solidFill>
                          <a:effectLst/>
                          <a:latin typeface="Kantar"/>
                        </a:rPr>
                        <a:t>2%</a:t>
                      </a: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400" b="0" i="1" u="none" strike="noStrike" dirty="0">
                          <a:solidFill>
                            <a:schemeClr val="tx1"/>
                          </a:solidFill>
                          <a:effectLst/>
                          <a:latin typeface="Kantar"/>
                        </a:rPr>
                        <a:t>7%</a:t>
                      </a: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5905152"/>
                  </a:ext>
                </a:extLst>
              </a:tr>
              <a:tr h="400876">
                <a:tc>
                  <a:txBody>
                    <a:bodyPr/>
                    <a:lstStyle/>
                    <a:p>
                      <a:pPr algn="r" fontAlgn="b"/>
                      <a:endParaRPr lang="fr-FR" sz="1800" b="0" i="0" u="none" strike="noStrike" kern="1200" dirty="0">
                        <a:solidFill>
                          <a:schemeClr val="tx1"/>
                        </a:solidFill>
                        <a:effectLst/>
                        <a:latin typeface="Kantar"/>
                        <a:ea typeface="+mn-ea"/>
                        <a:cs typeface="+mn-cs"/>
                      </a:endParaRPr>
                    </a:p>
                  </a:txBody>
                  <a:tcPr marL="9525" marR="9525" marT="9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0" u="none" strike="noStrike" kern="1200" dirty="0">
                        <a:solidFill>
                          <a:schemeClr val="tx1"/>
                        </a:solidFill>
                        <a:effectLst/>
                        <a:latin typeface="Kantar"/>
                        <a:ea typeface="+mn-ea"/>
                        <a:cs typeface="+mn-cs"/>
                      </a:endParaRP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1" u="none" strike="noStrike" kern="1200" dirty="0">
                        <a:solidFill>
                          <a:schemeClr val="tx1"/>
                        </a:solidFill>
                        <a:effectLst/>
                        <a:latin typeface="Kantar"/>
                        <a:ea typeface="+mn-ea"/>
                        <a:cs typeface="+mn-cs"/>
                      </a:endParaRP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61075664"/>
                  </a:ext>
                </a:extLst>
              </a:tr>
              <a:tr h="400876">
                <a:tc>
                  <a:txBody>
                    <a:bodyPr/>
                    <a:lstStyle/>
                    <a:p>
                      <a:pPr algn="r" fontAlgn="b"/>
                      <a:endParaRPr lang="fr-FR" sz="1400" b="0" i="0" u="none" strike="noStrike" kern="1200" dirty="0">
                        <a:solidFill>
                          <a:schemeClr val="tx1"/>
                        </a:solidFill>
                        <a:effectLst/>
                        <a:latin typeface="Kantar"/>
                        <a:ea typeface="+mn-ea"/>
                        <a:cs typeface="+mn-cs"/>
                      </a:endParaRPr>
                    </a:p>
                  </a:txBody>
                  <a:tcPr marL="9525" marR="9525" marT="9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0" u="none" strike="noStrike" kern="1200" dirty="0">
                        <a:solidFill>
                          <a:schemeClr val="tx1"/>
                        </a:solidFill>
                        <a:effectLst/>
                        <a:latin typeface="Kantar"/>
                        <a:ea typeface="+mn-ea"/>
                        <a:cs typeface="+mn-cs"/>
                      </a:endParaRP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1" u="none" strike="noStrike" kern="1200" dirty="0">
                        <a:solidFill>
                          <a:schemeClr val="tx1"/>
                        </a:solidFill>
                        <a:effectLst/>
                        <a:latin typeface="Kantar"/>
                        <a:ea typeface="+mn-ea"/>
                        <a:cs typeface="+mn-cs"/>
                      </a:endParaRP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2331494"/>
                  </a:ext>
                </a:extLst>
              </a:tr>
              <a:tr h="400876">
                <a:tc>
                  <a:txBody>
                    <a:bodyPr/>
                    <a:lstStyle/>
                    <a:p>
                      <a:pPr algn="r" fontAlgn="b"/>
                      <a:r>
                        <a:rPr lang="fr-FR" sz="1400" b="0" i="0" u="none" strike="noStrike" kern="1200" dirty="0">
                          <a:solidFill>
                            <a:schemeClr val="tx1"/>
                          </a:solidFill>
                          <a:effectLst/>
                          <a:latin typeface="Kantar"/>
                          <a:ea typeface="+mn-ea"/>
                          <a:cs typeface="+mn-cs"/>
                        </a:rPr>
                        <a:t>Ne sait pas</a:t>
                      </a:r>
                    </a:p>
                  </a:txBody>
                  <a:tcPr marL="9525" marR="9525" marT="9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400" b="0" i="0" u="none" strike="noStrike" dirty="0">
                          <a:solidFill>
                            <a:schemeClr val="tx1"/>
                          </a:solidFill>
                          <a:effectLst/>
                          <a:latin typeface="Kantar"/>
                        </a:rPr>
                        <a:t>15%</a:t>
                      </a: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400" b="0" i="1" u="none" strike="noStrike" dirty="0">
                          <a:solidFill>
                            <a:schemeClr val="tx1"/>
                          </a:solidFill>
                          <a:effectLst/>
                          <a:latin typeface="Kantar"/>
                        </a:rPr>
                        <a:t>21%</a:t>
                      </a: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9878547"/>
                  </a:ext>
                </a:extLst>
              </a:tr>
              <a:tr h="400876">
                <a:tc>
                  <a:txBody>
                    <a:bodyPr/>
                    <a:lstStyle/>
                    <a:p>
                      <a:pPr algn="r" fontAlgn="b"/>
                      <a:r>
                        <a:rPr lang="fr-FR" sz="1400" b="0" i="0" u="none" strike="noStrike" kern="1200" dirty="0">
                          <a:solidFill>
                            <a:schemeClr val="tx1"/>
                          </a:solidFill>
                          <a:effectLst/>
                          <a:latin typeface="Kantar"/>
                          <a:ea typeface="+mn-ea"/>
                          <a:cs typeface="+mn-cs"/>
                        </a:rPr>
                        <a:t>Refuse de répondre</a:t>
                      </a:r>
                    </a:p>
                  </a:txBody>
                  <a:tcPr marL="9525" marR="9525" marT="9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200" b="0" i="0" u="none" strike="noStrike" dirty="0">
                          <a:solidFill>
                            <a:schemeClr val="tx1"/>
                          </a:solidFill>
                          <a:effectLst/>
                          <a:latin typeface="Kantar"/>
                        </a:rPr>
                        <a:t>5%</a:t>
                      </a: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200" b="0" i="1" u="none" strike="noStrike" dirty="0">
                          <a:solidFill>
                            <a:schemeClr val="tx1"/>
                          </a:solidFill>
                          <a:effectLst/>
                          <a:latin typeface="Kantar"/>
                        </a:rPr>
                        <a:t>9%</a:t>
                      </a:r>
                    </a:p>
                  </a:txBody>
                  <a:tcPr marL="9525" marR="9525" marT="9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2296873"/>
                  </a:ext>
                </a:extLst>
              </a:tr>
            </a:tbl>
          </a:graphicData>
        </a:graphic>
      </p:graphicFrame>
      <p:sp>
        <p:nvSpPr>
          <p:cNvPr id="8" name="TextBox 7">
            <a:extLst>
              <a:ext uri="{FF2B5EF4-FFF2-40B4-BE49-F238E27FC236}">
                <a16:creationId xmlns:a16="http://schemas.microsoft.com/office/drawing/2014/main" id="{E8A9B0FE-B290-60C4-4DCF-EA4D390A2391}"/>
              </a:ext>
            </a:extLst>
          </p:cNvPr>
          <p:cNvSpPr txBox="1"/>
          <p:nvPr/>
        </p:nvSpPr>
        <p:spPr>
          <a:xfrm>
            <a:off x="359998" y="1028162"/>
            <a:ext cx="6021138" cy="1569660"/>
          </a:xfrm>
          <a:prstGeom prst="rect">
            <a:avLst/>
          </a:prstGeom>
          <a:noFill/>
        </p:spPr>
        <p:txBody>
          <a:bodyPr wrap="square">
            <a:spAutoFit/>
          </a:bodyPr>
          <a:lstStyle/>
          <a:p>
            <a:r>
              <a:rPr lang="fr-FR" sz="1600" i="1" dirty="0">
                <a:latin typeface="Kantar"/>
              </a:rPr>
              <a:t>« </a:t>
            </a:r>
            <a:r>
              <a:rPr lang="fr-FR" sz="1600" i="1" dirty="0">
                <a:solidFill>
                  <a:srgbClr val="C1AC51"/>
                </a:solidFill>
                <a:latin typeface="Kantar"/>
              </a:rPr>
              <a:t>Imaginez que quelqu’un dépose 100 € sur un compte d’épargne sans frais, libre d’impôt offrant un taux d’intérêt garanti de 2 % par an. Aucun versement ni aucun retrait n’est effectué sur ce compte. </a:t>
            </a:r>
          </a:p>
          <a:p>
            <a:endParaRPr lang="fr-FR" sz="1600" i="1" dirty="0">
              <a:solidFill>
                <a:srgbClr val="C1AC51"/>
              </a:solidFill>
              <a:latin typeface="Kantar"/>
            </a:endParaRPr>
          </a:p>
          <a:p>
            <a:r>
              <a:rPr lang="fr-FR" sz="1600" i="1" dirty="0">
                <a:solidFill>
                  <a:srgbClr val="C1AC51"/>
                </a:solidFill>
                <a:latin typeface="Kantar"/>
              </a:rPr>
              <a:t>Combien y aura-t-il sur ce compte à la fin de la première année, une fois les intérêts crédités ? (en €)</a:t>
            </a:r>
            <a:r>
              <a:rPr lang="fr-FR" sz="1600" i="1" dirty="0">
                <a:latin typeface="Kantar"/>
              </a:rPr>
              <a:t>» </a:t>
            </a:r>
          </a:p>
        </p:txBody>
      </p:sp>
      <p:sp>
        <p:nvSpPr>
          <p:cNvPr id="11" name="Title 5">
            <a:extLst>
              <a:ext uri="{FF2B5EF4-FFF2-40B4-BE49-F238E27FC236}">
                <a16:creationId xmlns:a16="http://schemas.microsoft.com/office/drawing/2014/main" id="{375FC59D-6CEC-084B-F41B-D4DB319C1326}"/>
              </a:ext>
            </a:extLst>
          </p:cNvPr>
          <p:cNvSpPr>
            <a:spLocks noGrp="1"/>
          </p:cNvSpPr>
          <p:nvPr>
            <p:ph type="title"/>
          </p:nvPr>
        </p:nvSpPr>
        <p:spPr>
          <a:xfrm>
            <a:off x="359998" y="430717"/>
            <a:ext cx="11466875" cy="404119"/>
          </a:xfrm>
        </p:spPr>
        <p:txBody>
          <a:bodyPr/>
          <a:lstStyle/>
          <a:p>
            <a:r>
              <a:rPr lang="fr-FR" dirty="0">
                <a:latin typeface="Kantar"/>
              </a:rPr>
              <a:t>Calcul des intérêts simples</a:t>
            </a:r>
          </a:p>
        </p:txBody>
      </p:sp>
      <p:sp>
        <p:nvSpPr>
          <p:cNvPr id="9" name="TextBox 8">
            <a:extLst>
              <a:ext uri="{FF2B5EF4-FFF2-40B4-BE49-F238E27FC236}">
                <a16:creationId xmlns:a16="http://schemas.microsoft.com/office/drawing/2014/main" id="{496CBE78-C7AD-208A-66AE-9BF282ACAEB1}"/>
              </a:ext>
            </a:extLst>
          </p:cNvPr>
          <p:cNvSpPr txBox="1"/>
          <p:nvPr/>
        </p:nvSpPr>
        <p:spPr>
          <a:xfrm>
            <a:off x="9640082" y="4742963"/>
            <a:ext cx="1456311" cy="169277"/>
          </a:xfrm>
          <a:prstGeom prst="rect">
            <a:avLst/>
          </a:prstGeom>
          <a:noFill/>
        </p:spPr>
        <p:txBody>
          <a:bodyPr wrap="square" lIns="0" tIns="0" rIns="0" bIns="0" rtlCol="0">
            <a:spAutoFit/>
          </a:bodyPr>
          <a:lstStyle/>
          <a:p>
            <a:r>
              <a:rPr lang="lb-LU" sz="1100" dirty="0">
                <a:latin typeface="Kantar"/>
              </a:rPr>
              <a:t>Moyenne (total) :</a:t>
            </a:r>
            <a:endParaRPr lang="fr-FR" sz="1100" dirty="0" err="1">
              <a:latin typeface="Kantar"/>
            </a:endParaRPr>
          </a:p>
        </p:txBody>
      </p:sp>
      <p:sp>
        <p:nvSpPr>
          <p:cNvPr id="10" name="TextBox 9">
            <a:extLst>
              <a:ext uri="{FF2B5EF4-FFF2-40B4-BE49-F238E27FC236}">
                <a16:creationId xmlns:a16="http://schemas.microsoft.com/office/drawing/2014/main" id="{FBCFEF9B-1070-D9B4-F317-B23398942AED}"/>
              </a:ext>
            </a:extLst>
          </p:cNvPr>
          <p:cNvSpPr txBox="1"/>
          <p:nvPr/>
        </p:nvSpPr>
        <p:spPr>
          <a:xfrm>
            <a:off x="9640082" y="5072702"/>
            <a:ext cx="1361926" cy="169277"/>
          </a:xfrm>
          <a:prstGeom prst="rect">
            <a:avLst/>
          </a:prstGeom>
          <a:noFill/>
        </p:spPr>
        <p:txBody>
          <a:bodyPr wrap="square" lIns="0" tIns="0" rIns="0" bIns="0" rtlCol="0">
            <a:spAutoFit/>
          </a:bodyPr>
          <a:lstStyle/>
          <a:p>
            <a:r>
              <a:rPr lang="lb-LU" sz="1100" dirty="0">
                <a:latin typeface="Kantar"/>
              </a:rPr>
              <a:t>Moyenne (OCDE) :</a:t>
            </a:r>
            <a:endParaRPr lang="fr-FR" sz="1100" dirty="0" err="1">
              <a:latin typeface="Kantar"/>
            </a:endParaRPr>
          </a:p>
        </p:txBody>
      </p:sp>
      <p:pic>
        <p:nvPicPr>
          <p:cNvPr id="12" name="Picture 11">
            <a:extLst>
              <a:ext uri="{FF2B5EF4-FFF2-40B4-BE49-F238E27FC236}">
                <a16:creationId xmlns:a16="http://schemas.microsoft.com/office/drawing/2014/main" id="{DE11D0B5-C855-1152-1AEF-C19119E5259B}"/>
              </a:ext>
            </a:extLst>
          </p:cNvPr>
          <p:cNvPicPr>
            <a:picLocks noChangeAspect="1"/>
          </p:cNvPicPr>
          <p:nvPr/>
        </p:nvPicPr>
        <p:blipFill>
          <a:blip r:embed="rId2"/>
          <a:stretch>
            <a:fillRect/>
          </a:stretch>
        </p:blipFill>
        <p:spPr>
          <a:xfrm>
            <a:off x="9796463" y="1818020"/>
            <a:ext cx="654636" cy="654636"/>
          </a:xfrm>
          <a:prstGeom prst="rect">
            <a:avLst/>
          </a:prstGeom>
        </p:spPr>
      </p:pic>
      <p:pic>
        <p:nvPicPr>
          <p:cNvPr id="13" name="Picture 12">
            <a:extLst>
              <a:ext uri="{FF2B5EF4-FFF2-40B4-BE49-F238E27FC236}">
                <a16:creationId xmlns:a16="http://schemas.microsoft.com/office/drawing/2014/main" id="{DB6BC916-D90E-2BBB-6319-5C7723BECD43}"/>
              </a:ext>
            </a:extLst>
          </p:cNvPr>
          <p:cNvPicPr>
            <a:picLocks noChangeAspect="1"/>
          </p:cNvPicPr>
          <p:nvPr/>
        </p:nvPicPr>
        <p:blipFill>
          <a:blip r:embed="rId3"/>
          <a:stretch>
            <a:fillRect/>
          </a:stretch>
        </p:blipFill>
        <p:spPr>
          <a:xfrm>
            <a:off x="9796464" y="2526016"/>
            <a:ext cx="654635" cy="654635"/>
          </a:xfrm>
          <a:prstGeom prst="rect">
            <a:avLst/>
          </a:prstGeom>
        </p:spPr>
      </p:pic>
      <p:pic>
        <p:nvPicPr>
          <p:cNvPr id="14" name="Picture 13">
            <a:extLst>
              <a:ext uri="{FF2B5EF4-FFF2-40B4-BE49-F238E27FC236}">
                <a16:creationId xmlns:a16="http://schemas.microsoft.com/office/drawing/2014/main" id="{C87ACE03-63CA-217A-4119-BAF4A74C2C70}"/>
              </a:ext>
            </a:extLst>
          </p:cNvPr>
          <p:cNvPicPr>
            <a:picLocks noChangeAspect="1"/>
          </p:cNvPicPr>
          <p:nvPr/>
        </p:nvPicPr>
        <p:blipFill rotWithShape="1">
          <a:blip r:embed="rId4"/>
          <a:srcRect r="1852" b="13090"/>
          <a:stretch/>
        </p:blipFill>
        <p:spPr>
          <a:xfrm>
            <a:off x="9834598" y="3229453"/>
            <a:ext cx="578367" cy="552450"/>
          </a:xfrm>
          <a:prstGeom prst="rect">
            <a:avLst/>
          </a:prstGeom>
        </p:spPr>
      </p:pic>
      <p:pic>
        <p:nvPicPr>
          <p:cNvPr id="15" name="Picture 14">
            <a:extLst>
              <a:ext uri="{FF2B5EF4-FFF2-40B4-BE49-F238E27FC236}">
                <a16:creationId xmlns:a16="http://schemas.microsoft.com/office/drawing/2014/main" id="{37FC9D0E-E218-AC11-60D4-E8EBD78121ED}"/>
              </a:ext>
            </a:extLst>
          </p:cNvPr>
          <p:cNvPicPr>
            <a:picLocks noChangeAspect="1"/>
          </p:cNvPicPr>
          <p:nvPr/>
        </p:nvPicPr>
        <p:blipFill>
          <a:blip r:embed="rId5"/>
          <a:stretch>
            <a:fillRect/>
          </a:stretch>
        </p:blipFill>
        <p:spPr>
          <a:xfrm>
            <a:off x="9879322" y="3963545"/>
            <a:ext cx="488919" cy="488919"/>
          </a:xfrm>
          <a:prstGeom prst="rect">
            <a:avLst/>
          </a:prstGeom>
        </p:spPr>
      </p:pic>
      <p:sp>
        <p:nvSpPr>
          <p:cNvPr id="16" name="Rectangle 15">
            <a:extLst>
              <a:ext uri="{FF2B5EF4-FFF2-40B4-BE49-F238E27FC236}">
                <a16:creationId xmlns:a16="http://schemas.microsoft.com/office/drawing/2014/main" id="{7C720DCB-3E6A-9A36-7E51-32F5F9D36898}"/>
              </a:ext>
            </a:extLst>
          </p:cNvPr>
          <p:cNvSpPr/>
          <p:nvPr/>
        </p:nvSpPr>
        <p:spPr bwMode="ltGray">
          <a:xfrm>
            <a:off x="9436847" y="1673412"/>
            <a:ext cx="2163482" cy="3695309"/>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B3B172E-41DE-E705-0254-F3E17C9EB017}"/>
              </a:ext>
            </a:extLst>
          </p:cNvPr>
          <p:cNvSpPr txBox="1"/>
          <p:nvPr/>
        </p:nvSpPr>
        <p:spPr>
          <a:xfrm>
            <a:off x="10614327" y="1927495"/>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79%</a:t>
            </a:r>
            <a:endParaRPr lang="fr-FR" sz="1400" dirty="0">
              <a:solidFill>
                <a:srgbClr val="C1AC51"/>
              </a:solidFill>
              <a:latin typeface="Kantar"/>
            </a:endParaRPr>
          </a:p>
        </p:txBody>
      </p:sp>
      <p:sp>
        <p:nvSpPr>
          <p:cNvPr id="18" name="TextBox 17">
            <a:extLst>
              <a:ext uri="{FF2B5EF4-FFF2-40B4-BE49-F238E27FC236}">
                <a16:creationId xmlns:a16="http://schemas.microsoft.com/office/drawing/2014/main" id="{23F14EDC-C199-6842-39B4-4A267305D77E}"/>
              </a:ext>
            </a:extLst>
          </p:cNvPr>
          <p:cNvSpPr txBox="1"/>
          <p:nvPr/>
        </p:nvSpPr>
        <p:spPr>
          <a:xfrm>
            <a:off x="10611339" y="2653631"/>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63%</a:t>
            </a:r>
            <a:endParaRPr lang="fr-FR" sz="1400" dirty="0">
              <a:solidFill>
                <a:srgbClr val="C1AC51"/>
              </a:solidFill>
              <a:latin typeface="Kantar"/>
            </a:endParaRPr>
          </a:p>
        </p:txBody>
      </p:sp>
      <p:sp>
        <p:nvSpPr>
          <p:cNvPr id="19" name="TextBox 18">
            <a:extLst>
              <a:ext uri="{FF2B5EF4-FFF2-40B4-BE49-F238E27FC236}">
                <a16:creationId xmlns:a16="http://schemas.microsoft.com/office/drawing/2014/main" id="{611B2EFC-3BEE-3348-60D3-E336A957F30D}"/>
              </a:ext>
            </a:extLst>
          </p:cNvPr>
          <p:cNvSpPr txBox="1"/>
          <p:nvPr/>
        </p:nvSpPr>
        <p:spPr>
          <a:xfrm>
            <a:off x="10614331" y="3331959"/>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59%</a:t>
            </a:r>
            <a:endParaRPr lang="fr-FR" sz="1400" dirty="0">
              <a:solidFill>
                <a:srgbClr val="C1AC51"/>
              </a:solidFill>
              <a:latin typeface="Kantar"/>
            </a:endParaRPr>
          </a:p>
        </p:txBody>
      </p:sp>
      <p:sp>
        <p:nvSpPr>
          <p:cNvPr id="20" name="TextBox 19">
            <a:extLst>
              <a:ext uri="{FF2B5EF4-FFF2-40B4-BE49-F238E27FC236}">
                <a16:creationId xmlns:a16="http://schemas.microsoft.com/office/drawing/2014/main" id="{28F62B1A-9B9A-DA27-83F1-D428E2845BB7}"/>
              </a:ext>
            </a:extLst>
          </p:cNvPr>
          <p:cNvSpPr txBox="1"/>
          <p:nvPr/>
        </p:nvSpPr>
        <p:spPr>
          <a:xfrm>
            <a:off x="10611339" y="4029402"/>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43%</a:t>
            </a:r>
            <a:endParaRPr lang="fr-FR" sz="1400" dirty="0">
              <a:solidFill>
                <a:srgbClr val="C1AC51"/>
              </a:solidFill>
              <a:latin typeface="Kantar"/>
            </a:endParaRPr>
          </a:p>
        </p:txBody>
      </p:sp>
      <p:sp>
        <p:nvSpPr>
          <p:cNvPr id="21" name="TextBox 20">
            <a:extLst>
              <a:ext uri="{FF2B5EF4-FFF2-40B4-BE49-F238E27FC236}">
                <a16:creationId xmlns:a16="http://schemas.microsoft.com/office/drawing/2014/main" id="{8AD432F7-9D28-B989-6B2E-082FF7791967}"/>
              </a:ext>
            </a:extLst>
          </p:cNvPr>
          <p:cNvSpPr txBox="1"/>
          <p:nvPr/>
        </p:nvSpPr>
        <p:spPr>
          <a:xfrm>
            <a:off x="10614329" y="4606130"/>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57%</a:t>
            </a:r>
            <a:endParaRPr lang="fr-FR" sz="1400" dirty="0">
              <a:solidFill>
                <a:srgbClr val="C1AC51"/>
              </a:solidFill>
              <a:latin typeface="Kantar"/>
            </a:endParaRPr>
          </a:p>
        </p:txBody>
      </p:sp>
      <p:sp>
        <p:nvSpPr>
          <p:cNvPr id="22" name="TextBox 21">
            <a:extLst>
              <a:ext uri="{FF2B5EF4-FFF2-40B4-BE49-F238E27FC236}">
                <a16:creationId xmlns:a16="http://schemas.microsoft.com/office/drawing/2014/main" id="{27736DE9-3A80-86DB-4549-1B9D0549F4E3}"/>
              </a:ext>
            </a:extLst>
          </p:cNvPr>
          <p:cNvSpPr txBox="1"/>
          <p:nvPr/>
        </p:nvSpPr>
        <p:spPr>
          <a:xfrm>
            <a:off x="10617321" y="4943798"/>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57%</a:t>
            </a:r>
            <a:endParaRPr lang="fr-FR" sz="1400" dirty="0">
              <a:solidFill>
                <a:srgbClr val="C1AC51"/>
              </a:solidFill>
              <a:latin typeface="Kantar"/>
            </a:endParaRPr>
          </a:p>
        </p:txBody>
      </p:sp>
      <p:pic>
        <p:nvPicPr>
          <p:cNvPr id="23" name="Picture 5">
            <a:extLst>
              <a:ext uri="{FF2B5EF4-FFF2-40B4-BE49-F238E27FC236}">
                <a16:creationId xmlns:a16="http://schemas.microsoft.com/office/drawing/2014/main" id="{FB6FC2CF-40C9-F7EC-EF62-E85F0918B5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2484" y="1112399"/>
            <a:ext cx="534599" cy="5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id="{237545FF-1A5B-D5CD-F7A2-19DFC96BD504}"/>
              </a:ext>
            </a:extLst>
          </p:cNvPr>
          <p:cNvSpPr txBox="1"/>
          <p:nvPr/>
        </p:nvSpPr>
        <p:spPr>
          <a:xfrm>
            <a:off x="6797671" y="1789909"/>
            <a:ext cx="1004226" cy="592470"/>
          </a:xfrm>
          <a:prstGeom prst="rect">
            <a:avLst/>
          </a:prstGeom>
          <a:noFill/>
        </p:spPr>
        <p:txBody>
          <a:bodyPr wrap="square" lIns="0" tIns="0" rIns="0" bIns="0" rtlCol="0" anchor="b">
            <a:spAutoFit/>
          </a:bodyPr>
          <a:lstStyle/>
          <a:p>
            <a:pPr algn="ctr"/>
            <a:r>
              <a:rPr lang="fr-FR" sz="1400" dirty="0">
                <a:latin typeface="Kantar"/>
              </a:rPr>
              <a:t>Total répondants</a:t>
            </a:r>
          </a:p>
          <a:p>
            <a:pPr algn="ctr"/>
            <a:r>
              <a:rPr lang="fr-FR" sz="1050" dirty="0">
                <a:latin typeface="Kantar"/>
              </a:rPr>
              <a:t>(1017)</a:t>
            </a:r>
          </a:p>
        </p:txBody>
      </p:sp>
      <p:sp>
        <p:nvSpPr>
          <p:cNvPr id="25" name="TextBox 24">
            <a:extLst>
              <a:ext uri="{FF2B5EF4-FFF2-40B4-BE49-F238E27FC236}">
                <a16:creationId xmlns:a16="http://schemas.microsoft.com/office/drawing/2014/main" id="{77593798-7649-C0D1-7DC6-9F1DF29FAFD5}"/>
              </a:ext>
            </a:extLst>
          </p:cNvPr>
          <p:cNvSpPr txBox="1"/>
          <p:nvPr/>
        </p:nvSpPr>
        <p:spPr>
          <a:xfrm>
            <a:off x="8218432" y="1789909"/>
            <a:ext cx="1004226" cy="592470"/>
          </a:xfrm>
          <a:prstGeom prst="rect">
            <a:avLst/>
          </a:prstGeom>
          <a:noFill/>
        </p:spPr>
        <p:txBody>
          <a:bodyPr wrap="square" lIns="0" tIns="0" rIns="0" bIns="0" rtlCol="0" anchor="b">
            <a:spAutoFit/>
          </a:bodyPr>
          <a:lstStyle/>
          <a:p>
            <a:pPr algn="ctr"/>
            <a:r>
              <a:rPr lang="fr-FR" sz="1400" i="1" dirty="0">
                <a:latin typeface="Kantar"/>
              </a:rPr>
              <a:t>18-29 </a:t>
            </a:r>
          </a:p>
          <a:p>
            <a:pPr algn="ctr"/>
            <a:r>
              <a:rPr lang="fr-FR" sz="1400" i="1" dirty="0">
                <a:latin typeface="Kantar"/>
              </a:rPr>
              <a:t>Ans</a:t>
            </a:r>
          </a:p>
          <a:p>
            <a:pPr algn="ctr"/>
            <a:r>
              <a:rPr lang="fr-FR" sz="1050" i="1" dirty="0">
                <a:latin typeface="Kantar"/>
              </a:rPr>
              <a:t>(186)</a:t>
            </a:r>
          </a:p>
        </p:txBody>
      </p:sp>
      <p:sp>
        <p:nvSpPr>
          <p:cNvPr id="4" name="Slide Number Placeholder 3">
            <a:extLst>
              <a:ext uri="{FF2B5EF4-FFF2-40B4-BE49-F238E27FC236}">
                <a16:creationId xmlns:a16="http://schemas.microsoft.com/office/drawing/2014/main" id="{B0009E2B-183D-6D9D-A923-CA302CED4B8A}"/>
              </a:ext>
            </a:extLst>
          </p:cNvPr>
          <p:cNvSpPr>
            <a:spLocks noGrp="1"/>
          </p:cNvSpPr>
          <p:nvPr>
            <p:ph type="sldNum" sz="quarter" idx="4"/>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56397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p:bldP spid="10" grpId="0"/>
      <p:bldP spid="16" grpId="0" animBg="1"/>
      <p:bldP spid="17" grpId="0"/>
      <p:bldP spid="18" grpId="0"/>
      <p:bldP spid="19" grpId="0"/>
      <p:bldP spid="20" grpId="0"/>
      <p:bldP spid="21" grpId="0"/>
      <p:bldP spid="22"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08A6AE4-2A20-1901-74DC-3879AECCC712}"/>
              </a:ext>
            </a:extLst>
          </p:cNvPr>
          <p:cNvSpPr/>
          <p:nvPr/>
        </p:nvSpPr>
        <p:spPr bwMode="ltGray">
          <a:xfrm>
            <a:off x="8161513" y="1673412"/>
            <a:ext cx="1072099" cy="370275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96B6861D-2D4E-721F-3E8F-1115D735D559}"/>
              </a:ext>
            </a:extLst>
          </p:cNvPr>
          <p:cNvGraphicFramePr>
            <a:graphicFrameLocks noGrp="1"/>
          </p:cNvGraphicFramePr>
          <p:nvPr>
            <p:extLst>
              <p:ext uri="{D42A27DB-BD31-4B8C-83A1-F6EECF244321}">
                <p14:modId xmlns:p14="http://schemas.microsoft.com/office/powerpoint/2010/main" val="2439364806"/>
              </p:ext>
            </p:extLst>
          </p:nvPr>
        </p:nvGraphicFramePr>
        <p:xfrm>
          <a:off x="1283109" y="2590372"/>
          <a:ext cx="5329470" cy="2778349"/>
        </p:xfrm>
        <a:graphic>
          <a:graphicData uri="http://schemas.openxmlformats.org/drawingml/2006/table">
            <a:tbl>
              <a:tblPr/>
              <a:tblGrid>
                <a:gridCol w="5329470">
                  <a:extLst>
                    <a:ext uri="{9D8B030D-6E8A-4147-A177-3AD203B41FA5}">
                      <a16:colId xmlns:a16="http://schemas.microsoft.com/office/drawing/2014/main" val="3374695196"/>
                    </a:ext>
                  </a:extLst>
                </a:gridCol>
              </a:tblGrid>
              <a:tr h="396907">
                <a:tc>
                  <a:txBody>
                    <a:bodyPr/>
                    <a:lstStyle/>
                    <a:p>
                      <a:pPr marL="0" algn="r" defTabSz="914400" rtl="0" eaLnBrk="1" fontAlgn="b" latinLnBrk="0" hangingPunct="1"/>
                      <a:r>
                        <a:rPr lang="fr-FR" sz="1600" b="0" i="0" u="none" strike="noStrike" kern="1200" dirty="0">
                          <a:solidFill>
                            <a:schemeClr val="tx1"/>
                          </a:solidFill>
                          <a:effectLst/>
                          <a:latin typeface="Kantar"/>
                          <a:ea typeface="+mn-ea"/>
                          <a:cs typeface="+mn-cs"/>
                        </a:rPr>
                        <a:t>Plus de 110€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685260"/>
                  </a:ext>
                </a:extLst>
              </a:tr>
              <a:tr h="396907">
                <a:tc>
                  <a:txBody>
                    <a:bodyPr/>
                    <a:lstStyle/>
                    <a:p>
                      <a:pPr algn="r" fontAlgn="b"/>
                      <a:r>
                        <a:rPr lang="fr-FR" sz="1600" b="0" i="0" u="none" strike="noStrike" dirty="0">
                          <a:solidFill>
                            <a:schemeClr val="tx1"/>
                          </a:solidFill>
                          <a:effectLst/>
                          <a:latin typeface="Kantar"/>
                        </a:rPr>
                        <a:t>110€ exactement</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9515516"/>
                  </a:ext>
                </a:extLst>
              </a:tr>
              <a:tr h="396907">
                <a:tc>
                  <a:txBody>
                    <a:bodyPr/>
                    <a:lstStyle/>
                    <a:p>
                      <a:pPr algn="r" fontAlgn="b"/>
                      <a:r>
                        <a:rPr lang="fr-FR" sz="1400" b="0" i="0" u="none" strike="noStrike" dirty="0">
                          <a:solidFill>
                            <a:schemeClr val="tx1"/>
                          </a:solidFill>
                          <a:effectLst/>
                          <a:latin typeface="Kantar"/>
                        </a:rPr>
                        <a:t>Moins de 110€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5905152"/>
                  </a:ext>
                </a:extLst>
              </a:tr>
              <a:tr h="396907">
                <a:tc>
                  <a:txBody>
                    <a:bodyPr/>
                    <a:lstStyle/>
                    <a:p>
                      <a:pPr algn="r" fontAlgn="b"/>
                      <a:r>
                        <a:rPr lang="fr-FR" sz="1400" b="0" i="0" u="none" strike="noStrike" dirty="0">
                          <a:solidFill>
                            <a:schemeClr val="tx1"/>
                          </a:solidFill>
                          <a:effectLst/>
                          <a:latin typeface="Kantar"/>
                        </a:rPr>
                        <a:t>Il est impossible de répondre à partir des informations fournies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61075664"/>
                  </a:ext>
                </a:extLst>
              </a:tr>
              <a:tr h="396907">
                <a:tc>
                  <a:txBody>
                    <a:bodyPr/>
                    <a:lstStyle/>
                    <a:p>
                      <a:pPr algn="r" fontAlgn="b"/>
                      <a:endParaRPr lang="fr-FR" sz="1400" b="0" i="0" u="none" strike="noStrike" kern="1200" dirty="0">
                        <a:solidFill>
                          <a:schemeClr val="tx1"/>
                        </a:solidFill>
                        <a:effectLst/>
                        <a:latin typeface="Kantar"/>
                        <a:ea typeface="+mn-ea"/>
                        <a:cs typeface="+mn-cs"/>
                      </a:endParaRP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2331494"/>
                  </a:ext>
                </a:extLst>
              </a:tr>
              <a:tr h="396907">
                <a:tc>
                  <a:txBody>
                    <a:bodyPr/>
                    <a:lstStyle/>
                    <a:p>
                      <a:pPr algn="r" fontAlgn="b"/>
                      <a:r>
                        <a:rPr lang="fr-FR" sz="1400" b="0" i="0" u="none" strike="noStrike" kern="1200" dirty="0">
                          <a:solidFill>
                            <a:schemeClr val="tx1"/>
                          </a:solidFill>
                          <a:effectLst/>
                          <a:latin typeface="Kantar"/>
                          <a:ea typeface="+mn-ea"/>
                          <a:cs typeface="+mn-cs"/>
                        </a:rPr>
                        <a:t>Ne sait pas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9878547"/>
                  </a:ext>
                </a:extLst>
              </a:tr>
              <a:tr h="396907">
                <a:tc>
                  <a:txBody>
                    <a:bodyPr/>
                    <a:lstStyle/>
                    <a:p>
                      <a:pPr algn="r" fontAlgn="b"/>
                      <a:r>
                        <a:rPr lang="fr-FR" sz="1400" b="0" i="0" u="none" strike="noStrike" kern="1200" dirty="0">
                          <a:solidFill>
                            <a:schemeClr val="tx1"/>
                          </a:solidFill>
                          <a:effectLst/>
                          <a:latin typeface="Kantar"/>
                          <a:ea typeface="+mn-ea"/>
                          <a:cs typeface="+mn-cs"/>
                        </a:rPr>
                        <a:t>Refuse de répondre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2296873"/>
                  </a:ext>
                </a:extLst>
              </a:tr>
            </a:tbl>
          </a:graphicData>
        </a:graphic>
      </p:graphicFrame>
      <p:sp>
        <p:nvSpPr>
          <p:cNvPr id="8" name="TextBox 7">
            <a:extLst>
              <a:ext uri="{FF2B5EF4-FFF2-40B4-BE49-F238E27FC236}">
                <a16:creationId xmlns:a16="http://schemas.microsoft.com/office/drawing/2014/main" id="{E8A9B0FE-B290-60C4-4DCF-EA4D390A2391}"/>
              </a:ext>
            </a:extLst>
          </p:cNvPr>
          <p:cNvSpPr txBox="1"/>
          <p:nvPr/>
        </p:nvSpPr>
        <p:spPr>
          <a:xfrm>
            <a:off x="359998" y="1028162"/>
            <a:ext cx="6018679" cy="1569660"/>
          </a:xfrm>
          <a:prstGeom prst="rect">
            <a:avLst/>
          </a:prstGeom>
          <a:noFill/>
        </p:spPr>
        <p:txBody>
          <a:bodyPr wrap="square">
            <a:spAutoFit/>
          </a:bodyPr>
          <a:lstStyle/>
          <a:p>
            <a:r>
              <a:rPr lang="fr-FR" sz="1600" i="1" dirty="0">
                <a:latin typeface="Kantar"/>
              </a:rPr>
              <a:t>« </a:t>
            </a:r>
            <a:r>
              <a:rPr lang="fr-FR" sz="1600" i="1" dirty="0">
                <a:solidFill>
                  <a:srgbClr val="C1AC51"/>
                </a:solidFill>
                <a:latin typeface="Kantar"/>
              </a:rPr>
              <a:t>Imaginez que quelqu’un dépose 100 € sur un compte d’épargne sans frais, libre d’impôt offrant un taux d’intérêt garanti de 2 % par an. Aucun versement ni aucun retrait n’est effectué sur ce compte. </a:t>
            </a:r>
          </a:p>
          <a:p>
            <a:endParaRPr lang="fr-FR" sz="1600" i="1" dirty="0">
              <a:solidFill>
                <a:srgbClr val="C1AC51"/>
              </a:solidFill>
              <a:latin typeface="Kantar"/>
            </a:endParaRPr>
          </a:p>
          <a:p>
            <a:r>
              <a:rPr lang="fr-FR" sz="1600" i="1" dirty="0">
                <a:solidFill>
                  <a:srgbClr val="C1AC51"/>
                </a:solidFill>
                <a:latin typeface="Kantar"/>
              </a:rPr>
              <a:t>Quelle somme y aura-t-il sur le compte au bout de cinq ans ? Rappelez-vous qu’il n’y a ni frais ni impôts. Y aura-t-il ?</a:t>
            </a:r>
            <a:r>
              <a:rPr lang="fr-FR" sz="1600" i="1" dirty="0">
                <a:latin typeface="Kantar"/>
              </a:rPr>
              <a:t>» </a:t>
            </a:r>
          </a:p>
        </p:txBody>
      </p:sp>
      <p:sp>
        <p:nvSpPr>
          <p:cNvPr id="11" name="Title 5">
            <a:extLst>
              <a:ext uri="{FF2B5EF4-FFF2-40B4-BE49-F238E27FC236}">
                <a16:creationId xmlns:a16="http://schemas.microsoft.com/office/drawing/2014/main" id="{375FC59D-6CEC-084B-F41B-D4DB319C1326}"/>
              </a:ext>
            </a:extLst>
          </p:cNvPr>
          <p:cNvSpPr>
            <a:spLocks noGrp="1"/>
          </p:cNvSpPr>
          <p:nvPr>
            <p:ph type="title"/>
          </p:nvPr>
        </p:nvSpPr>
        <p:spPr>
          <a:xfrm>
            <a:off x="359998" y="430717"/>
            <a:ext cx="11466875" cy="404119"/>
          </a:xfrm>
        </p:spPr>
        <p:txBody>
          <a:bodyPr/>
          <a:lstStyle/>
          <a:p>
            <a:r>
              <a:rPr lang="fr-FR" dirty="0">
                <a:latin typeface="Kantar"/>
              </a:rPr>
              <a:t>Comprendre les intérêts simples et composés</a:t>
            </a:r>
          </a:p>
        </p:txBody>
      </p:sp>
      <p:sp>
        <p:nvSpPr>
          <p:cNvPr id="2" name="TextBox 1">
            <a:extLst>
              <a:ext uri="{FF2B5EF4-FFF2-40B4-BE49-F238E27FC236}">
                <a16:creationId xmlns:a16="http://schemas.microsoft.com/office/drawing/2014/main" id="{F4C5F5C0-A0C5-47E8-62EA-3E1F3A1990AB}"/>
              </a:ext>
            </a:extLst>
          </p:cNvPr>
          <p:cNvSpPr txBox="1"/>
          <p:nvPr/>
        </p:nvSpPr>
        <p:spPr>
          <a:xfrm>
            <a:off x="6797671" y="1789909"/>
            <a:ext cx="1004226" cy="592470"/>
          </a:xfrm>
          <a:prstGeom prst="rect">
            <a:avLst/>
          </a:prstGeom>
          <a:noFill/>
        </p:spPr>
        <p:txBody>
          <a:bodyPr wrap="square" lIns="0" tIns="0" rIns="0" bIns="0" rtlCol="0" anchor="b">
            <a:spAutoFit/>
          </a:bodyPr>
          <a:lstStyle/>
          <a:p>
            <a:pPr algn="ctr"/>
            <a:r>
              <a:rPr lang="fr-FR" sz="1400" dirty="0">
                <a:latin typeface="Kantar"/>
              </a:rPr>
              <a:t>Total répondants</a:t>
            </a:r>
          </a:p>
          <a:p>
            <a:pPr algn="ctr"/>
            <a:r>
              <a:rPr lang="fr-FR" sz="1050" dirty="0">
                <a:latin typeface="Kantar"/>
              </a:rPr>
              <a:t>(1017)</a:t>
            </a:r>
          </a:p>
        </p:txBody>
      </p:sp>
      <p:sp>
        <p:nvSpPr>
          <p:cNvPr id="7" name="TextBox 6">
            <a:extLst>
              <a:ext uri="{FF2B5EF4-FFF2-40B4-BE49-F238E27FC236}">
                <a16:creationId xmlns:a16="http://schemas.microsoft.com/office/drawing/2014/main" id="{9FD59ED4-22C4-61FD-66A4-E8948B563A86}"/>
              </a:ext>
            </a:extLst>
          </p:cNvPr>
          <p:cNvSpPr txBox="1"/>
          <p:nvPr/>
        </p:nvSpPr>
        <p:spPr>
          <a:xfrm>
            <a:off x="8218432" y="1789909"/>
            <a:ext cx="1004226" cy="592470"/>
          </a:xfrm>
          <a:prstGeom prst="rect">
            <a:avLst/>
          </a:prstGeom>
          <a:noFill/>
        </p:spPr>
        <p:txBody>
          <a:bodyPr wrap="square" lIns="0" tIns="0" rIns="0" bIns="0" rtlCol="0" anchor="b">
            <a:spAutoFit/>
          </a:bodyPr>
          <a:lstStyle/>
          <a:p>
            <a:pPr algn="ctr"/>
            <a:r>
              <a:rPr lang="fr-FR" sz="1400" i="1" dirty="0">
                <a:latin typeface="Kantar"/>
              </a:rPr>
              <a:t>18-29 </a:t>
            </a:r>
          </a:p>
          <a:p>
            <a:pPr algn="ctr"/>
            <a:r>
              <a:rPr lang="fr-FR" sz="1400" i="1" dirty="0">
                <a:latin typeface="Kantar"/>
              </a:rPr>
              <a:t>Ans</a:t>
            </a:r>
          </a:p>
          <a:p>
            <a:pPr algn="ctr"/>
            <a:r>
              <a:rPr lang="fr-FR" sz="1050" i="1" dirty="0">
                <a:latin typeface="Kantar"/>
              </a:rPr>
              <a:t>(186)</a:t>
            </a:r>
          </a:p>
        </p:txBody>
      </p:sp>
      <p:sp>
        <p:nvSpPr>
          <p:cNvPr id="9" name="TextBox 8">
            <a:extLst>
              <a:ext uri="{FF2B5EF4-FFF2-40B4-BE49-F238E27FC236}">
                <a16:creationId xmlns:a16="http://schemas.microsoft.com/office/drawing/2014/main" id="{874EB4DE-3766-2E44-CF47-E3A816BC0A82}"/>
              </a:ext>
            </a:extLst>
          </p:cNvPr>
          <p:cNvSpPr txBox="1"/>
          <p:nvPr/>
        </p:nvSpPr>
        <p:spPr>
          <a:xfrm>
            <a:off x="9640082" y="4742963"/>
            <a:ext cx="1456311" cy="169277"/>
          </a:xfrm>
          <a:prstGeom prst="rect">
            <a:avLst/>
          </a:prstGeom>
          <a:noFill/>
        </p:spPr>
        <p:txBody>
          <a:bodyPr wrap="square" lIns="0" tIns="0" rIns="0" bIns="0" rtlCol="0">
            <a:spAutoFit/>
          </a:bodyPr>
          <a:lstStyle/>
          <a:p>
            <a:r>
              <a:rPr lang="lb-LU" sz="1100" dirty="0">
                <a:latin typeface="Kantar"/>
              </a:rPr>
              <a:t>Moyenne (total) :</a:t>
            </a:r>
            <a:endParaRPr lang="fr-FR" sz="1100" dirty="0" err="1">
              <a:latin typeface="Kantar"/>
            </a:endParaRPr>
          </a:p>
        </p:txBody>
      </p:sp>
      <p:sp>
        <p:nvSpPr>
          <p:cNvPr id="10" name="TextBox 9">
            <a:extLst>
              <a:ext uri="{FF2B5EF4-FFF2-40B4-BE49-F238E27FC236}">
                <a16:creationId xmlns:a16="http://schemas.microsoft.com/office/drawing/2014/main" id="{74FC8E7F-2B93-F47E-3100-C7833FF9C7FD}"/>
              </a:ext>
            </a:extLst>
          </p:cNvPr>
          <p:cNvSpPr txBox="1"/>
          <p:nvPr/>
        </p:nvSpPr>
        <p:spPr>
          <a:xfrm>
            <a:off x="9640082" y="5072702"/>
            <a:ext cx="1361926" cy="169277"/>
          </a:xfrm>
          <a:prstGeom prst="rect">
            <a:avLst/>
          </a:prstGeom>
          <a:noFill/>
        </p:spPr>
        <p:txBody>
          <a:bodyPr wrap="square" lIns="0" tIns="0" rIns="0" bIns="0" rtlCol="0">
            <a:spAutoFit/>
          </a:bodyPr>
          <a:lstStyle/>
          <a:p>
            <a:r>
              <a:rPr lang="lb-LU" sz="1100" dirty="0">
                <a:latin typeface="Kantar"/>
              </a:rPr>
              <a:t>Moyenne (OCDE) :</a:t>
            </a:r>
            <a:endParaRPr lang="fr-FR" sz="1100" dirty="0" err="1">
              <a:latin typeface="Kantar"/>
            </a:endParaRPr>
          </a:p>
        </p:txBody>
      </p:sp>
      <p:pic>
        <p:nvPicPr>
          <p:cNvPr id="12" name="Picture 11">
            <a:extLst>
              <a:ext uri="{FF2B5EF4-FFF2-40B4-BE49-F238E27FC236}">
                <a16:creationId xmlns:a16="http://schemas.microsoft.com/office/drawing/2014/main" id="{D109DA8A-4156-B3F5-1DD3-E5C13378AAC0}"/>
              </a:ext>
            </a:extLst>
          </p:cNvPr>
          <p:cNvPicPr>
            <a:picLocks noChangeAspect="1"/>
          </p:cNvPicPr>
          <p:nvPr/>
        </p:nvPicPr>
        <p:blipFill>
          <a:blip r:embed="rId2"/>
          <a:stretch>
            <a:fillRect/>
          </a:stretch>
        </p:blipFill>
        <p:spPr>
          <a:xfrm>
            <a:off x="9796463" y="1818020"/>
            <a:ext cx="654636" cy="654636"/>
          </a:xfrm>
          <a:prstGeom prst="rect">
            <a:avLst/>
          </a:prstGeom>
        </p:spPr>
      </p:pic>
      <p:pic>
        <p:nvPicPr>
          <p:cNvPr id="13" name="Picture 12">
            <a:extLst>
              <a:ext uri="{FF2B5EF4-FFF2-40B4-BE49-F238E27FC236}">
                <a16:creationId xmlns:a16="http://schemas.microsoft.com/office/drawing/2014/main" id="{A051A982-B463-E0B0-6CB8-046B93CBE9B9}"/>
              </a:ext>
            </a:extLst>
          </p:cNvPr>
          <p:cNvPicPr>
            <a:picLocks noChangeAspect="1"/>
          </p:cNvPicPr>
          <p:nvPr/>
        </p:nvPicPr>
        <p:blipFill>
          <a:blip r:embed="rId3"/>
          <a:stretch>
            <a:fillRect/>
          </a:stretch>
        </p:blipFill>
        <p:spPr>
          <a:xfrm>
            <a:off x="9796464" y="2526016"/>
            <a:ext cx="654635" cy="654635"/>
          </a:xfrm>
          <a:prstGeom prst="rect">
            <a:avLst/>
          </a:prstGeom>
        </p:spPr>
      </p:pic>
      <p:pic>
        <p:nvPicPr>
          <p:cNvPr id="14" name="Picture 13">
            <a:extLst>
              <a:ext uri="{FF2B5EF4-FFF2-40B4-BE49-F238E27FC236}">
                <a16:creationId xmlns:a16="http://schemas.microsoft.com/office/drawing/2014/main" id="{BF22F913-AD56-9280-A059-FC77AC5FAF93}"/>
              </a:ext>
            </a:extLst>
          </p:cNvPr>
          <p:cNvPicPr>
            <a:picLocks noChangeAspect="1"/>
          </p:cNvPicPr>
          <p:nvPr/>
        </p:nvPicPr>
        <p:blipFill rotWithShape="1">
          <a:blip r:embed="rId4"/>
          <a:srcRect r="1852" b="13090"/>
          <a:stretch/>
        </p:blipFill>
        <p:spPr>
          <a:xfrm>
            <a:off x="9834598" y="3229453"/>
            <a:ext cx="578367" cy="552450"/>
          </a:xfrm>
          <a:prstGeom prst="rect">
            <a:avLst/>
          </a:prstGeom>
        </p:spPr>
      </p:pic>
      <p:pic>
        <p:nvPicPr>
          <p:cNvPr id="15" name="Picture 14">
            <a:extLst>
              <a:ext uri="{FF2B5EF4-FFF2-40B4-BE49-F238E27FC236}">
                <a16:creationId xmlns:a16="http://schemas.microsoft.com/office/drawing/2014/main" id="{944655B3-3F47-DFCF-DFC6-0CF0DFCF2D74}"/>
              </a:ext>
            </a:extLst>
          </p:cNvPr>
          <p:cNvPicPr>
            <a:picLocks noChangeAspect="1"/>
          </p:cNvPicPr>
          <p:nvPr/>
        </p:nvPicPr>
        <p:blipFill>
          <a:blip r:embed="rId5"/>
          <a:stretch>
            <a:fillRect/>
          </a:stretch>
        </p:blipFill>
        <p:spPr>
          <a:xfrm>
            <a:off x="9879322" y="3963545"/>
            <a:ext cx="488919" cy="488919"/>
          </a:xfrm>
          <a:prstGeom prst="rect">
            <a:avLst/>
          </a:prstGeom>
        </p:spPr>
      </p:pic>
      <p:sp>
        <p:nvSpPr>
          <p:cNvPr id="16" name="Rectangle 15">
            <a:extLst>
              <a:ext uri="{FF2B5EF4-FFF2-40B4-BE49-F238E27FC236}">
                <a16:creationId xmlns:a16="http://schemas.microsoft.com/office/drawing/2014/main" id="{645F0AE4-EB1C-64C1-8D99-92303C77E9F6}"/>
              </a:ext>
            </a:extLst>
          </p:cNvPr>
          <p:cNvSpPr/>
          <p:nvPr/>
        </p:nvSpPr>
        <p:spPr bwMode="ltGray">
          <a:xfrm>
            <a:off x="9436847" y="1673412"/>
            <a:ext cx="2163482" cy="3695309"/>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73BDB1-CDCE-6EF0-C6ED-72F58D6A5CBC}"/>
              </a:ext>
            </a:extLst>
          </p:cNvPr>
          <p:cNvSpPr txBox="1"/>
          <p:nvPr/>
        </p:nvSpPr>
        <p:spPr>
          <a:xfrm>
            <a:off x="10614327" y="1927495"/>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49%</a:t>
            </a:r>
            <a:endParaRPr lang="fr-FR" sz="1400" dirty="0">
              <a:solidFill>
                <a:srgbClr val="C1AC51"/>
              </a:solidFill>
              <a:latin typeface="Kantar"/>
            </a:endParaRPr>
          </a:p>
        </p:txBody>
      </p:sp>
      <p:sp>
        <p:nvSpPr>
          <p:cNvPr id="18" name="TextBox 17">
            <a:extLst>
              <a:ext uri="{FF2B5EF4-FFF2-40B4-BE49-F238E27FC236}">
                <a16:creationId xmlns:a16="http://schemas.microsoft.com/office/drawing/2014/main" id="{59D296CC-8EB6-6EDE-809A-3EC758A08C41}"/>
              </a:ext>
            </a:extLst>
          </p:cNvPr>
          <p:cNvSpPr txBox="1"/>
          <p:nvPr/>
        </p:nvSpPr>
        <p:spPr>
          <a:xfrm>
            <a:off x="10611339" y="2653631"/>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40%</a:t>
            </a:r>
            <a:endParaRPr lang="fr-FR" sz="1400" dirty="0">
              <a:solidFill>
                <a:srgbClr val="C1AC51"/>
              </a:solidFill>
              <a:latin typeface="Kantar"/>
            </a:endParaRPr>
          </a:p>
        </p:txBody>
      </p:sp>
      <p:sp>
        <p:nvSpPr>
          <p:cNvPr id="19" name="TextBox 18">
            <a:extLst>
              <a:ext uri="{FF2B5EF4-FFF2-40B4-BE49-F238E27FC236}">
                <a16:creationId xmlns:a16="http://schemas.microsoft.com/office/drawing/2014/main" id="{DC3B5ACC-248A-3A36-0A36-9B56E5853537}"/>
              </a:ext>
            </a:extLst>
          </p:cNvPr>
          <p:cNvSpPr txBox="1"/>
          <p:nvPr/>
        </p:nvSpPr>
        <p:spPr>
          <a:xfrm>
            <a:off x="10614331" y="3331959"/>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23%</a:t>
            </a:r>
            <a:endParaRPr lang="fr-FR" sz="1400" dirty="0">
              <a:solidFill>
                <a:srgbClr val="C1AC51"/>
              </a:solidFill>
              <a:latin typeface="Kantar"/>
            </a:endParaRPr>
          </a:p>
        </p:txBody>
      </p:sp>
      <p:sp>
        <p:nvSpPr>
          <p:cNvPr id="20" name="TextBox 19">
            <a:extLst>
              <a:ext uri="{FF2B5EF4-FFF2-40B4-BE49-F238E27FC236}">
                <a16:creationId xmlns:a16="http://schemas.microsoft.com/office/drawing/2014/main" id="{2CD9254B-7B86-4AE0-6A97-2907DE8D3097}"/>
              </a:ext>
            </a:extLst>
          </p:cNvPr>
          <p:cNvSpPr txBox="1"/>
          <p:nvPr/>
        </p:nvSpPr>
        <p:spPr>
          <a:xfrm>
            <a:off x="10611339" y="4029402"/>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20%</a:t>
            </a:r>
            <a:endParaRPr lang="fr-FR" sz="1400" dirty="0">
              <a:solidFill>
                <a:srgbClr val="C1AC51"/>
              </a:solidFill>
              <a:latin typeface="Kantar"/>
            </a:endParaRPr>
          </a:p>
        </p:txBody>
      </p:sp>
      <p:sp>
        <p:nvSpPr>
          <p:cNvPr id="21" name="TextBox 20">
            <a:extLst>
              <a:ext uri="{FF2B5EF4-FFF2-40B4-BE49-F238E27FC236}">
                <a16:creationId xmlns:a16="http://schemas.microsoft.com/office/drawing/2014/main" id="{97FD36A6-EFDA-1E26-4B16-A85518FB9B5A}"/>
              </a:ext>
            </a:extLst>
          </p:cNvPr>
          <p:cNvSpPr txBox="1"/>
          <p:nvPr/>
        </p:nvSpPr>
        <p:spPr>
          <a:xfrm>
            <a:off x="10614329" y="4606130"/>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26%</a:t>
            </a:r>
            <a:endParaRPr lang="fr-FR" sz="1400" dirty="0">
              <a:solidFill>
                <a:srgbClr val="C1AC51"/>
              </a:solidFill>
              <a:latin typeface="Kantar"/>
            </a:endParaRPr>
          </a:p>
        </p:txBody>
      </p:sp>
      <p:sp>
        <p:nvSpPr>
          <p:cNvPr id="22" name="TextBox 21">
            <a:extLst>
              <a:ext uri="{FF2B5EF4-FFF2-40B4-BE49-F238E27FC236}">
                <a16:creationId xmlns:a16="http://schemas.microsoft.com/office/drawing/2014/main" id="{91B18FE2-5815-8095-D38F-CF56756F3CEF}"/>
              </a:ext>
            </a:extLst>
          </p:cNvPr>
          <p:cNvSpPr txBox="1"/>
          <p:nvPr/>
        </p:nvSpPr>
        <p:spPr>
          <a:xfrm>
            <a:off x="10617321" y="4943798"/>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29%</a:t>
            </a:r>
            <a:endParaRPr lang="fr-FR" sz="1400" dirty="0">
              <a:solidFill>
                <a:srgbClr val="C1AC51"/>
              </a:solidFill>
              <a:latin typeface="Kantar"/>
            </a:endParaRPr>
          </a:p>
        </p:txBody>
      </p:sp>
      <p:pic>
        <p:nvPicPr>
          <p:cNvPr id="23" name="Picture 5">
            <a:extLst>
              <a:ext uri="{FF2B5EF4-FFF2-40B4-BE49-F238E27FC236}">
                <a16:creationId xmlns:a16="http://schemas.microsoft.com/office/drawing/2014/main" id="{0E28E3ED-6BF4-C8B1-D263-5595693EEA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795" y="1050279"/>
            <a:ext cx="534599" cy="5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Table 23">
            <a:extLst>
              <a:ext uri="{FF2B5EF4-FFF2-40B4-BE49-F238E27FC236}">
                <a16:creationId xmlns:a16="http://schemas.microsoft.com/office/drawing/2014/main" id="{3E5F7543-B7BD-9E1B-4A89-96E03F2088FE}"/>
              </a:ext>
            </a:extLst>
          </p:cNvPr>
          <p:cNvGraphicFramePr>
            <a:graphicFrameLocks noGrp="1"/>
          </p:cNvGraphicFramePr>
          <p:nvPr>
            <p:extLst>
              <p:ext uri="{D42A27DB-BD31-4B8C-83A1-F6EECF244321}">
                <p14:modId xmlns:p14="http://schemas.microsoft.com/office/powerpoint/2010/main" val="757328252"/>
              </p:ext>
            </p:extLst>
          </p:nvPr>
        </p:nvGraphicFramePr>
        <p:xfrm>
          <a:off x="6522127" y="2597822"/>
          <a:ext cx="2914720" cy="2778349"/>
        </p:xfrm>
        <a:graphic>
          <a:graphicData uri="http://schemas.openxmlformats.org/drawingml/2006/table">
            <a:tbl>
              <a:tblPr/>
              <a:tblGrid>
                <a:gridCol w="1457360">
                  <a:extLst>
                    <a:ext uri="{9D8B030D-6E8A-4147-A177-3AD203B41FA5}">
                      <a16:colId xmlns:a16="http://schemas.microsoft.com/office/drawing/2014/main" val="1595507058"/>
                    </a:ext>
                  </a:extLst>
                </a:gridCol>
                <a:gridCol w="1457360">
                  <a:extLst>
                    <a:ext uri="{9D8B030D-6E8A-4147-A177-3AD203B41FA5}">
                      <a16:colId xmlns:a16="http://schemas.microsoft.com/office/drawing/2014/main" val="3501444630"/>
                    </a:ext>
                  </a:extLst>
                </a:gridCol>
              </a:tblGrid>
              <a:tr h="396907">
                <a:tc>
                  <a:txBody>
                    <a:bodyPr/>
                    <a:lstStyle/>
                    <a:p>
                      <a:pPr algn="ctr" fontAlgn="b"/>
                      <a:r>
                        <a:rPr lang="fr-FR" sz="1800" b="1" i="0" u="none" strike="noStrike" dirty="0">
                          <a:solidFill>
                            <a:srgbClr val="C1AC51"/>
                          </a:solidFill>
                          <a:effectLst/>
                          <a:latin typeface="Kantar"/>
                        </a:rPr>
                        <a:t>51%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800" b="1" i="1" u="none" strike="noStrike" dirty="0">
                          <a:solidFill>
                            <a:srgbClr val="C1AC51"/>
                          </a:solidFill>
                          <a:effectLst/>
                          <a:latin typeface="Kantar"/>
                        </a:rPr>
                        <a:t>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685260"/>
                  </a:ext>
                </a:extLst>
              </a:tr>
              <a:tr h="396907">
                <a:tc>
                  <a:txBody>
                    <a:bodyPr/>
                    <a:lstStyle/>
                    <a:p>
                      <a:pPr algn="ctr" fontAlgn="b"/>
                      <a:r>
                        <a:rPr lang="fr-FR" sz="1600" b="0" i="0" u="none" strike="noStrike" dirty="0">
                          <a:solidFill>
                            <a:schemeClr val="tx1"/>
                          </a:solidFill>
                          <a:effectLst/>
                          <a:latin typeface="Kantar"/>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600" b="0" i="1" u="none" strike="noStrike" dirty="0">
                          <a:solidFill>
                            <a:schemeClr val="tx1"/>
                          </a:solidFill>
                          <a:effectLst/>
                          <a:latin typeface="Kantar"/>
                        </a:rPr>
                        <a:t>29%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9515516"/>
                  </a:ext>
                </a:extLst>
              </a:tr>
              <a:tr h="396907">
                <a:tc>
                  <a:txBody>
                    <a:bodyPr/>
                    <a:lstStyle/>
                    <a:p>
                      <a:pPr algn="ctr" fontAlgn="b"/>
                      <a:r>
                        <a:rPr lang="en-GB" sz="1400" b="0" i="0" u="none" strike="noStrike" dirty="0">
                          <a:solidFill>
                            <a:schemeClr val="tx1"/>
                          </a:solidFill>
                          <a:effectLst/>
                          <a:latin typeface="Kantar"/>
                        </a:rPr>
                        <a:t>6%</a:t>
                      </a:r>
                      <a:endParaRPr lang="fr-FR" sz="1400" b="0" i="0" u="none" strike="noStrike" dirty="0">
                        <a:solidFill>
                          <a:schemeClr val="tx1"/>
                        </a:solidFill>
                        <a:effectLst/>
                        <a:latin typeface="Kantar"/>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1400" b="0" i="1" u="none" strike="noStrike" dirty="0">
                          <a:solidFill>
                            <a:schemeClr val="tx1"/>
                          </a:solidFill>
                          <a:effectLst/>
                          <a:latin typeface="Kantar"/>
                        </a:rPr>
                        <a:t>5%</a:t>
                      </a:r>
                      <a:endParaRPr lang="fr-FR" sz="1400" b="0" i="1" u="none" strike="noStrike" dirty="0">
                        <a:solidFill>
                          <a:schemeClr val="tx1"/>
                        </a:solidFill>
                        <a:effectLst/>
                        <a:latin typeface="Kantar"/>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5905152"/>
                  </a:ext>
                </a:extLst>
              </a:tr>
              <a:tr h="396907">
                <a:tc>
                  <a:txBody>
                    <a:bodyPr/>
                    <a:lstStyle/>
                    <a:p>
                      <a:pPr algn="ctr" fontAlgn="b"/>
                      <a:r>
                        <a:rPr lang="en-GB" sz="1400" b="0" i="0" u="none" strike="noStrike" dirty="0">
                          <a:solidFill>
                            <a:schemeClr val="tx1"/>
                          </a:solidFill>
                          <a:effectLst/>
                          <a:latin typeface="Kantar"/>
                        </a:rPr>
                        <a:t>6%</a:t>
                      </a:r>
                      <a:endParaRPr lang="fr-FR" sz="1400" b="0" i="0" u="none" strike="noStrike" dirty="0">
                        <a:solidFill>
                          <a:schemeClr val="tx1"/>
                        </a:solidFill>
                        <a:effectLst/>
                        <a:latin typeface="Kantar"/>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GB" sz="1400" b="0" i="1" u="none" strike="noStrike" dirty="0">
                          <a:solidFill>
                            <a:schemeClr val="tx1"/>
                          </a:solidFill>
                          <a:effectLst/>
                          <a:latin typeface="Kantar"/>
                        </a:rPr>
                        <a:t>10%</a:t>
                      </a:r>
                      <a:endParaRPr lang="fr-FR" sz="1400" b="0" i="1" u="none" strike="noStrike" dirty="0">
                        <a:solidFill>
                          <a:schemeClr val="tx1"/>
                        </a:solidFill>
                        <a:effectLst/>
                        <a:latin typeface="Kantar"/>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61075664"/>
                  </a:ext>
                </a:extLst>
              </a:tr>
              <a:tr h="396907">
                <a:tc>
                  <a:txBody>
                    <a:bodyPr/>
                    <a:lstStyle/>
                    <a:p>
                      <a:pPr algn="ctr" fontAlgn="b"/>
                      <a:endParaRPr lang="fr-FR" sz="1400" b="0" i="0"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2331494"/>
                  </a:ext>
                </a:extLst>
              </a:tr>
              <a:tr h="396907">
                <a:tc>
                  <a:txBody>
                    <a:bodyPr/>
                    <a:lstStyle/>
                    <a:p>
                      <a:pPr algn="ctr" fontAlgn="b"/>
                      <a:r>
                        <a:rPr lang="fr-FR" sz="1400" b="0" i="0" u="none" strike="noStrike" dirty="0">
                          <a:solidFill>
                            <a:schemeClr val="tx1"/>
                          </a:solidFill>
                          <a:effectLst/>
                          <a:latin typeface="Kantar"/>
                        </a:rPr>
                        <a:t>11%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400" b="0" i="1" u="none" strike="noStrike" dirty="0">
                          <a:solidFill>
                            <a:schemeClr val="tx1"/>
                          </a:solidFill>
                          <a:effectLst/>
                          <a:latin typeface="Kantar"/>
                        </a:rPr>
                        <a:t>20%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9878547"/>
                  </a:ext>
                </a:extLst>
              </a:tr>
              <a:tr h="396907">
                <a:tc>
                  <a:txBody>
                    <a:bodyPr/>
                    <a:lstStyle/>
                    <a:p>
                      <a:pPr algn="ctr" fontAlgn="b"/>
                      <a:r>
                        <a:rPr lang="fr-FR" sz="1200" b="0" i="0" u="none" strike="noStrike" dirty="0">
                          <a:solidFill>
                            <a:schemeClr val="tx1"/>
                          </a:solidFill>
                          <a:effectLst/>
                          <a:latin typeface="Kantar"/>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200" b="0" i="1" u="none" strike="noStrike" dirty="0">
                          <a:solidFill>
                            <a:schemeClr val="tx1"/>
                          </a:solidFill>
                          <a:effectLst/>
                          <a:latin typeface="Kantar"/>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2296873"/>
                  </a:ext>
                </a:extLst>
              </a:tr>
            </a:tbl>
          </a:graphicData>
        </a:graphic>
      </p:graphicFrame>
      <p:sp>
        <p:nvSpPr>
          <p:cNvPr id="5" name="Slide Number Placeholder 4">
            <a:extLst>
              <a:ext uri="{FF2B5EF4-FFF2-40B4-BE49-F238E27FC236}">
                <a16:creationId xmlns:a16="http://schemas.microsoft.com/office/drawing/2014/main" id="{C6E8E692-3692-8BC0-1D33-6830490F111F}"/>
              </a:ext>
            </a:extLst>
          </p:cNvPr>
          <p:cNvSpPr>
            <a:spLocks noGrp="1"/>
          </p:cNvSpPr>
          <p:nvPr>
            <p:ph type="sldNum" sz="quarter" idx="4"/>
          </p:nvPr>
        </p:nvSpPr>
        <p:spPr/>
        <p:txBody>
          <a:bodyPr/>
          <a:lstStyle/>
          <a:p>
            <a:fld id="{4034BEE3-566C-4068-A777-C3A4762E861B}" type="slidenum">
              <a:rPr lang="en-GB" smtClean="0"/>
              <a:pPr/>
              <a:t>11</a:t>
            </a:fld>
            <a:endParaRPr lang="en-GB" dirty="0"/>
          </a:p>
        </p:txBody>
      </p:sp>
    </p:spTree>
    <p:extLst>
      <p:ext uri="{BB962C8B-B14F-4D97-AF65-F5344CB8AC3E}">
        <p14:creationId xmlns:p14="http://schemas.microsoft.com/office/powerpoint/2010/main" val="71301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7" grpId="0"/>
      <p:bldP spid="9" grpId="0"/>
      <p:bldP spid="10" grpId="0"/>
      <p:bldP spid="16" grpId="0" animBg="1"/>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1">
            <a:extLst>
              <a:ext uri="{FF2B5EF4-FFF2-40B4-BE49-F238E27FC236}">
                <a16:creationId xmlns:a16="http://schemas.microsoft.com/office/drawing/2014/main" id="{BD066CDC-8A5F-EC4A-9705-1C606A91A22E}"/>
              </a:ext>
            </a:extLst>
          </p:cNvPr>
          <p:cNvGraphicFramePr>
            <a:graphicFrameLocks noGrp="1"/>
          </p:cNvGraphicFramePr>
          <p:nvPr>
            <p:extLst>
              <p:ext uri="{D42A27DB-BD31-4B8C-83A1-F6EECF244321}">
                <p14:modId xmlns:p14="http://schemas.microsoft.com/office/powerpoint/2010/main" val="934110624"/>
              </p:ext>
            </p:extLst>
          </p:nvPr>
        </p:nvGraphicFramePr>
        <p:xfrm>
          <a:off x="7801893" y="3499032"/>
          <a:ext cx="4262288" cy="965996"/>
        </p:xfrm>
        <a:graphic>
          <a:graphicData uri="http://schemas.openxmlformats.org/drawingml/2006/table">
            <a:tbl>
              <a:tblPr firstRow="1" bandRow="1">
                <a:tableStyleId>{2D5ABB26-0587-4C30-8999-92F81FD0307C}</a:tableStyleId>
              </a:tblPr>
              <a:tblGrid>
                <a:gridCol w="1065572">
                  <a:extLst>
                    <a:ext uri="{9D8B030D-6E8A-4147-A177-3AD203B41FA5}">
                      <a16:colId xmlns:a16="http://schemas.microsoft.com/office/drawing/2014/main" val="3561427287"/>
                    </a:ext>
                  </a:extLst>
                </a:gridCol>
                <a:gridCol w="1065572">
                  <a:extLst>
                    <a:ext uri="{9D8B030D-6E8A-4147-A177-3AD203B41FA5}">
                      <a16:colId xmlns:a16="http://schemas.microsoft.com/office/drawing/2014/main" val="211601598"/>
                    </a:ext>
                  </a:extLst>
                </a:gridCol>
                <a:gridCol w="1065572">
                  <a:extLst>
                    <a:ext uri="{9D8B030D-6E8A-4147-A177-3AD203B41FA5}">
                      <a16:colId xmlns:a16="http://schemas.microsoft.com/office/drawing/2014/main" val="3799060593"/>
                    </a:ext>
                  </a:extLst>
                </a:gridCol>
                <a:gridCol w="1065572">
                  <a:extLst>
                    <a:ext uri="{9D8B030D-6E8A-4147-A177-3AD203B41FA5}">
                      <a16:colId xmlns:a16="http://schemas.microsoft.com/office/drawing/2014/main" val="1256220549"/>
                    </a:ext>
                  </a:extLst>
                </a:gridCol>
              </a:tblGrid>
              <a:tr h="482998">
                <a:tc>
                  <a:txBody>
                    <a:bodyPr/>
                    <a:lstStyle/>
                    <a:p>
                      <a:pPr algn="ctr"/>
                      <a:r>
                        <a:rPr lang="lb-LU" b="1" dirty="0">
                          <a:solidFill>
                            <a:srgbClr val="C1AC51"/>
                          </a:solidFill>
                        </a:rPr>
                        <a:t>81%</a:t>
                      </a:r>
                      <a:endParaRPr lang="fr-FR" b="1" dirty="0">
                        <a:solidFill>
                          <a:srgbClr val="C1AC51"/>
                        </a:solidFill>
                      </a:endParaRPr>
                    </a:p>
                  </a:txBody>
                  <a:tcPr anchor="ctr"/>
                </a:tc>
                <a:tc>
                  <a:txBody>
                    <a:bodyPr/>
                    <a:lstStyle/>
                    <a:p>
                      <a:pPr algn="ctr"/>
                      <a:r>
                        <a:rPr lang="lb-LU" sz="1400" dirty="0"/>
                        <a:t>6%</a:t>
                      </a:r>
                      <a:endParaRPr lang="fr-FR" sz="1400" dirty="0"/>
                    </a:p>
                  </a:txBody>
                  <a:tcPr anchor="ctr"/>
                </a:tc>
                <a:tc>
                  <a:txBody>
                    <a:bodyPr/>
                    <a:lstStyle/>
                    <a:p>
                      <a:pPr algn="ctr"/>
                      <a:r>
                        <a:rPr lang="lb-LU" sz="1400" dirty="0"/>
                        <a:t>11%</a:t>
                      </a:r>
                      <a:endParaRPr lang="fr-FR" sz="1400" dirty="0"/>
                    </a:p>
                  </a:txBody>
                  <a:tcPr anchor="ctr"/>
                </a:tc>
                <a:tc>
                  <a:txBody>
                    <a:bodyPr/>
                    <a:lstStyle/>
                    <a:p>
                      <a:pPr algn="ctr"/>
                      <a:r>
                        <a:rPr lang="lb-LU" sz="1400" dirty="0"/>
                        <a:t>2%</a:t>
                      </a:r>
                      <a:endParaRPr lang="fr-FR" sz="1400" dirty="0"/>
                    </a:p>
                  </a:txBody>
                  <a:tcPr anchor="ctr"/>
                </a:tc>
                <a:extLst>
                  <a:ext uri="{0D108BD9-81ED-4DB2-BD59-A6C34878D82A}">
                    <a16:rowId xmlns:a16="http://schemas.microsoft.com/office/drawing/2014/main" val="1810943487"/>
                  </a:ext>
                </a:extLst>
              </a:tr>
              <a:tr h="482998">
                <a:tc>
                  <a:txBody>
                    <a:bodyPr/>
                    <a:lstStyle/>
                    <a:p>
                      <a:pPr algn="ctr"/>
                      <a:r>
                        <a:rPr lang="lb-LU" b="1" i="1" dirty="0">
                          <a:solidFill>
                            <a:srgbClr val="C1AC51"/>
                          </a:solidFill>
                        </a:rPr>
                        <a:t>77%</a:t>
                      </a:r>
                      <a:endParaRPr lang="fr-FR" b="1" i="1" dirty="0">
                        <a:solidFill>
                          <a:srgbClr val="C1AC51"/>
                        </a:solidFill>
                      </a:endParaRPr>
                    </a:p>
                  </a:txBody>
                  <a:tcPr anchor="ctr">
                    <a:solidFill>
                      <a:schemeClr val="bg1">
                        <a:lumMod val="95000"/>
                      </a:schemeClr>
                    </a:solidFill>
                  </a:tcPr>
                </a:tc>
                <a:tc>
                  <a:txBody>
                    <a:bodyPr/>
                    <a:lstStyle/>
                    <a:p>
                      <a:pPr algn="ctr"/>
                      <a:r>
                        <a:rPr lang="lb-LU" sz="1400" i="1" dirty="0"/>
                        <a:t>8%</a:t>
                      </a:r>
                      <a:endParaRPr lang="fr-FR" sz="1400" i="1" dirty="0"/>
                    </a:p>
                  </a:txBody>
                  <a:tcPr anchor="ctr">
                    <a:solidFill>
                      <a:schemeClr val="bg1">
                        <a:lumMod val="95000"/>
                      </a:schemeClr>
                    </a:solidFill>
                  </a:tcPr>
                </a:tc>
                <a:tc>
                  <a:txBody>
                    <a:bodyPr/>
                    <a:lstStyle/>
                    <a:p>
                      <a:pPr algn="ctr"/>
                      <a:r>
                        <a:rPr lang="lb-LU" sz="1400" i="1" dirty="0"/>
                        <a:t>11%</a:t>
                      </a:r>
                      <a:endParaRPr lang="fr-FR" sz="1400" i="1" dirty="0"/>
                    </a:p>
                  </a:txBody>
                  <a:tcPr anchor="ctr">
                    <a:solidFill>
                      <a:schemeClr val="bg1">
                        <a:lumMod val="95000"/>
                      </a:schemeClr>
                    </a:solidFill>
                  </a:tcPr>
                </a:tc>
                <a:tc>
                  <a:txBody>
                    <a:bodyPr/>
                    <a:lstStyle/>
                    <a:p>
                      <a:pPr algn="ctr"/>
                      <a:r>
                        <a:rPr lang="lb-LU" sz="1400" i="1" dirty="0"/>
                        <a:t>4%</a:t>
                      </a:r>
                      <a:endParaRPr lang="fr-FR" sz="1400" i="1" dirty="0"/>
                    </a:p>
                  </a:txBody>
                  <a:tcPr anchor="ctr">
                    <a:solidFill>
                      <a:schemeClr val="bg1">
                        <a:lumMod val="95000"/>
                      </a:schemeClr>
                    </a:solidFill>
                  </a:tcPr>
                </a:tc>
                <a:extLst>
                  <a:ext uri="{0D108BD9-81ED-4DB2-BD59-A6C34878D82A}">
                    <a16:rowId xmlns:a16="http://schemas.microsoft.com/office/drawing/2014/main" val="1751197943"/>
                  </a:ext>
                </a:extLst>
              </a:tr>
            </a:tbl>
          </a:graphicData>
        </a:graphic>
      </p:graphicFrame>
      <p:sp>
        <p:nvSpPr>
          <p:cNvPr id="8" name="TextBox 7">
            <a:extLst>
              <a:ext uri="{FF2B5EF4-FFF2-40B4-BE49-F238E27FC236}">
                <a16:creationId xmlns:a16="http://schemas.microsoft.com/office/drawing/2014/main" id="{E8A9B0FE-B290-60C4-4DCF-EA4D390A2391}"/>
              </a:ext>
            </a:extLst>
          </p:cNvPr>
          <p:cNvSpPr txBox="1"/>
          <p:nvPr/>
        </p:nvSpPr>
        <p:spPr>
          <a:xfrm>
            <a:off x="152518" y="2446443"/>
            <a:ext cx="5724716" cy="646331"/>
          </a:xfrm>
          <a:prstGeom prst="rect">
            <a:avLst/>
          </a:prstGeom>
          <a:noFill/>
        </p:spPr>
        <p:txBody>
          <a:bodyPr wrap="square">
            <a:spAutoFit/>
          </a:bodyPr>
          <a:lstStyle/>
          <a:p>
            <a:pPr algn="r"/>
            <a:r>
              <a:rPr lang="fr-FR" i="1" dirty="0">
                <a:latin typeface="Kantar"/>
              </a:rPr>
              <a:t>« </a:t>
            </a:r>
            <a:r>
              <a:rPr lang="fr-FR" i="1" dirty="0">
                <a:solidFill>
                  <a:srgbClr val="C1AC51"/>
                </a:solidFill>
                <a:latin typeface="Kantar"/>
              </a:rPr>
              <a:t>Un investissement avec un rendement élevé est susceptible d’être à haut risque </a:t>
            </a:r>
            <a:r>
              <a:rPr lang="fr-FR" i="1" dirty="0">
                <a:latin typeface="Kantar"/>
              </a:rPr>
              <a:t>» </a:t>
            </a:r>
          </a:p>
        </p:txBody>
      </p:sp>
      <p:sp>
        <p:nvSpPr>
          <p:cNvPr id="12" name="TextBox 11">
            <a:extLst>
              <a:ext uri="{FF2B5EF4-FFF2-40B4-BE49-F238E27FC236}">
                <a16:creationId xmlns:a16="http://schemas.microsoft.com/office/drawing/2014/main" id="{65C35369-15FC-6F39-8052-9AB7F8C40C09}"/>
              </a:ext>
            </a:extLst>
          </p:cNvPr>
          <p:cNvSpPr txBox="1"/>
          <p:nvPr/>
        </p:nvSpPr>
        <p:spPr>
          <a:xfrm>
            <a:off x="191713" y="3496893"/>
            <a:ext cx="5685520" cy="923330"/>
          </a:xfrm>
          <a:prstGeom prst="rect">
            <a:avLst/>
          </a:prstGeom>
          <a:noFill/>
        </p:spPr>
        <p:txBody>
          <a:bodyPr wrap="square">
            <a:spAutoFit/>
          </a:bodyPr>
          <a:lstStyle/>
          <a:p>
            <a:pPr algn="r"/>
            <a:r>
              <a:rPr lang="fr-FR" i="1" dirty="0">
                <a:latin typeface="Kantar"/>
              </a:rPr>
              <a:t>« </a:t>
            </a:r>
            <a:r>
              <a:rPr lang="fr-FR" i="1" dirty="0">
                <a:solidFill>
                  <a:srgbClr val="C1AC51"/>
                </a:solidFill>
                <a:latin typeface="Kantar"/>
              </a:rPr>
              <a:t>Si quelqu’un vous offre la possibilité de gagner beaucoup d’argent, il est probable qu’il puisse également vous en faire perdre beaucoup </a:t>
            </a:r>
            <a:r>
              <a:rPr lang="fr-FR" i="1" dirty="0">
                <a:latin typeface="Kantar"/>
              </a:rPr>
              <a:t>» </a:t>
            </a:r>
          </a:p>
        </p:txBody>
      </p:sp>
      <p:sp>
        <p:nvSpPr>
          <p:cNvPr id="10" name="TextBox 9">
            <a:extLst>
              <a:ext uri="{FF2B5EF4-FFF2-40B4-BE49-F238E27FC236}">
                <a16:creationId xmlns:a16="http://schemas.microsoft.com/office/drawing/2014/main" id="{23F3D029-832E-3504-8F14-3EB837977337}"/>
              </a:ext>
            </a:extLst>
          </p:cNvPr>
          <p:cNvSpPr txBox="1"/>
          <p:nvPr/>
        </p:nvSpPr>
        <p:spPr>
          <a:xfrm>
            <a:off x="11111303" y="1709554"/>
            <a:ext cx="952878" cy="369332"/>
          </a:xfrm>
          <a:prstGeom prst="rect">
            <a:avLst/>
          </a:prstGeom>
          <a:noFill/>
        </p:spPr>
        <p:txBody>
          <a:bodyPr wrap="square">
            <a:spAutoFit/>
          </a:bodyPr>
          <a:lstStyle/>
          <a:p>
            <a:r>
              <a:rPr lang="fr-FR" i="1" dirty="0">
                <a:latin typeface="Kantar"/>
              </a:rPr>
              <a:t>REFUS </a:t>
            </a:r>
          </a:p>
        </p:txBody>
      </p:sp>
      <p:sp>
        <p:nvSpPr>
          <p:cNvPr id="16" name="TextBox 15">
            <a:extLst>
              <a:ext uri="{FF2B5EF4-FFF2-40B4-BE49-F238E27FC236}">
                <a16:creationId xmlns:a16="http://schemas.microsoft.com/office/drawing/2014/main" id="{2E5414BA-CC31-E94F-11C9-BE3EC4EBFA75}"/>
              </a:ext>
            </a:extLst>
          </p:cNvPr>
          <p:cNvSpPr txBox="1"/>
          <p:nvPr/>
        </p:nvSpPr>
        <p:spPr>
          <a:xfrm>
            <a:off x="10146291" y="1720915"/>
            <a:ext cx="661103" cy="369332"/>
          </a:xfrm>
          <a:prstGeom prst="rect">
            <a:avLst/>
          </a:prstGeom>
          <a:noFill/>
        </p:spPr>
        <p:txBody>
          <a:bodyPr wrap="square">
            <a:spAutoFit/>
          </a:bodyPr>
          <a:lstStyle/>
          <a:p>
            <a:r>
              <a:rPr lang="fr-FR" i="1" dirty="0">
                <a:latin typeface="Kantar"/>
              </a:rPr>
              <a:t>NSP </a:t>
            </a:r>
          </a:p>
        </p:txBody>
      </p:sp>
      <p:pic>
        <p:nvPicPr>
          <p:cNvPr id="17" name="Picture 16">
            <a:extLst>
              <a:ext uri="{FF2B5EF4-FFF2-40B4-BE49-F238E27FC236}">
                <a16:creationId xmlns:a16="http://schemas.microsoft.com/office/drawing/2014/main" id="{51BF07ED-CBF2-736A-3CF2-6744366C51C0}"/>
              </a:ext>
            </a:extLst>
          </p:cNvPr>
          <p:cNvPicPr>
            <a:picLocks noChangeAspect="1"/>
          </p:cNvPicPr>
          <p:nvPr/>
        </p:nvPicPr>
        <p:blipFill rotWithShape="1">
          <a:blip r:embed="rId2"/>
          <a:srcRect t="4418" r="7827" b="50502"/>
          <a:stretch/>
        </p:blipFill>
        <p:spPr>
          <a:xfrm rot="425628">
            <a:off x="7796276" y="1630096"/>
            <a:ext cx="1034609" cy="544935"/>
          </a:xfrm>
          <a:prstGeom prst="rect">
            <a:avLst/>
          </a:prstGeom>
        </p:spPr>
      </p:pic>
      <p:pic>
        <p:nvPicPr>
          <p:cNvPr id="18" name="Picture 17">
            <a:extLst>
              <a:ext uri="{FF2B5EF4-FFF2-40B4-BE49-F238E27FC236}">
                <a16:creationId xmlns:a16="http://schemas.microsoft.com/office/drawing/2014/main" id="{595F1BC6-3C79-F322-9F92-DFDCC0B222A6}"/>
              </a:ext>
            </a:extLst>
          </p:cNvPr>
          <p:cNvPicPr>
            <a:picLocks noChangeAspect="1"/>
          </p:cNvPicPr>
          <p:nvPr/>
        </p:nvPicPr>
        <p:blipFill rotWithShape="1">
          <a:blip r:embed="rId2"/>
          <a:srcRect l="1" t="48057" r="2081" b="12291"/>
          <a:stretch/>
        </p:blipFill>
        <p:spPr>
          <a:xfrm rot="179575">
            <a:off x="8872337" y="1655739"/>
            <a:ext cx="1099121" cy="479323"/>
          </a:xfrm>
          <a:prstGeom prst="rect">
            <a:avLst/>
          </a:prstGeom>
        </p:spPr>
      </p:pic>
      <p:sp>
        <p:nvSpPr>
          <p:cNvPr id="19" name="TextBox 18">
            <a:extLst>
              <a:ext uri="{FF2B5EF4-FFF2-40B4-BE49-F238E27FC236}">
                <a16:creationId xmlns:a16="http://schemas.microsoft.com/office/drawing/2014/main" id="{6AEE29C9-B8C1-BB47-0691-AFEA002A1FF0}"/>
              </a:ext>
            </a:extLst>
          </p:cNvPr>
          <p:cNvSpPr txBox="1"/>
          <p:nvPr/>
        </p:nvSpPr>
        <p:spPr>
          <a:xfrm>
            <a:off x="5457451" y="2426858"/>
            <a:ext cx="2068020" cy="377026"/>
          </a:xfrm>
          <a:prstGeom prst="rect">
            <a:avLst/>
          </a:prstGeom>
          <a:noFill/>
        </p:spPr>
        <p:txBody>
          <a:bodyPr wrap="square" lIns="0" tIns="0" rIns="0" bIns="0" rtlCol="0" anchor="b">
            <a:spAutoFit/>
          </a:bodyPr>
          <a:lstStyle/>
          <a:p>
            <a:pPr algn="r"/>
            <a:r>
              <a:rPr lang="fr-FR" sz="1400" dirty="0">
                <a:latin typeface="Kantar"/>
              </a:rPr>
              <a:t>Total répondants </a:t>
            </a:r>
          </a:p>
          <a:p>
            <a:pPr algn="r"/>
            <a:r>
              <a:rPr lang="fr-FR" sz="1050" dirty="0">
                <a:latin typeface="Kantar"/>
              </a:rPr>
              <a:t>(1017)</a:t>
            </a:r>
          </a:p>
        </p:txBody>
      </p:sp>
      <p:sp>
        <p:nvSpPr>
          <p:cNvPr id="20" name="TextBox 19">
            <a:extLst>
              <a:ext uri="{FF2B5EF4-FFF2-40B4-BE49-F238E27FC236}">
                <a16:creationId xmlns:a16="http://schemas.microsoft.com/office/drawing/2014/main" id="{D75E53D5-2E47-F80B-C93C-293BAAF8499B}"/>
              </a:ext>
            </a:extLst>
          </p:cNvPr>
          <p:cNvSpPr txBox="1"/>
          <p:nvPr/>
        </p:nvSpPr>
        <p:spPr>
          <a:xfrm>
            <a:off x="6153656" y="2948230"/>
            <a:ext cx="1424486" cy="377026"/>
          </a:xfrm>
          <a:prstGeom prst="rect">
            <a:avLst/>
          </a:prstGeom>
          <a:solidFill>
            <a:schemeClr val="bg1">
              <a:lumMod val="95000"/>
            </a:schemeClr>
          </a:solidFill>
        </p:spPr>
        <p:txBody>
          <a:bodyPr wrap="square" lIns="0" tIns="0" rIns="0" bIns="0" rtlCol="0" anchor="b">
            <a:spAutoFit/>
          </a:bodyPr>
          <a:lstStyle/>
          <a:p>
            <a:pPr lvl="1" algn="r">
              <a:tabLst>
                <a:tab pos="1252538" algn="l"/>
              </a:tabLst>
            </a:pPr>
            <a:r>
              <a:rPr lang="fr-FR" sz="1400" i="1" dirty="0">
                <a:latin typeface="Kantar"/>
              </a:rPr>
              <a:t>18-29 ans</a:t>
            </a:r>
          </a:p>
          <a:p>
            <a:pPr lvl="1" algn="r">
              <a:tabLst>
                <a:tab pos="1252538" algn="l"/>
              </a:tabLst>
            </a:pPr>
            <a:r>
              <a:rPr lang="fr-FR" sz="1050" i="1" dirty="0">
                <a:latin typeface="Kantar"/>
              </a:rPr>
              <a:t>(186)</a:t>
            </a:r>
          </a:p>
        </p:txBody>
      </p:sp>
      <p:graphicFrame>
        <p:nvGraphicFramePr>
          <p:cNvPr id="21" name="Table 21">
            <a:extLst>
              <a:ext uri="{FF2B5EF4-FFF2-40B4-BE49-F238E27FC236}">
                <a16:creationId xmlns:a16="http://schemas.microsoft.com/office/drawing/2014/main" id="{27A2C405-EBCB-12BE-80E8-C578157EE2D2}"/>
              </a:ext>
            </a:extLst>
          </p:cNvPr>
          <p:cNvGraphicFramePr>
            <a:graphicFrameLocks noGrp="1"/>
          </p:cNvGraphicFramePr>
          <p:nvPr>
            <p:extLst>
              <p:ext uri="{D42A27DB-BD31-4B8C-83A1-F6EECF244321}">
                <p14:modId xmlns:p14="http://schemas.microsoft.com/office/powerpoint/2010/main" val="808910164"/>
              </p:ext>
            </p:extLst>
          </p:nvPr>
        </p:nvGraphicFramePr>
        <p:xfrm>
          <a:off x="7801893" y="2383413"/>
          <a:ext cx="4262288" cy="965996"/>
        </p:xfrm>
        <a:graphic>
          <a:graphicData uri="http://schemas.openxmlformats.org/drawingml/2006/table">
            <a:tbl>
              <a:tblPr firstRow="1" bandRow="1">
                <a:tableStyleId>{2D5ABB26-0587-4C30-8999-92F81FD0307C}</a:tableStyleId>
              </a:tblPr>
              <a:tblGrid>
                <a:gridCol w="1065572">
                  <a:extLst>
                    <a:ext uri="{9D8B030D-6E8A-4147-A177-3AD203B41FA5}">
                      <a16:colId xmlns:a16="http://schemas.microsoft.com/office/drawing/2014/main" val="3561427287"/>
                    </a:ext>
                  </a:extLst>
                </a:gridCol>
                <a:gridCol w="1065572">
                  <a:extLst>
                    <a:ext uri="{9D8B030D-6E8A-4147-A177-3AD203B41FA5}">
                      <a16:colId xmlns:a16="http://schemas.microsoft.com/office/drawing/2014/main" val="211601598"/>
                    </a:ext>
                  </a:extLst>
                </a:gridCol>
                <a:gridCol w="1065572">
                  <a:extLst>
                    <a:ext uri="{9D8B030D-6E8A-4147-A177-3AD203B41FA5}">
                      <a16:colId xmlns:a16="http://schemas.microsoft.com/office/drawing/2014/main" val="3799060593"/>
                    </a:ext>
                  </a:extLst>
                </a:gridCol>
                <a:gridCol w="1065572">
                  <a:extLst>
                    <a:ext uri="{9D8B030D-6E8A-4147-A177-3AD203B41FA5}">
                      <a16:colId xmlns:a16="http://schemas.microsoft.com/office/drawing/2014/main" val="1256220549"/>
                    </a:ext>
                  </a:extLst>
                </a:gridCol>
              </a:tblGrid>
              <a:tr h="482998">
                <a:tc>
                  <a:txBody>
                    <a:bodyPr/>
                    <a:lstStyle/>
                    <a:p>
                      <a:pPr algn="ctr"/>
                      <a:r>
                        <a:rPr lang="lb-LU" b="1" dirty="0">
                          <a:solidFill>
                            <a:srgbClr val="C1AC51"/>
                          </a:solidFill>
                        </a:rPr>
                        <a:t>74%</a:t>
                      </a:r>
                      <a:endParaRPr lang="fr-FR" b="1" dirty="0">
                        <a:solidFill>
                          <a:srgbClr val="C1AC51"/>
                        </a:solidFill>
                      </a:endParaRPr>
                    </a:p>
                  </a:txBody>
                  <a:tcPr anchor="ctr"/>
                </a:tc>
                <a:tc>
                  <a:txBody>
                    <a:bodyPr/>
                    <a:lstStyle/>
                    <a:p>
                      <a:pPr algn="ctr"/>
                      <a:r>
                        <a:rPr lang="lb-LU" sz="1400" dirty="0"/>
                        <a:t>6%</a:t>
                      </a:r>
                      <a:endParaRPr lang="fr-FR" sz="1400" dirty="0"/>
                    </a:p>
                  </a:txBody>
                  <a:tcPr anchor="ctr"/>
                </a:tc>
                <a:tc>
                  <a:txBody>
                    <a:bodyPr/>
                    <a:lstStyle/>
                    <a:p>
                      <a:pPr algn="ctr"/>
                      <a:r>
                        <a:rPr lang="lb-LU" sz="1400" dirty="0"/>
                        <a:t>18%</a:t>
                      </a:r>
                      <a:endParaRPr lang="fr-FR" sz="1400" dirty="0"/>
                    </a:p>
                  </a:txBody>
                  <a:tcPr anchor="ctr"/>
                </a:tc>
                <a:tc>
                  <a:txBody>
                    <a:bodyPr/>
                    <a:lstStyle/>
                    <a:p>
                      <a:pPr algn="ctr"/>
                      <a:r>
                        <a:rPr lang="lb-LU" sz="1400" dirty="0"/>
                        <a:t>3%</a:t>
                      </a:r>
                      <a:endParaRPr lang="fr-FR" sz="1400" dirty="0"/>
                    </a:p>
                  </a:txBody>
                  <a:tcPr anchor="ctr"/>
                </a:tc>
                <a:extLst>
                  <a:ext uri="{0D108BD9-81ED-4DB2-BD59-A6C34878D82A}">
                    <a16:rowId xmlns:a16="http://schemas.microsoft.com/office/drawing/2014/main" val="1810943487"/>
                  </a:ext>
                </a:extLst>
              </a:tr>
              <a:tr h="482998">
                <a:tc>
                  <a:txBody>
                    <a:bodyPr/>
                    <a:lstStyle/>
                    <a:p>
                      <a:pPr algn="ctr"/>
                      <a:r>
                        <a:rPr lang="lb-LU" b="1" i="1" dirty="0">
                          <a:solidFill>
                            <a:srgbClr val="C1AC51"/>
                          </a:solidFill>
                        </a:rPr>
                        <a:t>54%</a:t>
                      </a:r>
                      <a:endParaRPr lang="fr-FR" b="1" i="1" dirty="0">
                        <a:solidFill>
                          <a:srgbClr val="C1AC51"/>
                        </a:solidFill>
                      </a:endParaRPr>
                    </a:p>
                  </a:txBody>
                  <a:tcPr anchor="ctr">
                    <a:solidFill>
                      <a:schemeClr val="bg1">
                        <a:lumMod val="95000"/>
                      </a:schemeClr>
                    </a:solidFill>
                  </a:tcPr>
                </a:tc>
                <a:tc>
                  <a:txBody>
                    <a:bodyPr/>
                    <a:lstStyle/>
                    <a:p>
                      <a:pPr algn="ctr"/>
                      <a:r>
                        <a:rPr lang="lb-LU" sz="1400" i="1" dirty="0"/>
                        <a:t>14%</a:t>
                      </a:r>
                      <a:endParaRPr lang="fr-FR" sz="1400" i="1" dirty="0"/>
                    </a:p>
                  </a:txBody>
                  <a:tcPr anchor="ctr">
                    <a:solidFill>
                      <a:schemeClr val="bg1">
                        <a:lumMod val="95000"/>
                      </a:schemeClr>
                    </a:solidFill>
                  </a:tcPr>
                </a:tc>
                <a:tc>
                  <a:txBody>
                    <a:bodyPr/>
                    <a:lstStyle/>
                    <a:p>
                      <a:pPr algn="ctr"/>
                      <a:r>
                        <a:rPr lang="lb-LU" sz="1400" i="1" dirty="0"/>
                        <a:t>27%</a:t>
                      </a:r>
                      <a:endParaRPr lang="fr-FR" sz="1400" i="1" dirty="0"/>
                    </a:p>
                  </a:txBody>
                  <a:tcPr anchor="ctr">
                    <a:solidFill>
                      <a:schemeClr val="bg1">
                        <a:lumMod val="95000"/>
                      </a:schemeClr>
                    </a:solidFill>
                  </a:tcPr>
                </a:tc>
                <a:tc>
                  <a:txBody>
                    <a:bodyPr/>
                    <a:lstStyle/>
                    <a:p>
                      <a:pPr algn="ctr"/>
                      <a:r>
                        <a:rPr lang="lb-LU" sz="1400" i="1" dirty="0"/>
                        <a:t>3%</a:t>
                      </a:r>
                      <a:endParaRPr lang="fr-FR" sz="1400" i="1" dirty="0"/>
                    </a:p>
                  </a:txBody>
                  <a:tcPr anchor="ctr">
                    <a:solidFill>
                      <a:schemeClr val="bg1">
                        <a:lumMod val="95000"/>
                      </a:schemeClr>
                    </a:solidFill>
                  </a:tcPr>
                </a:tc>
                <a:extLst>
                  <a:ext uri="{0D108BD9-81ED-4DB2-BD59-A6C34878D82A}">
                    <a16:rowId xmlns:a16="http://schemas.microsoft.com/office/drawing/2014/main" val="1751197943"/>
                  </a:ext>
                </a:extLst>
              </a:tr>
            </a:tbl>
          </a:graphicData>
        </a:graphic>
      </p:graphicFrame>
      <p:sp>
        <p:nvSpPr>
          <p:cNvPr id="28" name="Title 5">
            <a:extLst>
              <a:ext uri="{FF2B5EF4-FFF2-40B4-BE49-F238E27FC236}">
                <a16:creationId xmlns:a16="http://schemas.microsoft.com/office/drawing/2014/main" id="{C403A98F-228D-03D9-6934-0835EA673630}"/>
              </a:ext>
            </a:extLst>
          </p:cNvPr>
          <p:cNvSpPr txBox="1">
            <a:spLocks/>
          </p:cNvSpPr>
          <p:nvPr/>
        </p:nvSpPr>
        <p:spPr>
          <a:xfrm>
            <a:off x="359998" y="430717"/>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fr-FR" dirty="0">
                <a:latin typeface="Kantar"/>
              </a:rPr>
              <a:t>Comprendre le risque et le rendement</a:t>
            </a:r>
          </a:p>
        </p:txBody>
      </p:sp>
      <p:cxnSp>
        <p:nvCxnSpPr>
          <p:cNvPr id="31" name="Straight Connector 30">
            <a:extLst>
              <a:ext uri="{FF2B5EF4-FFF2-40B4-BE49-F238E27FC236}">
                <a16:creationId xmlns:a16="http://schemas.microsoft.com/office/drawing/2014/main" id="{3DF64FEE-47B1-B55C-5F53-B1014F84A7D9}"/>
              </a:ext>
            </a:extLst>
          </p:cNvPr>
          <p:cNvCxnSpPr>
            <a:cxnSpLocks/>
          </p:cNvCxnSpPr>
          <p:nvPr/>
        </p:nvCxnSpPr>
        <p:spPr>
          <a:xfrm>
            <a:off x="573741" y="3370726"/>
            <a:ext cx="11152094"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92E840-2BD9-815C-FFA1-793D21FE8812}"/>
              </a:ext>
            </a:extLst>
          </p:cNvPr>
          <p:cNvSpPr txBox="1"/>
          <p:nvPr/>
        </p:nvSpPr>
        <p:spPr>
          <a:xfrm>
            <a:off x="8915572" y="5164224"/>
            <a:ext cx="1456311" cy="169277"/>
          </a:xfrm>
          <a:prstGeom prst="rect">
            <a:avLst/>
          </a:prstGeom>
          <a:noFill/>
        </p:spPr>
        <p:txBody>
          <a:bodyPr wrap="square" lIns="0" tIns="0" rIns="0" bIns="0" rtlCol="0">
            <a:spAutoFit/>
          </a:bodyPr>
          <a:lstStyle/>
          <a:p>
            <a:r>
              <a:rPr lang="lb-LU" sz="1100" dirty="0">
                <a:latin typeface="Kantar"/>
              </a:rPr>
              <a:t>Moyenne (total) :</a:t>
            </a:r>
            <a:endParaRPr lang="fr-FR" sz="1100" dirty="0" err="1">
              <a:latin typeface="Kantar"/>
            </a:endParaRPr>
          </a:p>
        </p:txBody>
      </p:sp>
      <p:sp>
        <p:nvSpPr>
          <p:cNvPr id="34" name="TextBox 33">
            <a:extLst>
              <a:ext uri="{FF2B5EF4-FFF2-40B4-BE49-F238E27FC236}">
                <a16:creationId xmlns:a16="http://schemas.microsoft.com/office/drawing/2014/main" id="{38DD1A95-AE3C-E5F0-AD8C-6EFC0263EB2F}"/>
              </a:ext>
            </a:extLst>
          </p:cNvPr>
          <p:cNvSpPr txBox="1"/>
          <p:nvPr/>
        </p:nvSpPr>
        <p:spPr>
          <a:xfrm>
            <a:off x="10236592" y="5164224"/>
            <a:ext cx="1361926" cy="169277"/>
          </a:xfrm>
          <a:prstGeom prst="rect">
            <a:avLst/>
          </a:prstGeom>
          <a:noFill/>
        </p:spPr>
        <p:txBody>
          <a:bodyPr wrap="square" lIns="0" tIns="0" rIns="0" bIns="0" rtlCol="0">
            <a:spAutoFit/>
          </a:bodyPr>
          <a:lstStyle/>
          <a:p>
            <a:r>
              <a:rPr lang="lb-LU" sz="1100" dirty="0">
                <a:latin typeface="Kantar"/>
              </a:rPr>
              <a:t>Moyenne (OCDE) :</a:t>
            </a:r>
            <a:endParaRPr lang="fr-FR" sz="1100" dirty="0" err="1">
              <a:latin typeface="Kantar"/>
            </a:endParaRPr>
          </a:p>
        </p:txBody>
      </p:sp>
      <p:pic>
        <p:nvPicPr>
          <p:cNvPr id="35" name="Picture 34">
            <a:extLst>
              <a:ext uri="{FF2B5EF4-FFF2-40B4-BE49-F238E27FC236}">
                <a16:creationId xmlns:a16="http://schemas.microsoft.com/office/drawing/2014/main" id="{84B586D1-E28F-29E8-47AA-51144CBA5771}"/>
              </a:ext>
            </a:extLst>
          </p:cNvPr>
          <p:cNvPicPr>
            <a:picLocks noChangeAspect="1"/>
          </p:cNvPicPr>
          <p:nvPr/>
        </p:nvPicPr>
        <p:blipFill>
          <a:blip r:embed="rId3"/>
          <a:stretch>
            <a:fillRect/>
          </a:stretch>
        </p:blipFill>
        <p:spPr>
          <a:xfrm>
            <a:off x="1296986" y="5186756"/>
            <a:ext cx="654636" cy="654636"/>
          </a:xfrm>
          <a:prstGeom prst="rect">
            <a:avLst/>
          </a:prstGeom>
        </p:spPr>
      </p:pic>
      <p:pic>
        <p:nvPicPr>
          <p:cNvPr id="36" name="Picture 35">
            <a:extLst>
              <a:ext uri="{FF2B5EF4-FFF2-40B4-BE49-F238E27FC236}">
                <a16:creationId xmlns:a16="http://schemas.microsoft.com/office/drawing/2014/main" id="{9F953164-144D-EC8C-B7CD-B667562C97A4}"/>
              </a:ext>
            </a:extLst>
          </p:cNvPr>
          <p:cNvPicPr>
            <a:picLocks noChangeAspect="1"/>
          </p:cNvPicPr>
          <p:nvPr/>
        </p:nvPicPr>
        <p:blipFill>
          <a:blip r:embed="rId4"/>
          <a:stretch>
            <a:fillRect/>
          </a:stretch>
        </p:blipFill>
        <p:spPr>
          <a:xfrm>
            <a:off x="3264080" y="5186757"/>
            <a:ext cx="654635" cy="654635"/>
          </a:xfrm>
          <a:prstGeom prst="rect">
            <a:avLst/>
          </a:prstGeom>
        </p:spPr>
      </p:pic>
      <p:pic>
        <p:nvPicPr>
          <p:cNvPr id="37" name="Picture 36">
            <a:extLst>
              <a:ext uri="{FF2B5EF4-FFF2-40B4-BE49-F238E27FC236}">
                <a16:creationId xmlns:a16="http://schemas.microsoft.com/office/drawing/2014/main" id="{17FE0F88-9CF7-1BB9-811F-642AD21FC2B8}"/>
              </a:ext>
            </a:extLst>
          </p:cNvPr>
          <p:cNvPicPr>
            <a:picLocks noChangeAspect="1"/>
          </p:cNvPicPr>
          <p:nvPr/>
        </p:nvPicPr>
        <p:blipFill rotWithShape="1">
          <a:blip r:embed="rId5"/>
          <a:srcRect r="1852" b="13090"/>
          <a:stretch/>
        </p:blipFill>
        <p:spPr>
          <a:xfrm>
            <a:off x="5237756" y="5188629"/>
            <a:ext cx="578367" cy="552450"/>
          </a:xfrm>
          <a:prstGeom prst="rect">
            <a:avLst/>
          </a:prstGeom>
        </p:spPr>
      </p:pic>
      <p:pic>
        <p:nvPicPr>
          <p:cNvPr id="38" name="Picture 37">
            <a:extLst>
              <a:ext uri="{FF2B5EF4-FFF2-40B4-BE49-F238E27FC236}">
                <a16:creationId xmlns:a16="http://schemas.microsoft.com/office/drawing/2014/main" id="{A51DA25B-04E6-C76F-5EC6-D103C4E5C0C8}"/>
              </a:ext>
            </a:extLst>
          </p:cNvPr>
          <p:cNvPicPr>
            <a:picLocks noChangeAspect="1"/>
          </p:cNvPicPr>
          <p:nvPr/>
        </p:nvPicPr>
        <p:blipFill>
          <a:blip r:embed="rId6"/>
          <a:stretch>
            <a:fillRect/>
          </a:stretch>
        </p:blipFill>
        <p:spPr>
          <a:xfrm>
            <a:off x="7077434" y="5233620"/>
            <a:ext cx="488919" cy="488919"/>
          </a:xfrm>
          <a:prstGeom prst="rect">
            <a:avLst/>
          </a:prstGeom>
        </p:spPr>
      </p:pic>
      <p:sp>
        <p:nvSpPr>
          <p:cNvPr id="39" name="Rectangle 38">
            <a:extLst>
              <a:ext uri="{FF2B5EF4-FFF2-40B4-BE49-F238E27FC236}">
                <a16:creationId xmlns:a16="http://schemas.microsoft.com/office/drawing/2014/main" id="{C25CAE83-D392-5849-F27B-4ED43A45CCDB}"/>
              </a:ext>
            </a:extLst>
          </p:cNvPr>
          <p:cNvSpPr/>
          <p:nvPr/>
        </p:nvSpPr>
        <p:spPr bwMode="ltGray">
          <a:xfrm>
            <a:off x="937369" y="5076885"/>
            <a:ext cx="10404473" cy="815031"/>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CA2B40B-1E60-ED45-B690-4D53184D1B17}"/>
              </a:ext>
            </a:extLst>
          </p:cNvPr>
          <p:cNvSpPr txBox="1"/>
          <p:nvPr/>
        </p:nvSpPr>
        <p:spPr>
          <a:xfrm>
            <a:off x="2114850" y="5296231"/>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92%</a:t>
            </a:r>
            <a:endParaRPr lang="fr-FR" sz="1400" dirty="0">
              <a:solidFill>
                <a:srgbClr val="C1AC51"/>
              </a:solidFill>
              <a:latin typeface="Kantar"/>
            </a:endParaRPr>
          </a:p>
        </p:txBody>
      </p:sp>
      <p:sp>
        <p:nvSpPr>
          <p:cNvPr id="41" name="TextBox 40">
            <a:extLst>
              <a:ext uri="{FF2B5EF4-FFF2-40B4-BE49-F238E27FC236}">
                <a16:creationId xmlns:a16="http://schemas.microsoft.com/office/drawing/2014/main" id="{78DE4F7E-63BC-0FEC-DEF2-DAEF9157085A}"/>
              </a:ext>
            </a:extLst>
          </p:cNvPr>
          <p:cNvSpPr txBox="1"/>
          <p:nvPr/>
        </p:nvSpPr>
        <p:spPr>
          <a:xfrm>
            <a:off x="4078955" y="5314372"/>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80%</a:t>
            </a:r>
            <a:endParaRPr lang="fr-FR" sz="1400" dirty="0">
              <a:solidFill>
                <a:srgbClr val="C1AC51"/>
              </a:solidFill>
              <a:latin typeface="Kantar"/>
            </a:endParaRPr>
          </a:p>
        </p:txBody>
      </p:sp>
      <p:sp>
        <p:nvSpPr>
          <p:cNvPr id="42" name="TextBox 41">
            <a:extLst>
              <a:ext uri="{FF2B5EF4-FFF2-40B4-BE49-F238E27FC236}">
                <a16:creationId xmlns:a16="http://schemas.microsoft.com/office/drawing/2014/main" id="{720C5863-7A63-0C87-F6BF-59DE9695FA52}"/>
              </a:ext>
            </a:extLst>
          </p:cNvPr>
          <p:cNvSpPr txBox="1"/>
          <p:nvPr/>
        </p:nvSpPr>
        <p:spPr>
          <a:xfrm>
            <a:off x="6017489" y="5291135"/>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65%</a:t>
            </a:r>
            <a:endParaRPr lang="fr-FR" sz="1400" dirty="0">
              <a:solidFill>
                <a:srgbClr val="C1AC51"/>
              </a:solidFill>
              <a:latin typeface="Kantar"/>
            </a:endParaRPr>
          </a:p>
        </p:txBody>
      </p:sp>
      <p:sp>
        <p:nvSpPr>
          <p:cNvPr id="43" name="TextBox 42">
            <a:extLst>
              <a:ext uri="{FF2B5EF4-FFF2-40B4-BE49-F238E27FC236}">
                <a16:creationId xmlns:a16="http://schemas.microsoft.com/office/drawing/2014/main" id="{049ED603-B4FD-F212-43B0-B4F34FB5AA47}"/>
              </a:ext>
            </a:extLst>
          </p:cNvPr>
          <p:cNvSpPr txBox="1"/>
          <p:nvPr/>
        </p:nvSpPr>
        <p:spPr>
          <a:xfrm>
            <a:off x="7809451" y="5299477"/>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72%</a:t>
            </a:r>
            <a:endParaRPr lang="fr-FR" sz="1400" dirty="0">
              <a:solidFill>
                <a:srgbClr val="C1AC51"/>
              </a:solidFill>
              <a:latin typeface="Kantar"/>
            </a:endParaRPr>
          </a:p>
        </p:txBody>
      </p:sp>
      <p:sp>
        <p:nvSpPr>
          <p:cNvPr id="44" name="TextBox 43">
            <a:extLst>
              <a:ext uri="{FF2B5EF4-FFF2-40B4-BE49-F238E27FC236}">
                <a16:creationId xmlns:a16="http://schemas.microsoft.com/office/drawing/2014/main" id="{09EFE77E-6313-62EB-3843-0E104FC13394}"/>
              </a:ext>
            </a:extLst>
          </p:cNvPr>
          <p:cNvSpPr txBox="1"/>
          <p:nvPr/>
        </p:nvSpPr>
        <p:spPr>
          <a:xfrm>
            <a:off x="8936867" y="5299477"/>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77%</a:t>
            </a:r>
            <a:endParaRPr lang="fr-FR" sz="1400" dirty="0">
              <a:solidFill>
                <a:srgbClr val="C1AC51"/>
              </a:solidFill>
              <a:latin typeface="Kantar"/>
            </a:endParaRPr>
          </a:p>
        </p:txBody>
      </p:sp>
      <p:sp>
        <p:nvSpPr>
          <p:cNvPr id="45" name="TextBox 44">
            <a:extLst>
              <a:ext uri="{FF2B5EF4-FFF2-40B4-BE49-F238E27FC236}">
                <a16:creationId xmlns:a16="http://schemas.microsoft.com/office/drawing/2014/main" id="{83CA3DAD-5E61-8BF3-A814-70BC51F9ADC8}"/>
              </a:ext>
            </a:extLst>
          </p:cNvPr>
          <p:cNvSpPr txBox="1"/>
          <p:nvPr/>
        </p:nvSpPr>
        <p:spPr>
          <a:xfrm>
            <a:off x="10332341" y="5299477"/>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79%</a:t>
            </a:r>
            <a:endParaRPr lang="fr-FR" sz="1400" dirty="0">
              <a:solidFill>
                <a:srgbClr val="C1AC51"/>
              </a:solidFill>
              <a:latin typeface="Kantar"/>
            </a:endParaRPr>
          </a:p>
        </p:txBody>
      </p:sp>
      <p:sp>
        <p:nvSpPr>
          <p:cNvPr id="5" name="TextBox 4">
            <a:extLst>
              <a:ext uri="{FF2B5EF4-FFF2-40B4-BE49-F238E27FC236}">
                <a16:creationId xmlns:a16="http://schemas.microsoft.com/office/drawing/2014/main" id="{FEC478AE-62BB-B469-0A78-A418B9784815}"/>
              </a:ext>
            </a:extLst>
          </p:cNvPr>
          <p:cNvSpPr txBox="1"/>
          <p:nvPr/>
        </p:nvSpPr>
        <p:spPr>
          <a:xfrm>
            <a:off x="5510122" y="3543715"/>
            <a:ext cx="2068020" cy="377026"/>
          </a:xfrm>
          <a:prstGeom prst="rect">
            <a:avLst/>
          </a:prstGeom>
          <a:noFill/>
        </p:spPr>
        <p:txBody>
          <a:bodyPr wrap="square" lIns="0" tIns="0" rIns="0" bIns="0" rtlCol="0" anchor="b">
            <a:spAutoFit/>
          </a:bodyPr>
          <a:lstStyle/>
          <a:p>
            <a:pPr algn="r"/>
            <a:r>
              <a:rPr lang="fr-FR" sz="1400" dirty="0">
                <a:latin typeface="Kantar"/>
              </a:rPr>
              <a:t>Total répondants </a:t>
            </a:r>
          </a:p>
          <a:p>
            <a:pPr algn="r"/>
            <a:r>
              <a:rPr lang="fr-FR" sz="1050" dirty="0">
                <a:latin typeface="Kantar"/>
              </a:rPr>
              <a:t>(1017)</a:t>
            </a:r>
          </a:p>
        </p:txBody>
      </p:sp>
      <p:sp>
        <p:nvSpPr>
          <p:cNvPr id="6" name="TextBox 5">
            <a:extLst>
              <a:ext uri="{FF2B5EF4-FFF2-40B4-BE49-F238E27FC236}">
                <a16:creationId xmlns:a16="http://schemas.microsoft.com/office/drawing/2014/main" id="{944BD998-7017-1F5B-867B-8F37B75CACC6}"/>
              </a:ext>
            </a:extLst>
          </p:cNvPr>
          <p:cNvSpPr txBox="1"/>
          <p:nvPr/>
        </p:nvSpPr>
        <p:spPr>
          <a:xfrm>
            <a:off x="6153656" y="4065087"/>
            <a:ext cx="1465368" cy="377026"/>
          </a:xfrm>
          <a:prstGeom prst="rect">
            <a:avLst/>
          </a:prstGeom>
          <a:solidFill>
            <a:schemeClr val="bg1">
              <a:lumMod val="95000"/>
            </a:schemeClr>
          </a:solidFill>
        </p:spPr>
        <p:txBody>
          <a:bodyPr wrap="square" lIns="0" tIns="0" rIns="0" bIns="0" rtlCol="0" anchor="b">
            <a:spAutoFit/>
          </a:bodyPr>
          <a:lstStyle/>
          <a:p>
            <a:pPr algn="r"/>
            <a:r>
              <a:rPr lang="fr-FR" sz="1400" i="1" dirty="0">
                <a:latin typeface="Kantar"/>
              </a:rPr>
              <a:t>18-29 ans</a:t>
            </a:r>
          </a:p>
          <a:p>
            <a:pPr algn="r"/>
            <a:r>
              <a:rPr lang="fr-FR" sz="1050" i="1" dirty="0">
                <a:latin typeface="Kantar"/>
              </a:rPr>
              <a:t>(186)</a:t>
            </a:r>
          </a:p>
        </p:txBody>
      </p:sp>
      <p:pic>
        <p:nvPicPr>
          <p:cNvPr id="7" name="Picture 5">
            <a:extLst>
              <a:ext uri="{FF2B5EF4-FFF2-40B4-BE49-F238E27FC236}">
                <a16:creationId xmlns:a16="http://schemas.microsoft.com/office/drawing/2014/main" id="{586EED94-502E-30F0-9700-1652BCA9D4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0872" y="1669021"/>
            <a:ext cx="534599" cy="5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34FA8375-090A-CD54-32FA-A28E41F99001}"/>
              </a:ext>
            </a:extLst>
          </p:cNvPr>
          <p:cNvSpPr>
            <a:spLocks noGrp="1"/>
          </p:cNvSpPr>
          <p:nvPr>
            <p:ph type="sldNum" sz="quarter" idx="4"/>
          </p:nvPr>
        </p:nvSpPr>
        <p:spPr/>
        <p:txBody>
          <a:bodyPr/>
          <a:lstStyle/>
          <a:p>
            <a:fld id="{4034BEE3-566C-4068-A777-C3A4762E861B}" type="slidenum">
              <a:rPr lang="en-GB" smtClean="0"/>
              <a:pPr/>
              <a:t>12</a:t>
            </a:fld>
            <a:endParaRPr lang="en-GB" dirty="0"/>
          </a:p>
        </p:txBody>
      </p:sp>
    </p:spTree>
    <p:extLst>
      <p:ext uri="{BB962C8B-B14F-4D97-AF65-F5344CB8AC3E}">
        <p14:creationId xmlns:p14="http://schemas.microsoft.com/office/powerpoint/2010/main" val="572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8A9B0FE-B290-60C4-4DCF-EA4D390A2391}"/>
              </a:ext>
            </a:extLst>
          </p:cNvPr>
          <p:cNvSpPr txBox="1"/>
          <p:nvPr/>
        </p:nvSpPr>
        <p:spPr>
          <a:xfrm>
            <a:off x="152518" y="2446443"/>
            <a:ext cx="5724716" cy="646331"/>
          </a:xfrm>
          <a:prstGeom prst="rect">
            <a:avLst/>
          </a:prstGeom>
          <a:noFill/>
        </p:spPr>
        <p:txBody>
          <a:bodyPr wrap="square">
            <a:spAutoFit/>
          </a:bodyPr>
          <a:lstStyle/>
          <a:p>
            <a:pPr algn="r"/>
            <a:r>
              <a:rPr lang="fr-FR" i="1" dirty="0">
                <a:latin typeface="Kantar"/>
              </a:rPr>
              <a:t>« </a:t>
            </a:r>
            <a:r>
              <a:rPr lang="fr-FR" i="1" dirty="0">
                <a:solidFill>
                  <a:srgbClr val="C1AC51"/>
                </a:solidFill>
                <a:latin typeface="Kantar"/>
              </a:rPr>
              <a:t>Une inflation élevée signifie que le coût de la vie augmente rapidement </a:t>
            </a:r>
            <a:r>
              <a:rPr lang="fr-FR" i="1" dirty="0">
                <a:latin typeface="Kantar"/>
              </a:rPr>
              <a:t>» </a:t>
            </a:r>
          </a:p>
        </p:txBody>
      </p:sp>
      <p:sp>
        <p:nvSpPr>
          <p:cNvPr id="10" name="TextBox 9">
            <a:extLst>
              <a:ext uri="{FF2B5EF4-FFF2-40B4-BE49-F238E27FC236}">
                <a16:creationId xmlns:a16="http://schemas.microsoft.com/office/drawing/2014/main" id="{23F3D029-832E-3504-8F14-3EB837977337}"/>
              </a:ext>
            </a:extLst>
          </p:cNvPr>
          <p:cNvSpPr txBox="1"/>
          <p:nvPr/>
        </p:nvSpPr>
        <p:spPr>
          <a:xfrm>
            <a:off x="11111303" y="1709554"/>
            <a:ext cx="952878" cy="369332"/>
          </a:xfrm>
          <a:prstGeom prst="rect">
            <a:avLst/>
          </a:prstGeom>
          <a:noFill/>
        </p:spPr>
        <p:txBody>
          <a:bodyPr wrap="square">
            <a:spAutoFit/>
          </a:bodyPr>
          <a:lstStyle/>
          <a:p>
            <a:r>
              <a:rPr lang="fr-FR" i="1" dirty="0">
                <a:latin typeface="Kantar"/>
              </a:rPr>
              <a:t>REFUS </a:t>
            </a:r>
          </a:p>
        </p:txBody>
      </p:sp>
      <p:sp>
        <p:nvSpPr>
          <p:cNvPr id="16" name="TextBox 15">
            <a:extLst>
              <a:ext uri="{FF2B5EF4-FFF2-40B4-BE49-F238E27FC236}">
                <a16:creationId xmlns:a16="http://schemas.microsoft.com/office/drawing/2014/main" id="{2E5414BA-CC31-E94F-11C9-BE3EC4EBFA75}"/>
              </a:ext>
            </a:extLst>
          </p:cNvPr>
          <p:cNvSpPr txBox="1"/>
          <p:nvPr/>
        </p:nvSpPr>
        <p:spPr>
          <a:xfrm>
            <a:off x="10146291" y="1720915"/>
            <a:ext cx="661103" cy="369332"/>
          </a:xfrm>
          <a:prstGeom prst="rect">
            <a:avLst/>
          </a:prstGeom>
          <a:noFill/>
        </p:spPr>
        <p:txBody>
          <a:bodyPr wrap="square">
            <a:spAutoFit/>
          </a:bodyPr>
          <a:lstStyle/>
          <a:p>
            <a:r>
              <a:rPr lang="fr-FR" i="1" dirty="0">
                <a:latin typeface="Kantar"/>
              </a:rPr>
              <a:t>NSP </a:t>
            </a:r>
          </a:p>
        </p:txBody>
      </p:sp>
      <p:pic>
        <p:nvPicPr>
          <p:cNvPr id="17" name="Picture 16">
            <a:extLst>
              <a:ext uri="{FF2B5EF4-FFF2-40B4-BE49-F238E27FC236}">
                <a16:creationId xmlns:a16="http://schemas.microsoft.com/office/drawing/2014/main" id="{51BF07ED-CBF2-736A-3CF2-6744366C51C0}"/>
              </a:ext>
            </a:extLst>
          </p:cNvPr>
          <p:cNvPicPr>
            <a:picLocks noChangeAspect="1"/>
          </p:cNvPicPr>
          <p:nvPr/>
        </p:nvPicPr>
        <p:blipFill rotWithShape="1">
          <a:blip r:embed="rId2"/>
          <a:srcRect t="4418" r="7827" b="50502"/>
          <a:stretch/>
        </p:blipFill>
        <p:spPr>
          <a:xfrm rot="425628">
            <a:off x="7796276" y="1630096"/>
            <a:ext cx="1034609" cy="544935"/>
          </a:xfrm>
          <a:prstGeom prst="rect">
            <a:avLst/>
          </a:prstGeom>
        </p:spPr>
      </p:pic>
      <p:pic>
        <p:nvPicPr>
          <p:cNvPr id="18" name="Picture 17">
            <a:extLst>
              <a:ext uri="{FF2B5EF4-FFF2-40B4-BE49-F238E27FC236}">
                <a16:creationId xmlns:a16="http://schemas.microsoft.com/office/drawing/2014/main" id="{595F1BC6-3C79-F322-9F92-DFDCC0B222A6}"/>
              </a:ext>
            </a:extLst>
          </p:cNvPr>
          <p:cNvPicPr>
            <a:picLocks noChangeAspect="1"/>
          </p:cNvPicPr>
          <p:nvPr/>
        </p:nvPicPr>
        <p:blipFill rotWithShape="1">
          <a:blip r:embed="rId2"/>
          <a:srcRect l="1" t="48057" r="2081" b="12291"/>
          <a:stretch/>
        </p:blipFill>
        <p:spPr>
          <a:xfrm rot="179575">
            <a:off x="8872337" y="1655739"/>
            <a:ext cx="1099121" cy="479323"/>
          </a:xfrm>
          <a:prstGeom prst="rect">
            <a:avLst/>
          </a:prstGeom>
        </p:spPr>
      </p:pic>
      <p:sp>
        <p:nvSpPr>
          <p:cNvPr id="28" name="Title 5">
            <a:extLst>
              <a:ext uri="{FF2B5EF4-FFF2-40B4-BE49-F238E27FC236}">
                <a16:creationId xmlns:a16="http://schemas.microsoft.com/office/drawing/2014/main" id="{C403A98F-228D-03D9-6934-0835EA673630}"/>
              </a:ext>
            </a:extLst>
          </p:cNvPr>
          <p:cNvSpPr txBox="1">
            <a:spLocks/>
          </p:cNvSpPr>
          <p:nvPr/>
        </p:nvSpPr>
        <p:spPr>
          <a:xfrm>
            <a:off x="359998" y="430717"/>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fr-FR" dirty="0">
                <a:latin typeface="Kantar"/>
              </a:rPr>
              <a:t>Comprendre la définition de l’inflation</a:t>
            </a:r>
          </a:p>
        </p:txBody>
      </p:sp>
      <p:graphicFrame>
        <p:nvGraphicFramePr>
          <p:cNvPr id="2" name="Table 21">
            <a:extLst>
              <a:ext uri="{FF2B5EF4-FFF2-40B4-BE49-F238E27FC236}">
                <a16:creationId xmlns:a16="http://schemas.microsoft.com/office/drawing/2014/main" id="{B7BAE7FB-8A7D-E793-3C2C-E554BC502C6A}"/>
              </a:ext>
            </a:extLst>
          </p:cNvPr>
          <p:cNvGraphicFramePr>
            <a:graphicFrameLocks noGrp="1"/>
          </p:cNvGraphicFramePr>
          <p:nvPr>
            <p:extLst>
              <p:ext uri="{D42A27DB-BD31-4B8C-83A1-F6EECF244321}">
                <p14:modId xmlns:p14="http://schemas.microsoft.com/office/powerpoint/2010/main" val="3226216085"/>
              </p:ext>
            </p:extLst>
          </p:nvPr>
        </p:nvGraphicFramePr>
        <p:xfrm>
          <a:off x="7801893" y="2383413"/>
          <a:ext cx="4262288" cy="965996"/>
        </p:xfrm>
        <a:graphic>
          <a:graphicData uri="http://schemas.openxmlformats.org/drawingml/2006/table">
            <a:tbl>
              <a:tblPr firstRow="1" bandRow="1">
                <a:tableStyleId>{2D5ABB26-0587-4C30-8999-92F81FD0307C}</a:tableStyleId>
              </a:tblPr>
              <a:tblGrid>
                <a:gridCol w="1065572">
                  <a:extLst>
                    <a:ext uri="{9D8B030D-6E8A-4147-A177-3AD203B41FA5}">
                      <a16:colId xmlns:a16="http://schemas.microsoft.com/office/drawing/2014/main" val="3561427287"/>
                    </a:ext>
                  </a:extLst>
                </a:gridCol>
                <a:gridCol w="1065572">
                  <a:extLst>
                    <a:ext uri="{9D8B030D-6E8A-4147-A177-3AD203B41FA5}">
                      <a16:colId xmlns:a16="http://schemas.microsoft.com/office/drawing/2014/main" val="211601598"/>
                    </a:ext>
                  </a:extLst>
                </a:gridCol>
                <a:gridCol w="1065572">
                  <a:extLst>
                    <a:ext uri="{9D8B030D-6E8A-4147-A177-3AD203B41FA5}">
                      <a16:colId xmlns:a16="http://schemas.microsoft.com/office/drawing/2014/main" val="3799060593"/>
                    </a:ext>
                  </a:extLst>
                </a:gridCol>
                <a:gridCol w="1065572">
                  <a:extLst>
                    <a:ext uri="{9D8B030D-6E8A-4147-A177-3AD203B41FA5}">
                      <a16:colId xmlns:a16="http://schemas.microsoft.com/office/drawing/2014/main" val="1256220549"/>
                    </a:ext>
                  </a:extLst>
                </a:gridCol>
              </a:tblGrid>
              <a:tr h="482998">
                <a:tc>
                  <a:txBody>
                    <a:bodyPr/>
                    <a:lstStyle/>
                    <a:p>
                      <a:pPr algn="ctr"/>
                      <a:r>
                        <a:rPr lang="lb-LU" b="1" dirty="0">
                          <a:solidFill>
                            <a:srgbClr val="C1AC51"/>
                          </a:solidFill>
                        </a:rPr>
                        <a:t>87%</a:t>
                      </a:r>
                      <a:endParaRPr lang="fr-FR" b="1" dirty="0">
                        <a:solidFill>
                          <a:srgbClr val="C1AC51"/>
                        </a:solidFill>
                      </a:endParaRPr>
                    </a:p>
                  </a:txBody>
                  <a:tcPr anchor="ctr"/>
                </a:tc>
                <a:tc>
                  <a:txBody>
                    <a:bodyPr/>
                    <a:lstStyle/>
                    <a:p>
                      <a:pPr algn="ctr"/>
                      <a:r>
                        <a:rPr lang="lb-LU" sz="1400" dirty="0"/>
                        <a:t>4%</a:t>
                      </a:r>
                      <a:endParaRPr lang="fr-FR" sz="1400" dirty="0"/>
                    </a:p>
                  </a:txBody>
                  <a:tcPr anchor="ctr"/>
                </a:tc>
                <a:tc>
                  <a:txBody>
                    <a:bodyPr/>
                    <a:lstStyle/>
                    <a:p>
                      <a:pPr algn="ctr"/>
                      <a:r>
                        <a:rPr lang="lb-LU" sz="1400" dirty="0"/>
                        <a:t>7%</a:t>
                      </a:r>
                      <a:endParaRPr lang="fr-FR" sz="1400" dirty="0"/>
                    </a:p>
                  </a:txBody>
                  <a:tcPr anchor="ctr"/>
                </a:tc>
                <a:tc>
                  <a:txBody>
                    <a:bodyPr/>
                    <a:lstStyle/>
                    <a:p>
                      <a:pPr algn="ctr"/>
                      <a:r>
                        <a:rPr lang="lb-LU" sz="1400" dirty="0"/>
                        <a:t>2%</a:t>
                      </a:r>
                      <a:endParaRPr lang="fr-FR" sz="1400" dirty="0"/>
                    </a:p>
                  </a:txBody>
                  <a:tcPr anchor="ctr"/>
                </a:tc>
                <a:extLst>
                  <a:ext uri="{0D108BD9-81ED-4DB2-BD59-A6C34878D82A}">
                    <a16:rowId xmlns:a16="http://schemas.microsoft.com/office/drawing/2014/main" val="1810943487"/>
                  </a:ext>
                </a:extLst>
              </a:tr>
              <a:tr h="482998">
                <a:tc>
                  <a:txBody>
                    <a:bodyPr/>
                    <a:lstStyle/>
                    <a:p>
                      <a:pPr algn="ctr"/>
                      <a:r>
                        <a:rPr lang="lb-LU" b="1" i="1" dirty="0">
                          <a:solidFill>
                            <a:srgbClr val="C1AC51"/>
                          </a:solidFill>
                        </a:rPr>
                        <a:t>74%</a:t>
                      </a:r>
                      <a:endParaRPr lang="fr-FR" b="1" i="1" dirty="0">
                        <a:solidFill>
                          <a:srgbClr val="C1AC51"/>
                        </a:solidFill>
                      </a:endParaRPr>
                    </a:p>
                  </a:txBody>
                  <a:tcPr anchor="ctr">
                    <a:solidFill>
                      <a:schemeClr val="bg1">
                        <a:lumMod val="95000"/>
                      </a:schemeClr>
                    </a:solidFill>
                  </a:tcPr>
                </a:tc>
                <a:tc>
                  <a:txBody>
                    <a:bodyPr/>
                    <a:lstStyle/>
                    <a:p>
                      <a:pPr algn="ctr"/>
                      <a:r>
                        <a:rPr lang="lb-LU" sz="1400" i="1" dirty="0"/>
                        <a:t>11%</a:t>
                      </a:r>
                      <a:endParaRPr lang="fr-FR" sz="1400" i="1" dirty="0"/>
                    </a:p>
                  </a:txBody>
                  <a:tcPr anchor="ctr">
                    <a:solidFill>
                      <a:schemeClr val="bg1">
                        <a:lumMod val="95000"/>
                      </a:schemeClr>
                    </a:solidFill>
                  </a:tcPr>
                </a:tc>
                <a:tc>
                  <a:txBody>
                    <a:bodyPr/>
                    <a:lstStyle/>
                    <a:p>
                      <a:pPr algn="ctr"/>
                      <a:r>
                        <a:rPr lang="lb-LU" sz="1400" i="1" dirty="0"/>
                        <a:t>11%</a:t>
                      </a:r>
                      <a:endParaRPr lang="fr-FR" sz="1400" i="1" dirty="0"/>
                    </a:p>
                  </a:txBody>
                  <a:tcPr anchor="ctr">
                    <a:solidFill>
                      <a:schemeClr val="bg1">
                        <a:lumMod val="95000"/>
                      </a:schemeClr>
                    </a:solidFill>
                  </a:tcPr>
                </a:tc>
                <a:tc>
                  <a:txBody>
                    <a:bodyPr/>
                    <a:lstStyle/>
                    <a:p>
                      <a:pPr algn="ctr"/>
                      <a:r>
                        <a:rPr lang="lb-LU" sz="1400" i="1" dirty="0"/>
                        <a:t>4%</a:t>
                      </a:r>
                      <a:endParaRPr lang="fr-FR" sz="1400" i="1" dirty="0"/>
                    </a:p>
                  </a:txBody>
                  <a:tcPr anchor="ctr">
                    <a:solidFill>
                      <a:schemeClr val="bg1">
                        <a:lumMod val="95000"/>
                      </a:schemeClr>
                    </a:solidFill>
                  </a:tcPr>
                </a:tc>
                <a:extLst>
                  <a:ext uri="{0D108BD9-81ED-4DB2-BD59-A6C34878D82A}">
                    <a16:rowId xmlns:a16="http://schemas.microsoft.com/office/drawing/2014/main" val="1751197943"/>
                  </a:ext>
                </a:extLst>
              </a:tr>
            </a:tbl>
          </a:graphicData>
        </a:graphic>
      </p:graphicFrame>
      <p:sp>
        <p:nvSpPr>
          <p:cNvPr id="4" name="TextBox 3">
            <a:extLst>
              <a:ext uri="{FF2B5EF4-FFF2-40B4-BE49-F238E27FC236}">
                <a16:creationId xmlns:a16="http://schemas.microsoft.com/office/drawing/2014/main" id="{7A89DF5D-6BC1-3BB6-28FE-3615C1675FFC}"/>
              </a:ext>
            </a:extLst>
          </p:cNvPr>
          <p:cNvSpPr txBox="1"/>
          <p:nvPr/>
        </p:nvSpPr>
        <p:spPr>
          <a:xfrm>
            <a:off x="8915572" y="5164224"/>
            <a:ext cx="1456311" cy="169277"/>
          </a:xfrm>
          <a:prstGeom prst="rect">
            <a:avLst/>
          </a:prstGeom>
          <a:noFill/>
        </p:spPr>
        <p:txBody>
          <a:bodyPr wrap="square" lIns="0" tIns="0" rIns="0" bIns="0" rtlCol="0">
            <a:spAutoFit/>
          </a:bodyPr>
          <a:lstStyle/>
          <a:p>
            <a:r>
              <a:rPr lang="lb-LU" sz="1100" dirty="0">
                <a:latin typeface="Kantar"/>
              </a:rPr>
              <a:t>Moyenne (total) :</a:t>
            </a:r>
            <a:endParaRPr lang="fr-FR" sz="1100" dirty="0" err="1">
              <a:latin typeface="Kantar"/>
            </a:endParaRPr>
          </a:p>
        </p:txBody>
      </p:sp>
      <p:sp>
        <p:nvSpPr>
          <p:cNvPr id="5" name="TextBox 4">
            <a:extLst>
              <a:ext uri="{FF2B5EF4-FFF2-40B4-BE49-F238E27FC236}">
                <a16:creationId xmlns:a16="http://schemas.microsoft.com/office/drawing/2014/main" id="{74588BAF-D425-C3DB-8DBE-FE73447F4813}"/>
              </a:ext>
            </a:extLst>
          </p:cNvPr>
          <p:cNvSpPr txBox="1"/>
          <p:nvPr/>
        </p:nvSpPr>
        <p:spPr>
          <a:xfrm>
            <a:off x="10236592" y="5164224"/>
            <a:ext cx="1361926" cy="169277"/>
          </a:xfrm>
          <a:prstGeom prst="rect">
            <a:avLst/>
          </a:prstGeom>
          <a:noFill/>
        </p:spPr>
        <p:txBody>
          <a:bodyPr wrap="square" lIns="0" tIns="0" rIns="0" bIns="0" rtlCol="0">
            <a:spAutoFit/>
          </a:bodyPr>
          <a:lstStyle/>
          <a:p>
            <a:r>
              <a:rPr lang="lb-LU" sz="1100" dirty="0">
                <a:latin typeface="Kantar"/>
              </a:rPr>
              <a:t>Moyenne (OCDE) :</a:t>
            </a:r>
            <a:endParaRPr lang="fr-FR" sz="1100" dirty="0" err="1">
              <a:latin typeface="Kantar"/>
            </a:endParaRPr>
          </a:p>
        </p:txBody>
      </p:sp>
      <p:pic>
        <p:nvPicPr>
          <p:cNvPr id="6" name="Picture 5">
            <a:extLst>
              <a:ext uri="{FF2B5EF4-FFF2-40B4-BE49-F238E27FC236}">
                <a16:creationId xmlns:a16="http://schemas.microsoft.com/office/drawing/2014/main" id="{45CCDC0A-127A-18FD-02CD-DADDE0F47E64}"/>
              </a:ext>
            </a:extLst>
          </p:cNvPr>
          <p:cNvPicPr>
            <a:picLocks noChangeAspect="1"/>
          </p:cNvPicPr>
          <p:nvPr/>
        </p:nvPicPr>
        <p:blipFill>
          <a:blip r:embed="rId3"/>
          <a:stretch>
            <a:fillRect/>
          </a:stretch>
        </p:blipFill>
        <p:spPr>
          <a:xfrm>
            <a:off x="1296986" y="5186756"/>
            <a:ext cx="654636" cy="654636"/>
          </a:xfrm>
          <a:prstGeom prst="rect">
            <a:avLst/>
          </a:prstGeom>
        </p:spPr>
      </p:pic>
      <p:pic>
        <p:nvPicPr>
          <p:cNvPr id="7" name="Picture 6">
            <a:extLst>
              <a:ext uri="{FF2B5EF4-FFF2-40B4-BE49-F238E27FC236}">
                <a16:creationId xmlns:a16="http://schemas.microsoft.com/office/drawing/2014/main" id="{CD1F6D35-39C5-1391-CF74-569C31A1E2B7}"/>
              </a:ext>
            </a:extLst>
          </p:cNvPr>
          <p:cNvPicPr>
            <a:picLocks noChangeAspect="1"/>
          </p:cNvPicPr>
          <p:nvPr/>
        </p:nvPicPr>
        <p:blipFill>
          <a:blip r:embed="rId4"/>
          <a:stretch>
            <a:fillRect/>
          </a:stretch>
        </p:blipFill>
        <p:spPr>
          <a:xfrm>
            <a:off x="3264080" y="5186757"/>
            <a:ext cx="654635" cy="654635"/>
          </a:xfrm>
          <a:prstGeom prst="rect">
            <a:avLst/>
          </a:prstGeom>
        </p:spPr>
      </p:pic>
      <p:pic>
        <p:nvPicPr>
          <p:cNvPr id="9" name="Picture 8">
            <a:extLst>
              <a:ext uri="{FF2B5EF4-FFF2-40B4-BE49-F238E27FC236}">
                <a16:creationId xmlns:a16="http://schemas.microsoft.com/office/drawing/2014/main" id="{CD17BBED-2B56-AFED-5CCF-B9D18AA53E45}"/>
              </a:ext>
            </a:extLst>
          </p:cNvPr>
          <p:cNvPicPr>
            <a:picLocks noChangeAspect="1"/>
          </p:cNvPicPr>
          <p:nvPr/>
        </p:nvPicPr>
        <p:blipFill rotWithShape="1">
          <a:blip r:embed="rId5"/>
          <a:srcRect r="1852" b="13090"/>
          <a:stretch/>
        </p:blipFill>
        <p:spPr>
          <a:xfrm>
            <a:off x="5237756" y="5188629"/>
            <a:ext cx="578367" cy="552450"/>
          </a:xfrm>
          <a:prstGeom prst="rect">
            <a:avLst/>
          </a:prstGeom>
        </p:spPr>
      </p:pic>
      <p:pic>
        <p:nvPicPr>
          <p:cNvPr id="11" name="Picture 10">
            <a:extLst>
              <a:ext uri="{FF2B5EF4-FFF2-40B4-BE49-F238E27FC236}">
                <a16:creationId xmlns:a16="http://schemas.microsoft.com/office/drawing/2014/main" id="{38A54911-04E0-1882-E4C8-E82064894F7B}"/>
              </a:ext>
            </a:extLst>
          </p:cNvPr>
          <p:cNvPicPr>
            <a:picLocks noChangeAspect="1"/>
          </p:cNvPicPr>
          <p:nvPr/>
        </p:nvPicPr>
        <p:blipFill>
          <a:blip r:embed="rId6"/>
          <a:stretch>
            <a:fillRect/>
          </a:stretch>
        </p:blipFill>
        <p:spPr>
          <a:xfrm>
            <a:off x="7077434" y="5233620"/>
            <a:ext cx="488919" cy="488919"/>
          </a:xfrm>
          <a:prstGeom prst="rect">
            <a:avLst/>
          </a:prstGeom>
        </p:spPr>
      </p:pic>
      <p:sp>
        <p:nvSpPr>
          <p:cNvPr id="13" name="Rectangle 12">
            <a:extLst>
              <a:ext uri="{FF2B5EF4-FFF2-40B4-BE49-F238E27FC236}">
                <a16:creationId xmlns:a16="http://schemas.microsoft.com/office/drawing/2014/main" id="{00D2EBA3-D161-DA5C-6070-FCB243D72FCA}"/>
              </a:ext>
            </a:extLst>
          </p:cNvPr>
          <p:cNvSpPr/>
          <p:nvPr/>
        </p:nvSpPr>
        <p:spPr bwMode="ltGray">
          <a:xfrm>
            <a:off x="937369" y="5076885"/>
            <a:ext cx="10404473" cy="815031"/>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75A4B08-E58A-BD3E-ED67-F19390FAB2CF}"/>
              </a:ext>
            </a:extLst>
          </p:cNvPr>
          <p:cNvSpPr txBox="1"/>
          <p:nvPr/>
        </p:nvSpPr>
        <p:spPr>
          <a:xfrm>
            <a:off x="2114850" y="5296231"/>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89%</a:t>
            </a:r>
            <a:endParaRPr lang="fr-FR" sz="1400" dirty="0">
              <a:solidFill>
                <a:srgbClr val="C1AC51"/>
              </a:solidFill>
              <a:latin typeface="Kantar"/>
            </a:endParaRPr>
          </a:p>
        </p:txBody>
      </p:sp>
      <p:sp>
        <p:nvSpPr>
          <p:cNvPr id="15" name="TextBox 14">
            <a:extLst>
              <a:ext uri="{FF2B5EF4-FFF2-40B4-BE49-F238E27FC236}">
                <a16:creationId xmlns:a16="http://schemas.microsoft.com/office/drawing/2014/main" id="{E0396EF9-8736-8D3D-9E30-5A255636994A}"/>
              </a:ext>
            </a:extLst>
          </p:cNvPr>
          <p:cNvSpPr txBox="1"/>
          <p:nvPr/>
        </p:nvSpPr>
        <p:spPr>
          <a:xfrm>
            <a:off x="4078955" y="5314372"/>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85%</a:t>
            </a:r>
            <a:endParaRPr lang="fr-FR" sz="1400" dirty="0">
              <a:solidFill>
                <a:srgbClr val="C1AC51"/>
              </a:solidFill>
              <a:latin typeface="Kantar"/>
            </a:endParaRPr>
          </a:p>
        </p:txBody>
      </p:sp>
      <p:sp>
        <p:nvSpPr>
          <p:cNvPr id="25" name="TextBox 24">
            <a:extLst>
              <a:ext uri="{FF2B5EF4-FFF2-40B4-BE49-F238E27FC236}">
                <a16:creationId xmlns:a16="http://schemas.microsoft.com/office/drawing/2014/main" id="{EE7ACBE5-3E54-CFE1-FCBE-0C5DE369279E}"/>
              </a:ext>
            </a:extLst>
          </p:cNvPr>
          <p:cNvSpPr txBox="1"/>
          <p:nvPr/>
        </p:nvSpPr>
        <p:spPr>
          <a:xfrm>
            <a:off x="6017489" y="5291135"/>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65%</a:t>
            </a:r>
            <a:endParaRPr lang="fr-FR" sz="1400" dirty="0">
              <a:solidFill>
                <a:srgbClr val="C1AC51"/>
              </a:solidFill>
              <a:latin typeface="Kantar"/>
            </a:endParaRPr>
          </a:p>
        </p:txBody>
      </p:sp>
      <p:sp>
        <p:nvSpPr>
          <p:cNvPr id="26" name="TextBox 25">
            <a:extLst>
              <a:ext uri="{FF2B5EF4-FFF2-40B4-BE49-F238E27FC236}">
                <a16:creationId xmlns:a16="http://schemas.microsoft.com/office/drawing/2014/main" id="{969E05C3-F49C-D92F-25D2-CA74BFEC370F}"/>
              </a:ext>
            </a:extLst>
          </p:cNvPr>
          <p:cNvSpPr txBox="1"/>
          <p:nvPr/>
        </p:nvSpPr>
        <p:spPr>
          <a:xfrm>
            <a:off x="7809451" y="5299477"/>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75%</a:t>
            </a:r>
            <a:endParaRPr lang="fr-FR" sz="1400" dirty="0">
              <a:solidFill>
                <a:srgbClr val="C1AC51"/>
              </a:solidFill>
              <a:latin typeface="Kantar"/>
            </a:endParaRPr>
          </a:p>
        </p:txBody>
      </p:sp>
      <p:sp>
        <p:nvSpPr>
          <p:cNvPr id="27" name="TextBox 26">
            <a:extLst>
              <a:ext uri="{FF2B5EF4-FFF2-40B4-BE49-F238E27FC236}">
                <a16:creationId xmlns:a16="http://schemas.microsoft.com/office/drawing/2014/main" id="{1BBED43D-CE43-5AF6-9F8C-3F94BB96F192}"/>
              </a:ext>
            </a:extLst>
          </p:cNvPr>
          <p:cNvSpPr txBox="1"/>
          <p:nvPr/>
        </p:nvSpPr>
        <p:spPr>
          <a:xfrm>
            <a:off x="8936867" y="5299477"/>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78%</a:t>
            </a:r>
            <a:endParaRPr lang="fr-FR" sz="1400" dirty="0">
              <a:solidFill>
                <a:srgbClr val="C1AC51"/>
              </a:solidFill>
              <a:latin typeface="Kantar"/>
            </a:endParaRPr>
          </a:p>
        </p:txBody>
      </p:sp>
      <p:sp>
        <p:nvSpPr>
          <p:cNvPr id="29" name="TextBox 28">
            <a:extLst>
              <a:ext uri="{FF2B5EF4-FFF2-40B4-BE49-F238E27FC236}">
                <a16:creationId xmlns:a16="http://schemas.microsoft.com/office/drawing/2014/main" id="{17022898-3490-D435-8069-E70BBD86101A}"/>
              </a:ext>
            </a:extLst>
          </p:cNvPr>
          <p:cNvSpPr txBox="1"/>
          <p:nvPr/>
        </p:nvSpPr>
        <p:spPr>
          <a:xfrm>
            <a:off x="10332341" y="5299477"/>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81%</a:t>
            </a:r>
            <a:endParaRPr lang="fr-FR" sz="1400" dirty="0">
              <a:solidFill>
                <a:srgbClr val="C1AC51"/>
              </a:solidFill>
              <a:latin typeface="Kantar"/>
            </a:endParaRPr>
          </a:p>
        </p:txBody>
      </p:sp>
      <p:pic>
        <p:nvPicPr>
          <p:cNvPr id="22" name="Picture 5">
            <a:extLst>
              <a:ext uri="{FF2B5EF4-FFF2-40B4-BE49-F238E27FC236}">
                <a16:creationId xmlns:a16="http://schemas.microsoft.com/office/drawing/2014/main" id="{3856E4A0-61F8-8887-7D1D-2EB1C15D37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0872" y="1669021"/>
            <a:ext cx="534599" cy="5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a16="http://schemas.microsoft.com/office/drawing/2014/main" id="{E1FEBBF1-F23D-BB1C-4532-30C1526B07EA}"/>
              </a:ext>
            </a:extLst>
          </p:cNvPr>
          <p:cNvSpPr txBox="1"/>
          <p:nvPr/>
        </p:nvSpPr>
        <p:spPr>
          <a:xfrm>
            <a:off x="6153656" y="2894369"/>
            <a:ext cx="1424486" cy="430887"/>
          </a:xfrm>
          <a:prstGeom prst="rect">
            <a:avLst/>
          </a:prstGeom>
          <a:solidFill>
            <a:schemeClr val="bg1">
              <a:lumMod val="95000"/>
            </a:schemeClr>
          </a:solidFill>
        </p:spPr>
        <p:txBody>
          <a:bodyPr wrap="square" lIns="0" tIns="0" rIns="0" bIns="0" rtlCol="0" anchor="b">
            <a:spAutoFit/>
          </a:bodyPr>
          <a:lstStyle/>
          <a:p>
            <a:pPr lvl="1" algn="r">
              <a:tabLst>
                <a:tab pos="1252538" algn="l"/>
              </a:tabLst>
            </a:pPr>
            <a:r>
              <a:rPr lang="fr-FR" sz="1400" i="1" dirty="0">
                <a:latin typeface="Kantar"/>
              </a:rPr>
              <a:t>18-29 ans</a:t>
            </a:r>
          </a:p>
          <a:p>
            <a:pPr lvl="1" algn="r">
              <a:tabLst>
                <a:tab pos="1252538" algn="l"/>
              </a:tabLst>
            </a:pPr>
            <a:r>
              <a:rPr lang="fr-FR" sz="1050" i="1" dirty="0">
                <a:latin typeface="Kantar"/>
              </a:rPr>
              <a:t>(186</a:t>
            </a:r>
            <a:r>
              <a:rPr lang="fr-FR" sz="1400" i="1" dirty="0">
                <a:latin typeface="Kantar"/>
              </a:rPr>
              <a:t>)</a:t>
            </a:r>
          </a:p>
        </p:txBody>
      </p:sp>
      <p:sp>
        <p:nvSpPr>
          <p:cNvPr id="24" name="TextBox 23">
            <a:extLst>
              <a:ext uri="{FF2B5EF4-FFF2-40B4-BE49-F238E27FC236}">
                <a16:creationId xmlns:a16="http://schemas.microsoft.com/office/drawing/2014/main" id="{415E8629-FDCC-2D5E-EE43-75B6F65805C5}"/>
              </a:ext>
            </a:extLst>
          </p:cNvPr>
          <p:cNvSpPr txBox="1"/>
          <p:nvPr/>
        </p:nvSpPr>
        <p:spPr>
          <a:xfrm>
            <a:off x="5457451" y="2426858"/>
            <a:ext cx="2068020" cy="377026"/>
          </a:xfrm>
          <a:prstGeom prst="rect">
            <a:avLst/>
          </a:prstGeom>
          <a:noFill/>
        </p:spPr>
        <p:txBody>
          <a:bodyPr wrap="square" lIns="0" tIns="0" rIns="0" bIns="0" rtlCol="0" anchor="b">
            <a:spAutoFit/>
          </a:bodyPr>
          <a:lstStyle/>
          <a:p>
            <a:pPr algn="r"/>
            <a:r>
              <a:rPr lang="fr-FR" sz="1400" dirty="0">
                <a:latin typeface="Kantar"/>
              </a:rPr>
              <a:t>Total répondants </a:t>
            </a:r>
          </a:p>
          <a:p>
            <a:pPr algn="r"/>
            <a:r>
              <a:rPr lang="fr-FR" sz="1050" dirty="0">
                <a:latin typeface="Kantar"/>
              </a:rPr>
              <a:t>(1017)</a:t>
            </a:r>
          </a:p>
        </p:txBody>
      </p:sp>
      <p:sp>
        <p:nvSpPr>
          <p:cNvPr id="19" name="Slide Number Placeholder 18">
            <a:extLst>
              <a:ext uri="{FF2B5EF4-FFF2-40B4-BE49-F238E27FC236}">
                <a16:creationId xmlns:a16="http://schemas.microsoft.com/office/drawing/2014/main" id="{DFC83601-53F5-AB16-D2C5-3C3663C9AA01}"/>
              </a:ext>
            </a:extLst>
          </p:cNvPr>
          <p:cNvSpPr>
            <a:spLocks noGrp="1"/>
          </p:cNvSpPr>
          <p:nvPr>
            <p:ph type="sldNum" sz="quarter" idx="4"/>
          </p:nvPr>
        </p:nvSpPr>
        <p:spPr/>
        <p:txBody>
          <a:bodyPr/>
          <a:lstStyle/>
          <a:p>
            <a:fld id="{4034BEE3-566C-4068-A777-C3A4762E861B}" type="slidenum">
              <a:rPr lang="en-GB" smtClean="0"/>
              <a:pPr/>
              <a:t>13</a:t>
            </a:fld>
            <a:endParaRPr lang="en-GB" dirty="0"/>
          </a:p>
        </p:txBody>
      </p:sp>
    </p:spTree>
    <p:extLst>
      <p:ext uri="{BB962C8B-B14F-4D97-AF65-F5344CB8AC3E}">
        <p14:creationId xmlns:p14="http://schemas.microsoft.com/office/powerpoint/2010/main" val="143851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8A9B0FE-B290-60C4-4DCF-EA4D390A2391}"/>
              </a:ext>
            </a:extLst>
          </p:cNvPr>
          <p:cNvSpPr txBox="1"/>
          <p:nvPr/>
        </p:nvSpPr>
        <p:spPr>
          <a:xfrm>
            <a:off x="152518" y="2446443"/>
            <a:ext cx="5724716" cy="923330"/>
          </a:xfrm>
          <a:prstGeom prst="rect">
            <a:avLst/>
          </a:prstGeom>
          <a:noFill/>
        </p:spPr>
        <p:txBody>
          <a:bodyPr wrap="square">
            <a:spAutoFit/>
          </a:bodyPr>
          <a:lstStyle/>
          <a:p>
            <a:pPr algn="r"/>
            <a:r>
              <a:rPr lang="fr-FR" i="1" dirty="0">
                <a:latin typeface="Kantar"/>
              </a:rPr>
              <a:t>« </a:t>
            </a:r>
            <a:r>
              <a:rPr lang="fr-FR" i="1" dirty="0">
                <a:solidFill>
                  <a:srgbClr val="C1AC51"/>
                </a:solidFill>
                <a:latin typeface="Kantar"/>
              </a:rPr>
              <a:t>Il est généralement possible de réduire le risque des investissements en bourse en diversifiant les actions et les titres </a:t>
            </a:r>
            <a:r>
              <a:rPr lang="fr-FR" i="1" dirty="0">
                <a:latin typeface="Kantar"/>
              </a:rPr>
              <a:t>» </a:t>
            </a:r>
          </a:p>
        </p:txBody>
      </p:sp>
      <p:sp>
        <p:nvSpPr>
          <p:cNvPr id="12" name="TextBox 11">
            <a:extLst>
              <a:ext uri="{FF2B5EF4-FFF2-40B4-BE49-F238E27FC236}">
                <a16:creationId xmlns:a16="http://schemas.microsoft.com/office/drawing/2014/main" id="{65C35369-15FC-6F39-8052-9AB7F8C40C09}"/>
              </a:ext>
            </a:extLst>
          </p:cNvPr>
          <p:cNvSpPr txBox="1"/>
          <p:nvPr/>
        </p:nvSpPr>
        <p:spPr>
          <a:xfrm>
            <a:off x="191714" y="3654017"/>
            <a:ext cx="5685520" cy="646331"/>
          </a:xfrm>
          <a:prstGeom prst="rect">
            <a:avLst/>
          </a:prstGeom>
          <a:noFill/>
        </p:spPr>
        <p:txBody>
          <a:bodyPr wrap="square">
            <a:spAutoFit/>
          </a:bodyPr>
          <a:lstStyle/>
          <a:p>
            <a:pPr algn="r"/>
            <a:r>
              <a:rPr lang="fr-FR" i="1" dirty="0">
                <a:latin typeface="Kantar"/>
              </a:rPr>
              <a:t>« </a:t>
            </a:r>
            <a:r>
              <a:rPr lang="fr-FR" i="1" dirty="0">
                <a:solidFill>
                  <a:srgbClr val="C1AC51"/>
                </a:solidFill>
                <a:latin typeface="Kantar"/>
              </a:rPr>
              <a:t>Il est moins probable de perdre tout son argent si on le place à plusieurs endroits</a:t>
            </a:r>
            <a:r>
              <a:rPr lang="fr-FR" i="1" dirty="0">
                <a:latin typeface="Kantar"/>
              </a:rPr>
              <a:t> » </a:t>
            </a:r>
          </a:p>
        </p:txBody>
      </p:sp>
      <p:sp>
        <p:nvSpPr>
          <p:cNvPr id="10" name="TextBox 9">
            <a:extLst>
              <a:ext uri="{FF2B5EF4-FFF2-40B4-BE49-F238E27FC236}">
                <a16:creationId xmlns:a16="http://schemas.microsoft.com/office/drawing/2014/main" id="{23F3D029-832E-3504-8F14-3EB837977337}"/>
              </a:ext>
            </a:extLst>
          </p:cNvPr>
          <p:cNvSpPr txBox="1"/>
          <p:nvPr/>
        </p:nvSpPr>
        <p:spPr>
          <a:xfrm>
            <a:off x="11111303" y="1709554"/>
            <a:ext cx="952878" cy="369332"/>
          </a:xfrm>
          <a:prstGeom prst="rect">
            <a:avLst/>
          </a:prstGeom>
          <a:noFill/>
        </p:spPr>
        <p:txBody>
          <a:bodyPr wrap="square">
            <a:spAutoFit/>
          </a:bodyPr>
          <a:lstStyle/>
          <a:p>
            <a:r>
              <a:rPr lang="fr-FR" i="1" dirty="0">
                <a:latin typeface="Kantar"/>
              </a:rPr>
              <a:t>REFUS </a:t>
            </a:r>
          </a:p>
        </p:txBody>
      </p:sp>
      <p:sp>
        <p:nvSpPr>
          <p:cNvPr id="16" name="TextBox 15">
            <a:extLst>
              <a:ext uri="{FF2B5EF4-FFF2-40B4-BE49-F238E27FC236}">
                <a16:creationId xmlns:a16="http://schemas.microsoft.com/office/drawing/2014/main" id="{2E5414BA-CC31-E94F-11C9-BE3EC4EBFA75}"/>
              </a:ext>
            </a:extLst>
          </p:cNvPr>
          <p:cNvSpPr txBox="1"/>
          <p:nvPr/>
        </p:nvSpPr>
        <p:spPr>
          <a:xfrm>
            <a:off x="10146291" y="1720915"/>
            <a:ext cx="661103" cy="369332"/>
          </a:xfrm>
          <a:prstGeom prst="rect">
            <a:avLst/>
          </a:prstGeom>
          <a:noFill/>
        </p:spPr>
        <p:txBody>
          <a:bodyPr wrap="square">
            <a:spAutoFit/>
          </a:bodyPr>
          <a:lstStyle/>
          <a:p>
            <a:r>
              <a:rPr lang="fr-FR" i="1" dirty="0">
                <a:latin typeface="Kantar"/>
              </a:rPr>
              <a:t>NSP </a:t>
            </a:r>
          </a:p>
        </p:txBody>
      </p:sp>
      <p:pic>
        <p:nvPicPr>
          <p:cNvPr id="17" name="Picture 16">
            <a:extLst>
              <a:ext uri="{FF2B5EF4-FFF2-40B4-BE49-F238E27FC236}">
                <a16:creationId xmlns:a16="http://schemas.microsoft.com/office/drawing/2014/main" id="{51BF07ED-CBF2-736A-3CF2-6744366C51C0}"/>
              </a:ext>
            </a:extLst>
          </p:cNvPr>
          <p:cNvPicPr>
            <a:picLocks noChangeAspect="1"/>
          </p:cNvPicPr>
          <p:nvPr/>
        </p:nvPicPr>
        <p:blipFill rotWithShape="1">
          <a:blip r:embed="rId2"/>
          <a:srcRect t="4418" r="7827" b="50502"/>
          <a:stretch/>
        </p:blipFill>
        <p:spPr>
          <a:xfrm rot="425628">
            <a:off x="7796276" y="1630096"/>
            <a:ext cx="1034609" cy="544935"/>
          </a:xfrm>
          <a:prstGeom prst="rect">
            <a:avLst/>
          </a:prstGeom>
        </p:spPr>
      </p:pic>
      <p:pic>
        <p:nvPicPr>
          <p:cNvPr id="18" name="Picture 17">
            <a:extLst>
              <a:ext uri="{FF2B5EF4-FFF2-40B4-BE49-F238E27FC236}">
                <a16:creationId xmlns:a16="http://schemas.microsoft.com/office/drawing/2014/main" id="{595F1BC6-3C79-F322-9F92-DFDCC0B222A6}"/>
              </a:ext>
            </a:extLst>
          </p:cNvPr>
          <p:cNvPicPr>
            <a:picLocks noChangeAspect="1"/>
          </p:cNvPicPr>
          <p:nvPr/>
        </p:nvPicPr>
        <p:blipFill rotWithShape="1">
          <a:blip r:embed="rId2"/>
          <a:srcRect l="1" t="48057" r="2081" b="12291"/>
          <a:stretch/>
        </p:blipFill>
        <p:spPr>
          <a:xfrm rot="179575">
            <a:off x="8872337" y="1655739"/>
            <a:ext cx="1099121" cy="479323"/>
          </a:xfrm>
          <a:prstGeom prst="rect">
            <a:avLst/>
          </a:prstGeom>
        </p:spPr>
      </p:pic>
      <p:sp>
        <p:nvSpPr>
          <p:cNvPr id="28" name="Title 5">
            <a:extLst>
              <a:ext uri="{FF2B5EF4-FFF2-40B4-BE49-F238E27FC236}">
                <a16:creationId xmlns:a16="http://schemas.microsoft.com/office/drawing/2014/main" id="{C403A98F-228D-03D9-6934-0835EA673630}"/>
              </a:ext>
            </a:extLst>
          </p:cNvPr>
          <p:cNvSpPr txBox="1">
            <a:spLocks/>
          </p:cNvSpPr>
          <p:nvPr/>
        </p:nvSpPr>
        <p:spPr>
          <a:xfrm>
            <a:off x="359998" y="430717"/>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fr-FR" dirty="0">
                <a:latin typeface="Kantar"/>
              </a:rPr>
              <a:t>Comprendre le risque et la diversification</a:t>
            </a:r>
          </a:p>
          <a:p>
            <a:endParaRPr lang="fr-FR" dirty="0">
              <a:latin typeface="Kantar"/>
            </a:endParaRPr>
          </a:p>
        </p:txBody>
      </p:sp>
      <p:cxnSp>
        <p:nvCxnSpPr>
          <p:cNvPr id="2" name="Straight Connector 1">
            <a:extLst>
              <a:ext uri="{FF2B5EF4-FFF2-40B4-BE49-F238E27FC236}">
                <a16:creationId xmlns:a16="http://schemas.microsoft.com/office/drawing/2014/main" id="{C1F8B49D-E0E8-C4E6-B85C-8B5C77E54712}"/>
              </a:ext>
            </a:extLst>
          </p:cNvPr>
          <p:cNvCxnSpPr>
            <a:cxnSpLocks/>
          </p:cNvCxnSpPr>
          <p:nvPr/>
        </p:nvCxnSpPr>
        <p:spPr>
          <a:xfrm>
            <a:off x="573741" y="3402530"/>
            <a:ext cx="11152094"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4" name="Table 21">
            <a:extLst>
              <a:ext uri="{FF2B5EF4-FFF2-40B4-BE49-F238E27FC236}">
                <a16:creationId xmlns:a16="http://schemas.microsoft.com/office/drawing/2014/main" id="{650D7C9C-B1E5-65F8-960B-32681B3767E5}"/>
              </a:ext>
            </a:extLst>
          </p:cNvPr>
          <p:cNvGraphicFramePr>
            <a:graphicFrameLocks noGrp="1"/>
          </p:cNvGraphicFramePr>
          <p:nvPr>
            <p:extLst>
              <p:ext uri="{D42A27DB-BD31-4B8C-83A1-F6EECF244321}">
                <p14:modId xmlns:p14="http://schemas.microsoft.com/office/powerpoint/2010/main" val="3134490117"/>
              </p:ext>
            </p:extLst>
          </p:nvPr>
        </p:nvGraphicFramePr>
        <p:xfrm>
          <a:off x="7801893" y="3499032"/>
          <a:ext cx="4262288" cy="965996"/>
        </p:xfrm>
        <a:graphic>
          <a:graphicData uri="http://schemas.openxmlformats.org/drawingml/2006/table">
            <a:tbl>
              <a:tblPr firstRow="1" bandRow="1">
                <a:tableStyleId>{2D5ABB26-0587-4C30-8999-92F81FD0307C}</a:tableStyleId>
              </a:tblPr>
              <a:tblGrid>
                <a:gridCol w="1065572">
                  <a:extLst>
                    <a:ext uri="{9D8B030D-6E8A-4147-A177-3AD203B41FA5}">
                      <a16:colId xmlns:a16="http://schemas.microsoft.com/office/drawing/2014/main" val="3561427287"/>
                    </a:ext>
                  </a:extLst>
                </a:gridCol>
                <a:gridCol w="1065572">
                  <a:extLst>
                    <a:ext uri="{9D8B030D-6E8A-4147-A177-3AD203B41FA5}">
                      <a16:colId xmlns:a16="http://schemas.microsoft.com/office/drawing/2014/main" val="211601598"/>
                    </a:ext>
                  </a:extLst>
                </a:gridCol>
                <a:gridCol w="1065572">
                  <a:extLst>
                    <a:ext uri="{9D8B030D-6E8A-4147-A177-3AD203B41FA5}">
                      <a16:colId xmlns:a16="http://schemas.microsoft.com/office/drawing/2014/main" val="3799060593"/>
                    </a:ext>
                  </a:extLst>
                </a:gridCol>
                <a:gridCol w="1065572">
                  <a:extLst>
                    <a:ext uri="{9D8B030D-6E8A-4147-A177-3AD203B41FA5}">
                      <a16:colId xmlns:a16="http://schemas.microsoft.com/office/drawing/2014/main" val="1256220549"/>
                    </a:ext>
                  </a:extLst>
                </a:gridCol>
              </a:tblGrid>
              <a:tr h="482998">
                <a:tc>
                  <a:txBody>
                    <a:bodyPr/>
                    <a:lstStyle/>
                    <a:p>
                      <a:pPr algn="ctr"/>
                      <a:r>
                        <a:rPr lang="lb-LU" b="1" dirty="0">
                          <a:solidFill>
                            <a:srgbClr val="C1AC51"/>
                          </a:solidFill>
                        </a:rPr>
                        <a:t>69%</a:t>
                      </a:r>
                      <a:endParaRPr lang="fr-FR" b="1" dirty="0">
                        <a:solidFill>
                          <a:srgbClr val="C1AC51"/>
                        </a:solidFill>
                      </a:endParaRPr>
                    </a:p>
                  </a:txBody>
                  <a:tcPr anchor="ctr"/>
                </a:tc>
                <a:tc>
                  <a:txBody>
                    <a:bodyPr/>
                    <a:lstStyle/>
                    <a:p>
                      <a:pPr algn="ctr"/>
                      <a:r>
                        <a:rPr lang="lb-LU" sz="1400" dirty="0"/>
                        <a:t>14%</a:t>
                      </a:r>
                      <a:endParaRPr lang="fr-FR" sz="1400" dirty="0"/>
                    </a:p>
                  </a:txBody>
                  <a:tcPr anchor="ctr"/>
                </a:tc>
                <a:tc>
                  <a:txBody>
                    <a:bodyPr/>
                    <a:lstStyle/>
                    <a:p>
                      <a:pPr algn="ctr"/>
                      <a:r>
                        <a:rPr lang="lb-LU" sz="1400" dirty="0"/>
                        <a:t>14%</a:t>
                      </a:r>
                      <a:endParaRPr lang="fr-FR" sz="1400" dirty="0"/>
                    </a:p>
                  </a:txBody>
                  <a:tcPr anchor="ctr"/>
                </a:tc>
                <a:tc>
                  <a:txBody>
                    <a:bodyPr/>
                    <a:lstStyle/>
                    <a:p>
                      <a:pPr algn="ctr"/>
                      <a:r>
                        <a:rPr lang="lb-LU" sz="1400" dirty="0"/>
                        <a:t>3%</a:t>
                      </a:r>
                      <a:endParaRPr lang="fr-FR" sz="1400" dirty="0"/>
                    </a:p>
                  </a:txBody>
                  <a:tcPr anchor="ctr"/>
                </a:tc>
                <a:extLst>
                  <a:ext uri="{0D108BD9-81ED-4DB2-BD59-A6C34878D82A}">
                    <a16:rowId xmlns:a16="http://schemas.microsoft.com/office/drawing/2014/main" val="1810943487"/>
                  </a:ext>
                </a:extLst>
              </a:tr>
              <a:tr h="482998">
                <a:tc>
                  <a:txBody>
                    <a:bodyPr/>
                    <a:lstStyle/>
                    <a:p>
                      <a:pPr algn="ctr"/>
                      <a:r>
                        <a:rPr lang="lb-LU" b="1" i="1" dirty="0">
                          <a:solidFill>
                            <a:srgbClr val="C1AC51"/>
                          </a:solidFill>
                        </a:rPr>
                        <a:t>58%</a:t>
                      </a:r>
                      <a:endParaRPr lang="fr-FR" b="1" i="1" dirty="0">
                        <a:solidFill>
                          <a:srgbClr val="C1AC51"/>
                        </a:solidFill>
                      </a:endParaRPr>
                    </a:p>
                  </a:txBody>
                  <a:tcPr anchor="ctr">
                    <a:solidFill>
                      <a:schemeClr val="bg1">
                        <a:lumMod val="95000"/>
                      </a:schemeClr>
                    </a:solidFill>
                  </a:tcPr>
                </a:tc>
                <a:tc>
                  <a:txBody>
                    <a:bodyPr/>
                    <a:lstStyle/>
                    <a:p>
                      <a:pPr algn="ctr"/>
                      <a:r>
                        <a:rPr lang="lb-LU" sz="1400" i="1" dirty="0"/>
                        <a:t>21%</a:t>
                      </a:r>
                      <a:endParaRPr lang="fr-FR" sz="1400" i="1" dirty="0"/>
                    </a:p>
                  </a:txBody>
                  <a:tcPr anchor="ctr">
                    <a:solidFill>
                      <a:schemeClr val="bg1">
                        <a:lumMod val="95000"/>
                      </a:schemeClr>
                    </a:solidFill>
                  </a:tcPr>
                </a:tc>
                <a:tc>
                  <a:txBody>
                    <a:bodyPr/>
                    <a:lstStyle/>
                    <a:p>
                      <a:pPr algn="ctr"/>
                      <a:r>
                        <a:rPr lang="lb-LU" sz="1400" i="1" dirty="0"/>
                        <a:t>16%</a:t>
                      </a:r>
                      <a:endParaRPr lang="fr-FR" sz="1400" i="1" dirty="0"/>
                    </a:p>
                  </a:txBody>
                  <a:tcPr anchor="ctr">
                    <a:solidFill>
                      <a:schemeClr val="bg1">
                        <a:lumMod val="95000"/>
                      </a:schemeClr>
                    </a:solidFill>
                  </a:tcPr>
                </a:tc>
                <a:tc>
                  <a:txBody>
                    <a:bodyPr/>
                    <a:lstStyle/>
                    <a:p>
                      <a:pPr algn="ctr"/>
                      <a:r>
                        <a:rPr lang="lb-LU" sz="1400" i="1" dirty="0"/>
                        <a:t>4%</a:t>
                      </a:r>
                      <a:endParaRPr lang="fr-FR" sz="1400" i="1" dirty="0"/>
                    </a:p>
                  </a:txBody>
                  <a:tcPr anchor="ctr">
                    <a:solidFill>
                      <a:schemeClr val="bg1">
                        <a:lumMod val="95000"/>
                      </a:schemeClr>
                    </a:solidFill>
                  </a:tcPr>
                </a:tc>
                <a:extLst>
                  <a:ext uri="{0D108BD9-81ED-4DB2-BD59-A6C34878D82A}">
                    <a16:rowId xmlns:a16="http://schemas.microsoft.com/office/drawing/2014/main" val="1751197943"/>
                  </a:ext>
                </a:extLst>
              </a:tr>
            </a:tbl>
          </a:graphicData>
        </a:graphic>
      </p:graphicFrame>
      <p:graphicFrame>
        <p:nvGraphicFramePr>
          <p:cNvPr id="5" name="Table 21">
            <a:extLst>
              <a:ext uri="{FF2B5EF4-FFF2-40B4-BE49-F238E27FC236}">
                <a16:creationId xmlns:a16="http://schemas.microsoft.com/office/drawing/2014/main" id="{6769638C-FFF1-5956-4441-8228711594FA}"/>
              </a:ext>
            </a:extLst>
          </p:cNvPr>
          <p:cNvGraphicFramePr>
            <a:graphicFrameLocks noGrp="1"/>
          </p:cNvGraphicFramePr>
          <p:nvPr>
            <p:extLst>
              <p:ext uri="{D42A27DB-BD31-4B8C-83A1-F6EECF244321}">
                <p14:modId xmlns:p14="http://schemas.microsoft.com/office/powerpoint/2010/main" val="3740093947"/>
              </p:ext>
            </p:extLst>
          </p:nvPr>
        </p:nvGraphicFramePr>
        <p:xfrm>
          <a:off x="7801893" y="2383413"/>
          <a:ext cx="4262288" cy="965996"/>
        </p:xfrm>
        <a:graphic>
          <a:graphicData uri="http://schemas.openxmlformats.org/drawingml/2006/table">
            <a:tbl>
              <a:tblPr firstRow="1" bandRow="1">
                <a:tableStyleId>{2D5ABB26-0587-4C30-8999-92F81FD0307C}</a:tableStyleId>
              </a:tblPr>
              <a:tblGrid>
                <a:gridCol w="1065572">
                  <a:extLst>
                    <a:ext uri="{9D8B030D-6E8A-4147-A177-3AD203B41FA5}">
                      <a16:colId xmlns:a16="http://schemas.microsoft.com/office/drawing/2014/main" val="3561427287"/>
                    </a:ext>
                  </a:extLst>
                </a:gridCol>
                <a:gridCol w="1065572">
                  <a:extLst>
                    <a:ext uri="{9D8B030D-6E8A-4147-A177-3AD203B41FA5}">
                      <a16:colId xmlns:a16="http://schemas.microsoft.com/office/drawing/2014/main" val="211601598"/>
                    </a:ext>
                  </a:extLst>
                </a:gridCol>
                <a:gridCol w="1065572">
                  <a:extLst>
                    <a:ext uri="{9D8B030D-6E8A-4147-A177-3AD203B41FA5}">
                      <a16:colId xmlns:a16="http://schemas.microsoft.com/office/drawing/2014/main" val="3799060593"/>
                    </a:ext>
                  </a:extLst>
                </a:gridCol>
                <a:gridCol w="1065572">
                  <a:extLst>
                    <a:ext uri="{9D8B030D-6E8A-4147-A177-3AD203B41FA5}">
                      <a16:colId xmlns:a16="http://schemas.microsoft.com/office/drawing/2014/main" val="1256220549"/>
                    </a:ext>
                  </a:extLst>
                </a:gridCol>
              </a:tblGrid>
              <a:tr h="482998">
                <a:tc>
                  <a:txBody>
                    <a:bodyPr/>
                    <a:lstStyle/>
                    <a:p>
                      <a:pPr algn="ctr"/>
                      <a:r>
                        <a:rPr lang="lb-LU" b="1" dirty="0">
                          <a:solidFill>
                            <a:srgbClr val="C1AC51"/>
                          </a:solidFill>
                        </a:rPr>
                        <a:t>60%</a:t>
                      </a:r>
                      <a:endParaRPr lang="fr-FR" b="1" dirty="0">
                        <a:solidFill>
                          <a:srgbClr val="C1AC51"/>
                        </a:solidFill>
                      </a:endParaRPr>
                    </a:p>
                  </a:txBody>
                  <a:tcPr anchor="ctr"/>
                </a:tc>
                <a:tc>
                  <a:txBody>
                    <a:bodyPr/>
                    <a:lstStyle/>
                    <a:p>
                      <a:pPr algn="ctr"/>
                      <a:r>
                        <a:rPr lang="lb-LU" sz="1400" dirty="0"/>
                        <a:t>5%</a:t>
                      </a:r>
                      <a:endParaRPr lang="fr-FR" sz="1400" dirty="0"/>
                    </a:p>
                  </a:txBody>
                  <a:tcPr anchor="ctr"/>
                </a:tc>
                <a:tc>
                  <a:txBody>
                    <a:bodyPr/>
                    <a:lstStyle/>
                    <a:p>
                      <a:pPr algn="ctr"/>
                      <a:r>
                        <a:rPr lang="lb-LU" sz="1400" dirty="0"/>
                        <a:t>32%</a:t>
                      </a:r>
                      <a:endParaRPr lang="fr-FR" sz="1400" dirty="0"/>
                    </a:p>
                  </a:txBody>
                  <a:tcPr anchor="ctr"/>
                </a:tc>
                <a:tc>
                  <a:txBody>
                    <a:bodyPr/>
                    <a:lstStyle/>
                    <a:p>
                      <a:pPr algn="ctr"/>
                      <a:r>
                        <a:rPr lang="lb-LU" sz="1400" dirty="0"/>
                        <a:t>3%</a:t>
                      </a:r>
                      <a:endParaRPr lang="fr-FR" sz="1400" dirty="0"/>
                    </a:p>
                  </a:txBody>
                  <a:tcPr anchor="ctr"/>
                </a:tc>
                <a:extLst>
                  <a:ext uri="{0D108BD9-81ED-4DB2-BD59-A6C34878D82A}">
                    <a16:rowId xmlns:a16="http://schemas.microsoft.com/office/drawing/2014/main" val="1810943487"/>
                  </a:ext>
                </a:extLst>
              </a:tr>
              <a:tr h="482998">
                <a:tc>
                  <a:txBody>
                    <a:bodyPr/>
                    <a:lstStyle/>
                    <a:p>
                      <a:pPr algn="ctr"/>
                      <a:r>
                        <a:rPr lang="lb-LU" b="1" i="1" dirty="0">
                          <a:solidFill>
                            <a:srgbClr val="C1AC51"/>
                          </a:solidFill>
                        </a:rPr>
                        <a:t>45%</a:t>
                      </a:r>
                      <a:endParaRPr lang="fr-FR" b="1" i="1" dirty="0">
                        <a:solidFill>
                          <a:srgbClr val="C1AC51"/>
                        </a:solidFill>
                      </a:endParaRPr>
                    </a:p>
                  </a:txBody>
                  <a:tcPr anchor="ctr">
                    <a:solidFill>
                      <a:schemeClr val="bg1">
                        <a:lumMod val="95000"/>
                      </a:schemeClr>
                    </a:solidFill>
                  </a:tcPr>
                </a:tc>
                <a:tc>
                  <a:txBody>
                    <a:bodyPr/>
                    <a:lstStyle/>
                    <a:p>
                      <a:pPr algn="ctr"/>
                      <a:r>
                        <a:rPr lang="lb-LU" sz="1400" i="1" dirty="0"/>
                        <a:t>7%</a:t>
                      </a:r>
                      <a:endParaRPr lang="fr-FR" sz="1400" i="1" dirty="0"/>
                    </a:p>
                  </a:txBody>
                  <a:tcPr anchor="ctr">
                    <a:solidFill>
                      <a:schemeClr val="bg1">
                        <a:lumMod val="95000"/>
                      </a:schemeClr>
                    </a:solidFill>
                  </a:tcPr>
                </a:tc>
                <a:tc>
                  <a:txBody>
                    <a:bodyPr/>
                    <a:lstStyle/>
                    <a:p>
                      <a:pPr algn="ctr"/>
                      <a:r>
                        <a:rPr lang="lb-LU" sz="1400" i="1" dirty="0"/>
                        <a:t>43%</a:t>
                      </a:r>
                      <a:endParaRPr lang="fr-FR" sz="1400" i="1" dirty="0"/>
                    </a:p>
                  </a:txBody>
                  <a:tcPr anchor="ctr">
                    <a:solidFill>
                      <a:schemeClr val="bg1">
                        <a:lumMod val="95000"/>
                      </a:schemeClr>
                    </a:solidFill>
                  </a:tcPr>
                </a:tc>
                <a:tc>
                  <a:txBody>
                    <a:bodyPr/>
                    <a:lstStyle/>
                    <a:p>
                      <a:pPr algn="ctr"/>
                      <a:r>
                        <a:rPr lang="lb-LU" sz="1400" i="1" dirty="0"/>
                        <a:t>5%</a:t>
                      </a:r>
                      <a:endParaRPr lang="fr-FR" sz="1400" i="1" dirty="0"/>
                    </a:p>
                  </a:txBody>
                  <a:tcPr anchor="ctr">
                    <a:solidFill>
                      <a:schemeClr val="bg1">
                        <a:lumMod val="95000"/>
                      </a:schemeClr>
                    </a:solidFill>
                  </a:tcPr>
                </a:tc>
                <a:extLst>
                  <a:ext uri="{0D108BD9-81ED-4DB2-BD59-A6C34878D82A}">
                    <a16:rowId xmlns:a16="http://schemas.microsoft.com/office/drawing/2014/main" val="1751197943"/>
                  </a:ext>
                </a:extLst>
              </a:tr>
            </a:tbl>
          </a:graphicData>
        </a:graphic>
      </p:graphicFrame>
      <p:sp>
        <p:nvSpPr>
          <p:cNvPr id="6" name="TextBox 5">
            <a:extLst>
              <a:ext uri="{FF2B5EF4-FFF2-40B4-BE49-F238E27FC236}">
                <a16:creationId xmlns:a16="http://schemas.microsoft.com/office/drawing/2014/main" id="{E447A8DA-7F6A-EA10-817C-A2FE60004DC5}"/>
              </a:ext>
            </a:extLst>
          </p:cNvPr>
          <p:cNvSpPr txBox="1"/>
          <p:nvPr/>
        </p:nvSpPr>
        <p:spPr>
          <a:xfrm>
            <a:off x="8915572" y="5164224"/>
            <a:ext cx="1456311" cy="169277"/>
          </a:xfrm>
          <a:prstGeom prst="rect">
            <a:avLst/>
          </a:prstGeom>
          <a:noFill/>
        </p:spPr>
        <p:txBody>
          <a:bodyPr wrap="square" lIns="0" tIns="0" rIns="0" bIns="0" rtlCol="0">
            <a:spAutoFit/>
          </a:bodyPr>
          <a:lstStyle/>
          <a:p>
            <a:r>
              <a:rPr lang="lb-LU" sz="1100" dirty="0">
                <a:latin typeface="Kantar"/>
              </a:rPr>
              <a:t>Moyenne (total) :</a:t>
            </a:r>
            <a:endParaRPr lang="fr-FR" sz="1100" dirty="0" err="1">
              <a:latin typeface="Kantar"/>
            </a:endParaRPr>
          </a:p>
        </p:txBody>
      </p:sp>
      <p:sp>
        <p:nvSpPr>
          <p:cNvPr id="7" name="TextBox 6">
            <a:extLst>
              <a:ext uri="{FF2B5EF4-FFF2-40B4-BE49-F238E27FC236}">
                <a16:creationId xmlns:a16="http://schemas.microsoft.com/office/drawing/2014/main" id="{7919F09C-3942-8F4A-5277-C0DF517CAD8B}"/>
              </a:ext>
            </a:extLst>
          </p:cNvPr>
          <p:cNvSpPr txBox="1"/>
          <p:nvPr/>
        </p:nvSpPr>
        <p:spPr>
          <a:xfrm>
            <a:off x="10236592" y="5164224"/>
            <a:ext cx="1361926" cy="169277"/>
          </a:xfrm>
          <a:prstGeom prst="rect">
            <a:avLst/>
          </a:prstGeom>
          <a:noFill/>
        </p:spPr>
        <p:txBody>
          <a:bodyPr wrap="square" lIns="0" tIns="0" rIns="0" bIns="0" rtlCol="0">
            <a:spAutoFit/>
          </a:bodyPr>
          <a:lstStyle/>
          <a:p>
            <a:r>
              <a:rPr lang="lb-LU" sz="1100" dirty="0">
                <a:latin typeface="Kantar"/>
              </a:rPr>
              <a:t>Moyenne (OCDE) :</a:t>
            </a:r>
            <a:endParaRPr lang="fr-FR" sz="1100" dirty="0" err="1">
              <a:latin typeface="Kantar"/>
            </a:endParaRPr>
          </a:p>
        </p:txBody>
      </p:sp>
      <p:pic>
        <p:nvPicPr>
          <p:cNvPr id="9" name="Picture 8">
            <a:extLst>
              <a:ext uri="{FF2B5EF4-FFF2-40B4-BE49-F238E27FC236}">
                <a16:creationId xmlns:a16="http://schemas.microsoft.com/office/drawing/2014/main" id="{1F891B9D-0772-A01F-1CD6-D107BEAB2734}"/>
              </a:ext>
            </a:extLst>
          </p:cNvPr>
          <p:cNvPicPr>
            <a:picLocks noChangeAspect="1"/>
          </p:cNvPicPr>
          <p:nvPr/>
        </p:nvPicPr>
        <p:blipFill>
          <a:blip r:embed="rId3"/>
          <a:stretch>
            <a:fillRect/>
          </a:stretch>
        </p:blipFill>
        <p:spPr>
          <a:xfrm>
            <a:off x="1296986" y="5170088"/>
            <a:ext cx="654636" cy="654636"/>
          </a:xfrm>
          <a:prstGeom prst="rect">
            <a:avLst/>
          </a:prstGeom>
        </p:spPr>
      </p:pic>
      <p:pic>
        <p:nvPicPr>
          <p:cNvPr id="11" name="Picture 10">
            <a:extLst>
              <a:ext uri="{FF2B5EF4-FFF2-40B4-BE49-F238E27FC236}">
                <a16:creationId xmlns:a16="http://schemas.microsoft.com/office/drawing/2014/main" id="{18A122B7-2245-7EC9-70C4-F12C7730F07B}"/>
              </a:ext>
            </a:extLst>
          </p:cNvPr>
          <p:cNvPicPr>
            <a:picLocks noChangeAspect="1"/>
          </p:cNvPicPr>
          <p:nvPr/>
        </p:nvPicPr>
        <p:blipFill>
          <a:blip r:embed="rId4"/>
          <a:stretch>
            <a:fillRect/>
          </a:stretch>
        </p:blipFill>
        <p:spPr>
          <a:xfrm>
            <a:off x="3264080" y="5170089"/>
            <a:ext cx="654635" cy="654635"/>
          </a:xfrm>
          <a:prstGeom prst="rect">
            <a:avLst/>
          </a:prstGeom>
        </p:spPr>
      </p:pic>
      <p:pic>
        <p:nvPicPr>
          <p:cNvPr id="13" name="Picture 12">
            <a:extLst>
              <a:ext uri="{FF2B5EF4-FFF2-40B4-BE49-F238E27FC236}">
                <a16:creationId xmlns:a16="http://schemas.microsoft.com/office/drawing/2014/main" id="{0EF72CF0-0672-2DDC-FEAC-FB0CCB934F2D}"/>
              </a:ext>
            </a:extLst>
          </p:cNvPr>
          <p:cNvPicPr>
            <a:picLocks noChangeAspect="1"/>
          </p:cNvPicPr>
          <p:nvPr/>
        </p:nvPicPr>
        <p:blipFill rotWithShape="1">
          <a:blip r:embed="rId5"/>
          <a:srcRect r="1852" b="13090"/>
          <a:stretch/>
        </p:blipFill>
        <p:spPr>
          <a:xfrm>
            <a:off x="5237756" y="5170089"/>
            <a:ext cx="578367" cy="552450"/>
          </a:xfrm>
          <a:prstGeom prst="rect">
            <a:avLst/>
          </a:prstGeom>
        </p:spPr>
      </p:pic>
      <p:pic>
        <p:nvPicPr>
          <p:cNvPr id="14" name="Picture 13">
            <a:extLst>
              <a:ext uri="{FF2B5EF4-FFF2-40B4-BE49-F238E27FC236}">
                <a16:creationId xmlns:a16="http://schemas.microsoft.com/office/drawing/2014/main" id="{964DDC2B-9CE7-61FE-62EB-31B559681B29}"/>
              </a:ext>
            </a:extLst>
          </p:cNvPr>
          <p:cNvPicPr>
            <a:picLocks noChangeAspect="1"/>
          </p:cNvPicPr>
          <p:nvPr/>
        </p:nvPicPr>
        <p:blipFill>
          <a:blip r:embed="rId6"/>
          <a:stretch>
            <a:fillRect/>
          </a:stretch>
        </p:blipFill>
        <p:spPr>
          <a:xfrm>
            <a:off x="7077434" y="5233620"/>
            <a:ext cx="488919" cy="488919"/>
          </a:xfrm>
          <a:prstGeom prst="rect">
            <a:avLst/>
          </a:prstGeom>
        </p:spPr>
      </p:pic>
      <p:sp>
        <p:nvSpPr>
          <p:cNvPr id="15" name="Rectangle 14">
            <a:extLst>
              <a:ext uri="{FF2B5EF4-FFF2-40B4-BE49-F238E27FC236}">
                <a16:creationId xmlns:a16="http://schemas.microsoft.com/office/drawing/2014/main" id="{BE6B2C0B-D04A-1430-FB5F-4D99ED4FB357}"/>
              </a:ext>
            </a:extLst>
          </p:cNvPr>
          <p:cNvSpPr/>
          <p:nvPr/>
        </p:nvSpPr>
        <p:spPr bwMode="ltGray">
          <a:xfrm>
            <a:off x="937369" y="5076885"/>
            <a:ext cx="10404473" cy="815031"/>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DC93D2E-793D-9162-389D-C004674EA2CA}"/>
              </a:ext>
            </a:extLst>
          </p:cNvPr>
          <p:cNvSpPr txBox="1"/>
          <p:nvPr/>
        </p:nvSpPr>
        <p:spPr>
          <a:xfrm>
            <a:off x="2114850" y="5296231"/>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61%</a:t>
            </a:r>
            <a:endParaRPr lang="fr-FR" sz="1400" dirty="0">
              <a:solidFill>
                <a:srgbClr val="C1AC51"/>
              </a:solidFill>
              <a:latin typeface="Kantar"/>
            </a:endParaRPr>
          </a:p>
        </p:txBody>
      </p:sp>
      <p:sp>
        <p:nvSpPr>
          <p:cNvPr id="26" name="TextBox 25">
            <a:extLst>
              <a:ext uri="{FF2B5EF4-FFF2-40B4-BE49-F238E27FC236}">
                <a16:creationId xmlns:a16="http://schemas.microsoft.com/office/drawing/2014/main" id="{DBAB874F-6FBF-242F-ECE5-4A256A1B59F4}"/>
              </a:ext>
            </a:extLst>
          </p:cNvPr>
          <p:cNvSpPr txBox="1"/>
          <p:nvPr/>
        </p:nvSpPr>
        <p:spPr>
          <a:xfrm>
            <a:off x="4078955" y="5314372"/>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71%</a:t>
            </a:r>
            <a:endParaRPr lang="fr-FR" sz="1400" dirty="0">
              <a:solidFill>
                <a:srgbClr val="C1AC51"/>
              </a:solidFill>
              <a:latin typeface="Kantar"/>
            </a:endParaRPr>
          </a:p>
        </p:txBody>
      </p:sp>
      <p:sp>
        <p:nvSpPr>
          <p:cNvPr id="27" name="TextBox 26">
            <a:extLst>
              <a:ext uri="{FF2B5EF4-FFF2-40B4-BE49-F238E27FC236}">
                <a16:creationId xmlns:a16="http://schemas.microsoft.com/office/drawing/2014/main" id="{9B28BD20-3763-216A-2D6C-77F2708FEEA0}"/>
              </a:ext>
            </a:extLst>
          </p:cNvPr>
          <p:cNvSpPr txBox="1"/>
          <p:nvPr/>
        </p:nvSpPr>
        <p:spPr>
          <a:xfrm>
            <a:off x="6017489" y="5291135"/>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51%</a:t>
            </a:r>
            <a:endParaRPr lang="fr-FR" sz="1400" dirty="0">
              <a:solidFill>
                <a:srgbClr val="C1AC51"/>
              </a:solidFill>
              <a:latin typeface="Kantar"/>
            </a:endParaRPr>
          </a:p>
        </p:txBody>
      </p:sp>
      <p:sp>
        <p:nvSpPr>
          <p:cNvPr id="29" name="TextBox 28">
            <a:extLst>
              <a:ext uri="{FF2B5EF4-FFF2-40B4-BE49-F238E27FC236}">
                <a16:creationId xmlns:a16="http://schemas.microsoft.com/office/drawing/2014/main" id="{CD9EC529-B476-05AD-D259-3FF8B291B15C}"/>
              </a:ext>
            </a:extLst>
          </p:cNvPr>
          <p:cNvSpPr txBox="1"/>
          <p:nvPr/>
        </p:nvSpPr>
        <p:spPr>
          <a:xfrm>
            <a:off x="7809451" y="5299477"/>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45%</a:t>
            </a:r>
            <a:endParaRPr lang="fr-FR" sz="1400" dirty="0">
              <a:solidFill>
                <a:srgbClr val="C1AC51"/>
              </a:solidFill>
              <a:latin typeface="Kantar"/>
            </a:endParaRPr>
          </a:p>
        </p:txBody>
      </p:sp>
      <p:sp>
        <p:nvSpPr>
          <p:cNvPr id="30" name="TextBox 29">
            <a:extLst>
              <a:ext uri="{FF2B5EF4-FFF2-40B4-BE49-F238E27FC236}">
                <a16:creationId xmlns:a16="http://schemas.microsoft.com/office/drawing/2014/main" id="{5F211758-9A49-3CB9-3CD4-FDE60E3762D7}"/>
              </a:ext>
            </a:extLst>
          </p:cNvPr>
          <p:cNvSpPr txBox="1"/>
          <p:nvPr/>
        </p:nvSpPr>
        <p:spPr>
          <a:xfrm>
            <a:off x="8936867" y="5299477"/>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59%</a:t>
            </a:r>
            <a:endParaRPr lang="fr-FR" sz="1400" dirty="0">
              <a:solidFill>
                <a:srgbClr val="C1AC51"/>
              </a:solidFill>
              <a:latin typeface="Kantar"/>
            </a:endParaRPr>
          </a:p>
        </p:txBody>
      </p:sp>
      <p:sp>
        <p:nvSpPr>
          <p:cNvPr id="31" name="TextBox 30">
            <a:extLst>
              <a:ext uri="{FF2B5EF4-FFF2-40B4-BE49-F238E27FC236}">
                <a16:creationId xmlns:a16="http://schemas.microsoft.com/office/drawing/2014/main" id="{9E596ECE-8972-DDDE-1B1B-85121163AEB3}"/>
              </a:ext>
            </a:extLst>
          </p:cNvPr>
          <p:cNvSpPr txBox="1"/>
          <p:nvPr/>
        </p:nvSpPr>
        <p:spPr>
          <a:xfrm>
            <a:off x="10332341" y="5299477"/>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63%</a:t>
            </a:r>
            <a:endParaRPr lang="fr-FR" sz="1400" dirty="0">
              <a:solidFill>
                <a:srgbClr val="C1AC51"/>
              </a:solidFill>
              <a:latin typeface="Kantar"/>
            </a:endParaRPr>
          </a:p>
        </p:txBody>
      </p:sp>
      <p:pic>
        <p:nvPicPr>
          <p:cNvPr id="32" name="Picture 5">
            <a:extLst>
              <a:ext uri="{FF2B5EF4-FFF2-40B4-BE49-F238E27FC236}">
                <a16:creationId xmlns:a16="http://schemas.microsoft.com/office/drawing/2014/main" id="{33CA181C-8790-72F1-4B19-FC8E434364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0872" y="1669021"/>
            <a:ext cx="534599" cy="5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a:extLst>
              <a:ext uri="{FF2B5EF4-FFF2-40B4-BE49-F238E27FC236}">
                <a16:creationId xmlns:a16="http://schemas.microsoft.com/office/drawing/2014/main" id="{B57BA6C3-BD80-051D-FE31-D1D0D0D938EB}"/>
              </a:ext>
            </a:extLst>
          </p:cNvPr>
          <p:cNvSpPr txBox="1"/>
          <p:nvPr/>
        </p:nvSpPr>
        <p:spPr>
          <a:xfrm>
            <a:off x="6153656" y="2948230"/>
            <a:ext cx="1424486" cy="377026"/>
          </a:xfrm>
          <a:prstGeom prst="rect">
            <a:avLst/>
          </a:prstGeom>
          <a:solidFill>
            <a:schemeClr val="bg1">
              <a:lumMod val="95000"/>
            </a:schemeClr>
          </a:solidFill>
        </p:spPr>
        <p:txBody>
          <a:bodyPr wrap="square" lIns="0" tIns="0" rIns="0" bIns="0" rtlCol="0" anchor="b">
            <a:spAutoFit/>
          </a:bodyPr>
          <a:lstStyle/>
          <a:p>
            <a:pPr lvl="1" algn="r">
              <a:tabLst>
                <a:tab pos="1252538" algn="l"/>
              </a:tabLst>
            </a:pPr>
            <a:r>
              <a:rPr lang="fr-FR" sz="1400" i="1" dirty="0">
                <a:latin typeface="Kantar"/>
              </a:rPr>
              <a:t>18-29 ans</a:t>
            </a:r>
          </a:p>
          <a:p>
            <a:pPr lvl="1" algn="r">
              <a:tabLst>
                <a:tab pos="1252538" algn="l"/>
              </a:tabLst>
            </a:pPr>
            <a:r>
              <a:rPr lang="fr-FR" sz="1050" i="1" dirty="0">
                <a:latin typeface="Kantar"/>
              </a:rPr>
              <a:t>(186)</a:t>
            </a:r>
          </a:p>
        </p:txBody>
      </p:sp>
      <p:sp>
        <p:nvSpPr>
          <p:cNvPr id="34" name="TextBox 33">
            <a:extLst>
              <a:ext uri="{FF2B5EF4-FFF2-40B4-BE49-F238E27FC236}">
                <a16:creationId xmlns:a16="http://schemas.microsoft.com/office/drawing/2014/main" id="{65BA4FF2-5284-5C96-7BFD-669243962C6D}"/>
              </a:ext>
            </a:extLst>
          </p:cNvPr>
          <p:cNvSpPr txBox="1"/>
          <p:nvPr/>
        </p:nvSpPr>
        <p:spPr>
          <a:xfrm>
            <a:off x="6153656" y="4065087"/>
            <a:ext cx="1465368" cy="377026"/>
          </a:xfrm>
          <a:prstGeom prst="rect">
            <a:avLst/>
          </a:prstGeom>
          <a:solidFill>
            <a:schemeClr val="bg1">
              <a:lumMod val="95000"/>
            </a:schemeClr>
          </a:solidFill>
        </p:spPr>
        <p:txBody>
          <a:bodyPr wrap="square" lIns="0" tIns="0" rIns="0" bIns="0" rtlCol="0" anchor="b">
            <a:spAutoFit/>
          </a:bodyPr>
          <a:lstStyle/>
          <a:p>
            <a:pPr algn="r"/>
            <a:r>
              <a:rPr lang="fr-FR" sz="1400" i="1" dirty="0">
                <a:latin typeface="Kantar"/>
              </a:rPr>
              <a:t>18-29 ans</a:t>
            </a:r>
          </a:p>
          <a:p>
            <a:pPr algn="r"/>
            <a:r>
              <a:rPr lang="fr-FR" sz="1050" i="1" dirty="0">
                <a:latin typeface="Kantar"/>
              </a:rPr>
              <a:t>(186)</a:t>
            </a:r>
          </a:p>
        </p:txBody>
      </p:sp>
      <p:sp>
        <p:nvSpPr>
          <p:cNvPr id="35" name="TextBox 34">
            <a:extLst>
              <a:ext uri="{FF2B5EF4-FFF2-40B4-BE49-F238E27FC236}">
                <a16:creationId xmlns:a16="http://schemas.microsoft.com/office/drawing/2014/main" id="{462F6985-31E2-B7FE-2370-FD9C8D0043D4}"/>
              </a:ext>
            </a:extLst>
          </p:cNvPr>
          <p:cNvSpPr txBox="1"/>
          <p:nvPr/>
        </p:nvSpPr>
        <p:spPr>
          <a:xfrm>
            <a:off x="5457451" y="2419163"/>
            <a:ext cx="2068020" cy="384721"/>
          </a:xfrm>
          <a:prstGeom prst="rect">
            <a:avLst/>
          </a:prstGeom>
          <a:noFill/>
        </p:spPr>
        <p:txBody>
          <a:bodyPr wrap="square" lIns="0" tIns="0" rIns="0" bIns="0" rtlCol="0" anchor="b">
            <a:spAutoFit/>
          </a:bodyPr>
          <a:lstStyle/>
          <a:p>
            <a:pPr algn="r"/>
            <a:r>
              <a:rPr lang="fr-FR" sz="1400" dirty="0">
                <a:latin typeface="Kantar"/>
              </a:rPr>
              <a:t>Total répondants </a:t>
            </a:r>
          </a:p>
          <a:p>
            <a:pPr algn="r"/>
            <a:r>
              <a:rPr lang="fr-FR" sz="1050" dirty="0">
                <a:latin typeface="Kantar"/>
              </a:rPr>
              <a:t>(1017)</a:t>
            </a:r>
          </a:p>
        </p:txBody>
      </p:sp>
      <p:sp>
        <p:nvSpPr>
          <p:cNvPr id="36" name="TextBox 35">
            <a:extLst>
              <a:ext uri="{FF2B5EF4-FFF2-40B4-BE49-F238E27FC236}">
                <a16:creationId xmlns:a16="http://schemas.microsoft.com/office/drawing/2014/main" id="{C38CD347-3F7E-CA49-D0F2-3908DA0DA589}"/>
              </a:ext>
            </a:extLst>
          </p:cNvPr>
          <p:cNvSpPr txBox="1"/>
          <p:nvPr/>
        </p:nvSpPr>
        <p:spPr>
          <a:xfrm>
            <a:off x="5510122" y="3543715"/>
            <a:ext cx="2068020" cy="377026"/>
          </a:xfrm>
          <a:prstGeom prst="rect">
            <a:avLst/>
          </a:prstGeom>
          <a:noFill/>
        </p:spPr>
        <p:txBody>
          <a:bodyPr wrap="square" lIns="0" tIns="0" rIns="0" bIns="0" rtlCol="0" anchor="b">
            <a:spAutoFit/>
          </a:bodyPr>
          <a:lstStyle/>
          <a:p>
            <a:pPr algn="r"/>
            <a:r>
              <a:rPr lang="fr-FR" sz="1400" dirty="0">
                <a:latin typeface="Kantar"/>
              </a:rPr>
              <a:t>Total répondants </a:t>
            </a:r>
          </a:p>
          <a:p>
            <a:pPr algn="r"/>
            <a:r>
              <a:rPr lang="fr-FR" sz="1050" dirty="0">
                <a:latin typeface="Kantar"/>
              </a:rPr>
              <a:t>(1017)</a:t>
            </a:r>
          </a:p>
        </p:txBody>
      </p:sp>
      <p:sp>
        <p:nvSpPr>
          <p:cNvPr id="20" name="Slide Number Placeholder 19">
            <a:extLst>
              <a:ext uri="{FF2B5EF4-FFF2-40B4-BE49-F238E27FC236}">
                <a16:creationId xmlns:a16="http://schemas.microsoft.com/office/drawing/2014/main" id="{E1E064BB-DD58-F0AB-8627-FEDAAB6DA440}"/>
              </a:ext>
            </a:extLst>
          </p:cNvPr>
          <p:cNvSpPr>
            <a:spLocks noGrp="1"/>
          </p:cNvSpPr>
          <p:nvPr>
            <p:ph type="sldNum" sz="quarter" idx="4"/>
          </p:nvPr>
        </p:nvSpPr>
        <p:spPr/>
        <p:txBody>
          <a:bodyPr/>
          <a:lstStyle/>
          <a:p>
            <a:fld id="{4034BEE3-566C-4068-A777-C3A4762E861B}" type="slidenum">
              <a:rPr lang="en-GB" smtClean="0"/>
              <a:pPr/>
              <a:t>14</a:t>
            </a:fld>
            <a:endParaRPr lang="en-GB" dirty="0"/>
          </a:p>
        </p:txBody>
      </p:sp>
    </p:spTree>
    <p:extLst>
      <p:ext uri="{BB962C8B-B14F-4D97-AF65-F5344CB8AC3E}">
        <p14:creationId xmlns:p14="http://schemas.microsoft.com/office/powerpoint/2010/main" val="7602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4D59A5-D3A4-3536-2A6B-3C304F25CA2D}"/>
              </a:ext>
            </a:extLst>
          </p:cNvPr>
          <p:cNvSpPr/>
          <p:nvPr/>
        </p:nvSpPr>
        <p:spPr bwMode="ltGray">
          <a:xfrm>
            <a:off x="243489" y="3362561"/>
            <a:ext cx="11563498" cy="211815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D5FD240-293E-8474-89D3-D15AF97C6AE8}"/>
              </a:ext>
            </a:extLst>
          </p:cNvPr>
          <p:cNvSpPr>
            <a:spLocks noGrp="1"/>
          </p:cNvSpPr>
          <p:nvPr>
            <p:ph type="title"/>
          </p:nvPr>
        </p:nvSpPr>
        <p:spPr>
          <a:xfrm>
            <a:off x="359998" y="430633"/>
            <a:ext cx="11466875" cy="404119"/>
          </a:xfrm>
        </p:spPr>
        <p:txBody>
          <a:bodyPr/>
          <a:lstStyle/>
          <a:p>
            <a:r>
              <a:rPr lang="lb-LU" dirty="0" err="1">
                <a:latin typeface="Kantar"/>
              </a:rPr>
              <a:t>Connaissance</a:t>
            </a:r>
            <a:r>
              <a:rPr lang="lb-LU" dirty="0">
                <a:latin typeface="Kantar"/>
              </a:rPr>
              <a:t> </a:t>
            </a:r>
            <a:r>
              <a:rPr lang="lb-LU" dirty="0" err="1">
                <a:latin typeface="Kantar"/>
              </a:rPr>
              <a:t>financière</a:t>
            </a:r>
            <a:r>
              <a:rPr lang="lb-LU" dirty="0">
                <a:latin typeface="Kantar"/>
              </a:rPr>
              <a:t>, </a:t>
            </a:r>
            <a:r>
              <a:rPr lang="lb-LU" dirty="0" err="1">
                <a:latin typeface="Kantar"/>
              </a:rPr>
              <a:t>score</a:t>
            </a:r>
            <a:r>
              <a:rPr lang="lb-LU" dirty="0">
                <a:latin typeface="Kantar"/>
              </a:rPr>
              <a:t> global par </a:t>
            </a:r>
            <a:r>
              <a:rPr lang="lb-LU" dirty="0" err="1">
                <a:latin typeface="Kantar"/>
              </a:rPr>
              <a:t>pays</a:t>
            </a:r>
            <a:endParaRPr lang="fr-FR" dirty="0">
              <a:latin typeface="Kantar"/>
            </a:endParaRPr>
          </a:p>
        </p:txBody>
      </p:sp>
      <p:sp>
        <p:nvSpPr>
          <p:cNvPr id="4" name="Text Placeholder 3">
            <a:extLst>
              <a:ext uri="{FF2B5EF4-FFF2-40B4-BE49-F238E27FC236}">
                <a16:creationId xmlns:a16="http://schemas.microsoft.com/office/drawing/2014/main" id="{AAC3A6FC-F33C-7E08-BFB0-0F33BA57B832}"/>
              </a:ext>
            </a:extLst>
          </p:cNvPr>
          <p:cNvSpPr txBox="1">
            <a:spLocks/>
          </p:cNvSpPr>
          <p:nvPr/>
        </p:nvSpPr>
        <p:spPr>
          <a:xfrm>
            <a:off x="290649" y="1658212"/>
            <a:ext cx="1545162" cy="39687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b-LU" sz="1200" i="1" dirty="0" err="1">
                <a:latin typeface="Kantar"/>
              </a:rPr>
              <a:t>Score</a:t>
            </a:r>
            <a:r>
              <a:rPr lang="lb-LU" sz="1200" i="1" dirty="0">
                <a:latin typeface="Kantar"/>
              </a:rPr>
              <a:t> </a:t>
            </a:r>
            <a:r>
              <a:rPr lang="lb-LU" sz="1200" i="1" dirty="0" err="1">
                <a:latin typeface="Kantar"/>
              </a:rPr>
              <a:t>moyen</a:t>
            </a:r>
            <a:r>
              <a:rPr lang="lb-LU" sz="1200" i="1" dirty="0">
                <a:latin typeface="Kantar"/>
              </a:rPr>
              <a:t> sur 100</a:t>
            </a:r>
            <a:endParaRPr lang="en-GB" sz="1200" i="1" dirty="0">
              <a:latin typeface="Kantar"/>
            </a:endParaRPr>
          </a:p>
          <a:p>
            <a:endParaRPr lang="fr-LU" dirty="0">
              <a:latin typeface="Kantar"/>
            </a:endParaRPr>
          </a:p>
        </p:txBody>
      </p:sp>
      <p:graphicFrame>
        <p:nvGraphicFramePr>
          <p:cNvPr id="7" name="Chart 6">
            <a:extLst>
              <a:ext uri="{FF2B5EF4-FFF2-40B4-BE49-F238E27FC236}">
                <a16:creationId xmlns:a16="http://schemas.microsoft.com/office/drawing/2014/main" id="{FAEB4CF5-407C-CC85-CBF8-0FE0FB6D79B2}"/>
              </a:ext>
            </a:extLst>
          </p:cNvPr>
          <p:cNvGraphicFramePr/>
          <p:nvPr>
            <p:extLst>
              <p:ext uri="{D42A27DB-BD31-4B8C-83A1-F6EECF244321}">
                <p14:modId xmlns:p14="http://schemas.microsoft.com/office/powerpoint/2010/main" val="1904082351"/>
              </p:ext>
            </p:extLst>
          </p:nvPr>
        </p:nvGraphicFramePr>
        <p:xfrm>
          <a:off x="367950" y="1852958"/>
          <a:ext cx="11466874" cy="1067386"/>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5">
            <a:extLst>
              <a:ext uri="{FF2B5EF4-FFF2-40B4-BE49-F238E27FC236}">
                <a16:creationId xmlns:a16="http://schemas.microsoft.com/office/drawing/2014/main" id="{47860D3C-877C-5F3F-4F1C-14962EDCEA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35" y="1510465"/>
            <a:ext cx="374816" cy="37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Straight Connector 44">
            <a:extLst>
              <a:ext uri="{FF2B5EF4-FFF2-40B4-BE49-F238E27FC236}">
                <a16:creationId xmlns:a16="http://schemas.microsoft.com/office/drawing/2014/main" id="{D222654A-189E-7AD3-462F-ED0B64165A4F}"/>
              </a:ext>
            </a:extLst>
          </p:cNvPr>
          <p:cNvCxnSpPr/>
          <p:nvPr/>
        </p:nvCxnSpPr>
        <p:spPr>
          <a:xfrm flipV="1">
            <a:off x="6640543" y="1885281"/>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191EE88-151B-F31B-10A0-78FF80C9A395}"/>
              </a:ext>
            </a:extLst>
          </p:cNvPr>
          <p:cNvSpPr txBox="1"/>
          <p:nvPr/>
        </p:nvSpPr>
        <p:spPr>
          <a:xfrm>
            <a:off x="2226136" y="1300265"/>
            <a:ext cx="650822" cy="169277"/>
          </a:xfrm>
          <a:prstGeom prst="rect">
            <a:avLst/>
          </a:prstGeom>
          <a:noFill/>
        </p:spPr>
        <p:txBody>
          <a:bodyPr wrap="square" lIns="0" tIns="0" rIns="0" bIns="0" rtlCol="0">
            <a:spAutoFit/>
          </a:bodyPr>
          <a:lstStyle/>
          <a:p>
            <a:r>
              <a:rPr lang="lb-LU" sz="1100" dirty="0" err="1">
                <a:latin typeface="Kantar"/>
              </a:rPr>
              <a:t>Malaisie</a:t>
            </a:r>
            <a:endParaRPr lang="fr-FR" sz="1100" dirty="0" err="1">
              <a:latin typeface="Kantar"/>
            </a:endParaRPr>
          </a:p>
        </p:txBody>
      </p:sp>
      <p:cxnSp>
        <p:nvCxnSpPr>
          <p:cNvPr id="53" name="Straight Connector 52">
            <a:extLst>
              <a:ext uri="{FF2B5EF4-FFF2-40B4-BE49-F238E27FC236}">
                <a16:creationId xmlns:a16="http://schemas.microsoft.com/office/drawing/2014/main" id="{7AE3F37C-9D01-DD77-CFF9-91E60401F58E}"/>
              </a:ext>
            </a:extLst>
          </p:cNvPr>
          <p:cNvCxnSpPr>
            <a:cxnSpLocks/>
          </p:cNvCxnSpPr>
          <p:nvPr/>
        </p:nvCxnSpPr>
        <p:spPr>
          <a:xfrm flipV="1">
            <a:off x="4516103" y="1560473"/>
            <a:ext cx="0" cy="14563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48FFD4C-24B2-AB18-C814-75AC21103779}"/>
              </a:ext>
            </a:extLst>
          </p:cNvPr>
          <p:cNvCxnSpPr>
            <a:cxnSpLocks/>
          </p:cNvCxnSpPr>
          <p:nvPr/>
        </p:nvCxnSpPr>
        <p:spPr>
          <a:xfrm flipV="1">
            <a:off x="5752014" y="1556627"/>
            <a:ext cx="0" cy="14563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1EE384F-315E-2001-E194-35208FA7C77B}"/>
              </a:ext>
            </a:extLst>
          </p:cNvPr>
          <p:cNvSpPr txBox="1"/>
          <p:nvPr/>
        </p:nvSpPr>
        <p:spPr>
          <a:xfrm rot="16200000">
            <a:off x="3668454" y="2105790"/>
            <a:ext cx="1456311" cy="169277"/>
          </a:xfrm>
          <a:prstGeom prst="rect">
            <a:avLst/>
          </a:prstGeom>
          <a:noFill/>
        </p:spPr>
        <p:txBody>
          <a:bodyPr wrap="square" lIns="0" tIns="0" rIns="0" bIns="0" rtlCol="0">
            <a:spAutoFit/>
          </a:bodyPr>
          <a:lstStyle/>
          <a:p>
            <a:r>
              <a:rPr lang="lb-LU" sz="1100" dirty="0">
                <a:latin typeface="Kantar"/>
              </a:rPr>
              <a:t>Moyenne (total) : 61</a:t>
            </a:r>
            <a:endParaRPr lang="fr-FR" sz="1100" dirty="0" err="1">
              <a:latin typeface="Kantar"/>
            </a:endParaRPr>
          </a:p>
        </p:txBody>
      </p:sp>
      <p:sp>
        <p:nvSpPr>
          <p:cNvPr id="58" name="TextBox 57">
            <a:extLst>
              <a:ext uri="{FF2B5EF4-FFF2-40B4-BE49-F238E27FC236}">
                <a16:creationId xmlns:a16="http://schemas.microsoft.com/office/drawing/2014/main" id="{2D9D0BB4-0083-9912-99DF-479B4A55579C}"/>
              </a:ext>
            </a:extLst>
          </p:cNvPr>
          <p:cNvSpPr txBox="1"/>
          <p:nvPr/>
        </p:nvSpPr>
        <p:spPr>
          <a:xfrm rot="16200000">
            <a:off x="4963295" y="2186648"/>
            <a:ext cx="1361926" cy="169277"/>
          </a:xfrm>
          <a:prstGeom prst="rect">
            <a:avLst/>
          </a:prstGeom>
          <a:noFill/>
        </p:spPr>
        <p:txBody>
          <a:bodyPr wrap="square" lIns="0" tIns="0" rIns="0" bIns="0" rtlCol="0">
            <a:spAutoFit/>
          </a:bodyPr>
          <a:lstStyle/>
          <a:p>
            <a:r>
              <a:rPr lang="lb-LU" sz="1100" dirty="0">
                <a:latin typeface="Kantar"/>
              </a:rPr>
              <a:t>Moyenne (OCDE) : 66</a:t>
            </a:r>
            <a:endParaRPr lang="fr-FR" sz="1100" dirty="0" err="1">
              <a:latin typeface="Kantar"/>
            </a:endParaRPr>
          </a:p>
        </p:txBody>
      </p:sp>
      <p:sp>
        <p:nvSpPr>
          <p:cNvPr id="59" name="TextBox 58">
            <a:extLst>
              <a:ext uri="{FF2B5EF4-FFF2-40B4-BE49-F238E27FC236}">
                <a16:creationId xmlns:a16="http://schemas.microsoft.com/office/drawing/2014/main" id="{A5950FB3-6B67-9E15-30DF-B8B65A32C88D}"/>
              </a:ext>
            </a:extLst>
          </p:cNvPr>
          <p:cNvSpPr txBox="1"/>
          <p:nvPr/>
        </p:nvSpPr>
        <p:spPr>
          <a:xfrm>
            <a:off x="8138159" y="858591"/>
            <a:ext cx="3688714" cy="646331"/>
          </a:xfrm>
          <a:prstGeom prst="rect">
            <a:avLst/>
          </a:prstGeom>
          <a:noFill/>
        </p:spPr>
        <p:txBody>
          <a:bodyPr wrap="square">
            <a:spAutoFit/>
          </a:bodyPr>
          <a:lstStyle/>
          <a:p>
            <a:pPr>
              <a:tabLst>
                <a:tab pos="2243138" algn="l"/>
              </a:tabLst>
            </a:pPr>
            <a:r>
              <a:rPr lang="fr-FR" sz="1400" dirty="0">
                <a:latin typeface="Kantar"/>
              </a:rPr>
              <a:t>Note moyenne :</a:t>
            </a:r>
            <a:r>
              <a:rPr lang="fr-FR" sz="1400" b="1" dirty="0">
                <a:latin typeface="Kantar"/>
              </a:rPr>
              <a:t> 	</a:t>
            </a:r>
            <a:r>
              <a:rPr lang="fr-FR" b="1" dirty="0">
                <a:solidFill>
                  <a:srgbClr val="C1AC51"/>
                </a:solidFill>
                <a:latin typeface="Kantar"/>
              </a:rPr>
              <a:t>70</a:t>
            </a:r>
            <a:r>
              <a:rPr lang="fr-FR" b="1" dirty="0">
                <a:latin typeface="Kantar"/>
              </a:rPr>
              <a:t> </a:t>
            </a:r>
            <a:r>
              <a:rPr lang="fr-FR" sz="1400" dirty="0">
                <a:latin typeface="Kantar"/>
              </a:rPr>
              <a:t>/ 100 </a:t>
            </a:r>
          </a:p>
          <a:p>
            <a:pPr>
              <a:tabLst>
                <a:tab pos="2243138" algn="l"/>
              </a:tabLst>
            </a:pPr>
            <a:r>
              <a:rPr lang="fr-FR" sz="1400" dirty="0">
                <a:latin typeface="Kantar"/>
              </a:rPr>
              <a:t>Rang du Luxembourg : 	</a:t>
            </a:r>
            <a:r>
              <a:rPr lang="fr-FR" b="1" dirty="0">
                <a:solidFill>
                  <a:srgbClr val="C1AC51"/>
                </a:solidFill>
                <a:latin typeface="Kantar"/>
              </a:rPr>
              <a:t>5</a:t>
            </a:r>
            <a:r>
              <a:rPr lang="fr-FR" b="1" dirty="0">
                <a:latin typeface="Kantar"/>
              </a:rPr>
              <a:t> </a:t>
            </a:r>
            <a:r>
              <a:rPr lang="fr-FR" sz="1400" dirty="0">
                <a:latin typeface="Kantar"/>
              </a:rPr>
              <a:t>sur 27 pays</a:t>
            </a:r>
          </a:p>
        </p:txBody>
      </p:sp>
      <p:sp>
        <p:nvSpPr>
          <p:cNvPr id="60" name="Text Placeholder 3">
            <a:extLst>
              <a:ext uri="{FF2B5EF4-FFF2-40B4-BE49-F238E27FC236}">
                <a16:creationId xmlns:a16="http://schemas.microsoft.com/office/drawing/2014/main" id="{F0FEC0CE-F822-43A2-4CD3-78728B5CC23E}"/>
              </a:ext>
            </a:extLst>
          </p:cNvPr>
          <p:cNvSpPr txBox="1">
            <a:spLocks/>
          </p:cNvSpPr>
          <p:nvPr/>
        </p:nvSpPr>
        <p:spPr>
          <a:xfrm>
            <a:off x="310121" y="3932599"/>
            <a:ext cx="1545162" cy="39687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b-LU" sz="1200" i="1" dirty="0" err="1">
                <a:latin typeface="Kantar"/>
              </a:rPr>
              <a:t>Score</a:t>
            </a:r>
            <a:r>
              <a:rPr lang="lb-LU" sz="1200" i="1" dirty="0">
                <a:latin typeface="Kantar"/>
              </a:rPr>
              <a:t> </a:t>
            </a:r>
            <a:r>
              <a:rPr lang="lb-LU" sz="1200" i="1" dirty="0" err="1">
                <a:latin typeface="Kantar"/>
              </a:rPr>
              <a:t>moyen</a:t>
            </a:r>
            <a:r>
              <a:rPr lang="lb-LU" sz="1200" i="1" dirty="0">
                <a:latin typeface="Kantar"/>
              </a:rPr>
              <a:t> sur 100</a:t>
            </a:r>
            <a:endParaRPr lang="en-GB" sz="1200" i="1" dirty="0">
              <a:latin typeface="Kantar"/>
            </a:endParaRPr>
          </a:p>
          <a:p>
            <a:endParaRPr lang="fr-LU" dirty="0">
              <a:latin typeface="Kantar"/>
            </a:endParaRPr>
          </a:p>
        </p:txBody>
      </p:sp>
      <p:graphicFrame>
        <p:nvGraphicFramePr>
          <p:cNvPr id="61" name="Chart 60">
            <a:extLst>
              <a:ext uri="{FF2B5EF4-FFF2-40B4-BE49-F238E27FC236}">
                <a16:creationId xmlns:a16="http://schemas.microsoft.com/office/drawing/2014/main" id="{07C1D6B0-4835-23D9-1442-574D84F8FCD6}"/>
              </a:ext>
            </a:extLst>
          </p:cNvPr>
          <p:cNvGraphicFramePr/>
          <p:nvPr>
            <p:extLst>
              <p:ext uri="{D42A27DB-BD31-4B8C-83A1-F6EECF244321}">
                <p14:modId xmlns:p14="http://schemas.microsoft.com/office/powerpoint/2010/main" val="1319685287"/>
              </p:ext>
            </p:extLst>
          </p:nvPr>
        </p:nvGraphicFramePr>
        <p:xfrm>
          <a:off x="385014" y="4131404"/>
          <a:ext cx="11466874" cy="1067386"/>
        </p:xfrm>
        <a:graphic>
          <a:graphicData uri="http://schemas.openxmlformats.org/drawingml/2006/chart">
            <c:chart xmlns:c="http://schemas.openxmlformats.org/drawingml/2006/chart" xmlns:r="http://schemas.openxmlformats.org/officeDocument/2006/relationships" r:id="rId4"/>
          </a:graphicData>
        </a:graphic>
      </p:graphicFrame>
      <p:pic>
        <p:nvPicPr>
          <p:cNvPr id="62" name="Picture 5">
            <a:extLst>
              <a:ext uri="{FF2B5EF4-FFF2-40B4-BE49-F238E27FC236}">
                <a16:creationId xmlns:a16="http://schemas.microsoft.com/office/drawing/2014/main" id="{90E8BF51-5322-D65A-455B-FD64A45CDA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689" y="3801366"/>
            <a:ext cx="374816" cy="37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3" name="Straight Connector 62">
            <a:extLst>
              <a:ext uri="{FF2B5EF4-FFF2-40B4-BE49-F238E27FC236}">
                <a16:creationId xmlns:a16="http://schemas.microsoft.com/office/drawing/2014/main" id="{A371C97B-F243-B4AB-3386-02CE6D35A4FC}"/>
              </a:ext>
            </a:extLst>
          </p:cNvPr>
          <p:cNvCxnSpPr/>
          <p:nvPr/>
        </p:nvCxnSpPr>
        <p:spPr>
          <a:xfrm flipV="1">
            <a:off x="2875187" y="4176182"/>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B231970-0EB2-9CF4-CD3B-C587E9FF5CC9}"/>
              </a:ext>
            </a:extLst>
          </p:cNvPr>
          <p:cNvSpPr txBox="1"/>
          <p:nvPr/>
        </p:nvSpPr>
        <p:spPr>
          <a:xfrm>
            <a:off x="796498" y="5226637"/>
            <a:ext cx="650822" cy="169277"/>
          </a:xfrm>
          <a:prstGeom prst="rect">
            <a:avLst/>
          </a:prstGeom>
          <a:noFill/>
        </p:spPr>
        <p:txBody>
          <a:bodyPr wrap="square" lIns="0" tIns="0" rIns="0" bIns="0" rtlCol="0">
            <a:spAutoFit/>
          </a:bodyPr>
          <a:lstStyle/>
          <a:p>
            <a:r>
              <a:rPr lang="lb-LU" sz="1100" dirty="0" err="1">
                <a:latin typeface="Kantar"/>
              </a:rPr>
              <a:t>Roumanie</a:t>
            </a:r>
            <a:endParaRPr lang="fr-FR" sz="1100" dirty="0" err="1">
              <a:latin typeface="Kantar"/>
            </a:endParaRPr>
          </a:p>
        </p:txBody>
      </p:sp>
      <p:cxnSp>
        <p:nvCxnSpPr>
          <p:cNvPr id="71" name="Straight Connector 70">
            <a:extLst>
              <a:ext uri="{FF2B5EF4-FFF2-40B4-BE49-F238E27FC236}">
                <a16:creationId xmlns:a16="http://schemas.microsoft.com/office/drawing/2014/main" id="{909A35CC-6A05-3EED-3890-BC9294660B49}"/>
              </a:ext>
            </a:extLst>
          </p:cNvPr>
          <p:cNvCxnSpPr>
            <a:cxnSpLocks/>
          </p:cNvCxnSpPr>
          <p:nvPr/>
        </p:nvCxnSpPr>
        <p:spPr>
          <a:xfrm flipV="1">
            <a:off x="4528547" y="3841894"/>
            <a:ext cx="0" cy="14563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21558D4-BCD9-4F8D-2107-453B7CDF1FC9}"/>
              </a:ext>
            </a:extLst>
          </p:cNvPr>
          <p:cNvCxnSpPr>
            <a:cxnSpLocks/>
          </p:cNvCxnSpPr>
          <p:nvPr/>
        </p:nvCxnSpPr>
        <p:spPr>
          <a:xfrm flipV="1">
            <a:off x="5243946" y="3831014"/>
            <a:ext cx="0" cy="14563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1AB75B6-FC28-F5A8-AE2C-0C796495FDD8}"/>
              </a:ext>
            </a:extLst>
          </p:cNvPr>
          <p:cNvSpPr txBox="1"/>
          <p:nvPr/>
        </p:nvSpPr>
        <p:spPr>
          <a:xfrm rot="16200000">
            <a:off x="3675491" y="4363966"/>
            <a:ext cx="1456311" cy="169277"/>
          </a:xfrm>
          <a:prstGeom prst="rect">
            <a:avLst/>
          </a:prstGeom>
          <a:noFill/>
        </p:spPr>
        <p:txBody>
          <a:bodyPr wrap="square" lIns="0" tIns="0" rIns="0" bIns="0" rtlCol="0">
            <a:spAutoFit/>
          </a:bodyPr>
          <a:lstStyle/>
          <a:p>
            <a:r>
              <a:rPr lang="lb-LU" sz="1100" dirty="0">
                <a:latin typeface="Kantar"/>
              </a:rPr>
              <a:t>Moyenne (total) : 61</a:t>
            </a:r>
            <a:endParaRPr lang="fr-FR" sz="1100" dirty="0" err="1">
              <a:latin typeface="Kantar"/>
            </a:endParaRPr>
          </a:p>
        </p:txBody>
      </p:sp>
      <p:sp>
        <p:nvSpPr>
          <p:cNvPr id="74" name="TextBox 73">
            <a:extLst>
              <a:ext uri="{FF2B5EF4-FFF2-40B4-BE49-F238E27FC236}">
                <a16:creationId xmlns:a16="http://schemas.microsoft.com/office/drawing/2014/main" id="{6F7B3F24-DF59-FA91-432F-6373EFFE20F6}"/>
              </a:ext>
            </a:extLst>
          </p:cNvPr>
          <p:cNvSpPr txBox="1"/>
          <p:nvPr/>
        </p:nvSpPr>
        <p:spPr>
          <a:xfrm rot="16200000">
            <a:off x="4432752" y="4461035"/>
            <a:ext cx="1361926" cy="169277"/>
          </a:xfrm>
          <a:prstGeom prst="rect">
            <a:avLst/>
          </a:prstGeom>
          <a:noFill/>
        </p:spPr>
        <p:txBody>
          <a:bodyPr wrap="square" lIns="0" tIns="0" rIns="0" bIns="0" rtlCol="0">
            <a:spAutoFit/>
          </a:bodyPr>
          <a:lstStyle/>
          <a:p>
            <a:r>
              <a:rPr lang="lb-LU" sz="1100" dirty="0">
                <a:latin typeface="Kantar"/>
              </a:rPr>
              <a:t>Moyenne (OCDE) : 64</a:t>
            </a:r>
            <a:endParaRPr lang="fr-FR" sz="1100" dirty="0" err="1">
              <a:latin typeface="Kantar"/>
            </a:endParaRPr>
          </a:p>
        </p:txBody>
      </p:sp>
      <p:sp>
        <p:nvSpPr>
          <p:cNvPr id="76" name="TextBox 75">
            <a:extLst>
              <a:ext uri="{FF2B5EF4-FFF2-40B4-BE49-F238E27FC236}">
                <a16:creationId xmlns:a16="http://schemas.microsoft.com/office/drawing/2014/main" id="{4C020B37-4EDA-43F0-64DB-389EF73D7642}"/>
              </a:ext>
            </a:extLst>
          </p:cNvPr>
          <p:cNvSpPr txBox="1"/>
          <p:nvPr/>
        </p:nvSpPr>
        <p:spPr>
          <a:xfrm>
            <a:off x="8138159" y="3557144"/>
            <a:ext cx="3810353" cy="646331"/>
          </a:xfrm>
          <a:prstGeom prst="rect">
            <a:avLst/>
          </a:prstGeom>
          <a:noFill/>
        </p:spPr>
        <p:txBody>
          <a:bodyPr wrap="square">
            <a:spAutoFit/>
          </a:bodyPr>
          <a:lstStyle/>
          <a:p>
            <a:pPr>
              <a:tabLst>
                <a:tab pos="2243138" algn="l"/>
              </a:tabLst>
            </a:pPr>
            <a:r>
              <a:rPr lang="fr-FR" sz="1400" dirty="0">
                <a:latin typeface="Kantar"/>
              </a:rPr>
              <a:t>Note moyenne :</a:t>
            </a:r>
            <a:r>
              <a:rPr lang="fr-FR" sz="1400" b="1" dirty="0">
                <a:latin typeface="Kantar"/>
              </a:rPr>
              <a:t> 	</a:t>
            </a:r>
            <a:r>
              <a:rPr lang="fr-FR" b="1" dirty="0">
                <a:solidFill>
                  <a:srgbClr val="C1AC51"/>
                </a:solidFill>
                <a:latin typeface="Kantar"/>
              </a:rPr>
              <a:t>54</a:t>
            </a:r>
            <a:r>
              <a:rPr lang="fr-FR" b="1" dirty="0">
                <a:latin typeface="Kantar"/>
              </a:rPr>
              <a:t> </a:t>
            </a:r>
            <a:r>
              <a:rPr lang="fr-FR" sz="1400" dirty="0">
                <a:latin typeface="Kantar"/>
              </a:rPr>
              <a:t>/ 100 </a:t>
            </a:r>
          </a:p>
          <a:p>
            <a:pPr>
              <a:tabLst>
                <a:tab pos="2243138" algn="l"/>
              </a:tabLst>
            </a:pPr>
            <a:r>
              <a:rPr lang="fr-FR" sz="1400" dirty="0">
                <a:latin typeface="Kantar"/>
              </a:rPr>
              <a:t>Rang du Luxembourg : </a:t>
            </a:r>
            <a:r>
              <a:rPr lang="fr-FR" dirty="0">
                <a:latin typeface="Kantar"/>
              </a:rPr>
              <a:t>	</a:t>
            </a:r>
            <a:r>
              <a:rPr lang="fr-FR" b="1" dirty="0">
                <a:solidFill>
                  <a:srgbClr val="C1AC51"/>
                </a:solidFill>
                <a:latin typeface="Kantar"/>
              </a:rPr>
              <a:t>21</a:t>
            </a:r>
            <a:r>
              <a:rPr lang="fr-FR" b="1" dirty="0">
                <a:latin typeface="Kantar"/>
              </a:rPr>
              <a:t> </a:t>
            </a:r>
            <a:r>
              <a:rPr lang="fr-FR" sz="1400" dirty="0">
                <a:latin typeface="Kantar"/>
              </a:rPr>
              <a:t>sur 27 pays</a:t>
            </a:r>
          </a:p>
        </p:txBody>
      </p:sp>
      <p:pic>
        <p:nvPicPr>
          <p:cNvPr id="77" name="Picture 76">
            <a:extLst>
              <a:ext uri="{FF2B5EF4-FFF2-40B4-BE49-F238E27FC236}">
                <a16:creationId xmlns:a16="http://schemas.microsoft.com/office/drawing/2014/main" id="{AF38021C-679B-9AE0-E97D-892A05693495}"/>
              </a:ext>
            </a:extLst>
          </p:cNvPr>
          <p:cNvPicPr>
            <a:picLocks noChangeAspect="1"/>
          </p:cNvPicPr>
          <p:nvPr/>
        </p:nvPicPr>
        <p:blipFill>
          <a:blip r:embed="rId5"/>
          <a:stretch>
            <a:fillRect/>
          </a:stretch>
        </p:blipFill>
        <p:spPr>
          <a:xfrm>
            <a:off x="7867985" y="1462273"/>
            <a:ext cx="454580" cy="454580"/>
          </a:xfrm>
          <a:prstGeom prst="rect">
            <a:avLst/>
          </a:prstGeom>
        </p:spPr>
      </p:pic>
      <p:pic>
        <p:nvPicPr>
          <p:cNvPr id="78" name="Picture 77">
            <a:extLst>
              <a:ext uri="{FF2B5EF4-FFF2-40B4-BE49-F238E27FC236}">
                <a16:creationId xmlns:a16="http://schemas.microsoft.com/office/drawing/2014/main" id="{C730BD10-C87A-B74D-BAEF-5C2881CD1573}"/>
              </a:ext>
            </a:extLst>
          </p:cNvPr>
          <p:cNvPicPr>
            <a:picLocks noChangeAspect="1"/>
          </p:cNvPicPr>
          <p:nvPr/>
        </p:nvPicPr>
        <p:blipFill>
          <a:blip r:embed="rId6"/>
          <a:stretch>
            <a:fillRect/>
          </a:stretch>
        </p:blipFill>
        <p:spPr>
          <a:xfrm>
            <a:off x="7326723" y="2593901"/>
            <a:ext cx="454579" cy="454579"/>
          </a:xfrm>
          <a:prstGeom prst="rect">
            <a:avLst/>
          </a:prstGeom>
        </p:spPr>
      </p:pic>
      <p:pic>
        <p:nvPicPr>
          <p:cNvPr id="79" name="Picture 78">
            <a:extLst>
              <a:ext uri="{FF2B5EF4-FFF2-40B4-BE49-F238E27FC236}">
                <a16:creationId xmlns:a16="http://schemas.microsoft.com/office/drawing/2014/main" id="{5998E8D8-CA3A-9D99-2E14-D145747AF831}"/>
              </a:ext>
            </a:extLst>
          </p:cNvPr>
          <p:cNvPicPr>
            <a:picLocks noChangeAspect="1"/>
          </p:cNvPicPr>
          <p:nvPr/>
        </p:nvPicPr>
        <p:blipFill rotWithShape="1">
          <a:blip r:embed="rId7"/>
          <a:srcRect r="1852" b="13090"/>
          <a:stretch/>
        </p:blipFill>
        <p:spPr>
          <a:xfrm>
            <a:off x="3123318" y="2593901"/>
            <a:ext cx="401619" cy="383622"/>
          </a:xfrm>
          <a:prstGeom prst="rect">
            <a:avLst/>
          </a:prstGeom>
        </p:spPr>
      </p:pic>
      <p:pic>
        <p:nvPicPr>
          <p:cNvPr id="80" name="Picture 79">
            <a:extLst>
              <a:ext uri="{FF2B5EF4-FFF2-40B4-BE49-F238E27FC236}">
                <a16:creationId xmlns:a16="http://schemas.microsoft.com/office/drawing/2014/main" id="{24098F83-0AA4-470E-25B2-9954162C4188}"/>
              </a:ext>
            </a:extLst>
          </p:cNvPr>
          <p:cNvPicPr>
            <a:picLocks noChangeAspect="1"/>
          </p:cNvPicPr>
          <p:nvPr/>
        </p:nvPicPr>
        <p:blipFill>
          <a:blip r:embed="rId8"/>
          <a:stretch>
            <a:fillRect/>
          </a:stretch>
        </p:blipFill>
        <p:spPr>
          <a:xfrm>
            <a:off x="3384877" y="1540650"/>
            <a:ext cx="339506" cy="339506"/>
          </a:xfrm>
          <a:prstGeom prst="rect">
            <a:avLst/>
          </a:prstGeom>
        </p:spPr>
      </p:pic>
      <p:cxnSp>
        <p:nvCxnSpPr>
          <p:cNvPr id="81" name="Straight Connector 80">
            <a:extLst>
              <a:ext uri="{FF2B5EF4-FFF2-40B4-BE49-F238E27FC236}">
                <a16:creationId xmlns:a16="http://schemas.microsoft.com/office/drawing/2014/main" id="{642408C1-C9B0-5647-EBCE-E413FC2018C8}"/>
              </a:ext>
            </a:extLst>
          </p:cNvPr>
          <p:cNvCxnSpPr>
            <a:cxnSpLocks/>
          </p:cNvCxnSpPr>
          <p:nvPr/>
        </p:nvCxnSpPr>
        <p:spPr>
          <a:xfrm flipV="1">
            <a:off x="3539988" y="1941342"/>
            <a:ext cx="0" cy="32994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6043B0E-11DA-B661-4DEB-012B693620F0}"/>
              </a:ext>
            </a:extLst>
          </p:cNvPr>
          <p:cNvCxnSpPr>
            <a:cxnSpLocks/>
          </p:cNvCxnSpPr>
          <p:nvPr/>
        </p:nvCxnSpPr>
        <p:spPr>
          <a:xfrm flipV="1">
            <a:off x="3182893" y="2300788"/>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3A1753B-C529-8350-6B42-164AB2CC0380}"/>
              </a:ext>
            </a:extLst>
          </p:cNvPr>
          <p:cNvCxnSpPr/>
          <p:nvPr/>
        </p:nvCxnSpPr>
        <p:spPr>
          <a:xfrm flipV="1">
            <a:off x="8069625" y="1880105"/>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389FE9C-BB72-33C1-5D64-8244F450E167}"/>
              </a:ext>
            </a:extLst>
          </p:cNvPr>
          <p:cNvCxnSpPr/>
          <p:nvPr/>
        </p:nvCxnSpPr>
        <p:spPr>
          <a:xfrm flipV="1">
            <a:off x="7703711" y="2300788"/>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5" name="Picture 84">
            <a:extLst>
              <a:ext uri="{FF2B5EF4-FFF2-40B4-BE49-F238E27FC236}">
                <a16:creationId xmlns:a16="http://schemas.microsoft.com/office/drawing/2014/main" id="{86D2E1CE-724F-E8E5-C0FD-D228B42FB6AD}"/>
              </a:ext>
            </a:extLst>
          </p:cNvPr>
          <p:cNvPicPr>
            <a:picLocks noChangeAspect="1"/>
          </p:cNvPicPr>
          <p:nvPr/>
        </p:nvPicPr>
        <p:blipFill rotWithShape="1">
          <a:blip r:embed="rId7"/>
          <a:srcRect r="1852" b="13090"/>
          <a:stretch/>
        </p:blipFill>
        <p:spPr>
          <a:xfrm>
            <a:off x="3038924" y="4859436"/>
            <a:ext cx="401619" cy="383622"/>
          </a:xfrm>
          <a:prstGeom prst="rect">
            <a:avLst/>
          </a:prstGeom>
        </p:spPr>
      </p:pic>
      <p:pic>
        <p:nvPicPr>
          <p:cNvPr id="86" name="Picture 85">
            <a:extLst>
              <a:ext uri="{FF2B5EF4-FFF2-40B4-BE49-F238E27FC236}">
                <a16:creationId xmlns:a16="http://schemas.microsoft.com/office/drawing/2014/main" id="{1C4DF909-4341-E152-B36C-18617D62FAB2}"/>
              </a:ext>
            </a:extLst>
          </p:cNvPr>
          <p:cNvPicPr>
            <a:picLocks noChangeAspect="1"/>
          </p:cNvPicPr>
          <p:nvPr/>
        </p:nvPicPr>
        <p:blipFill>
          <a:blip r:embed="rId8"/>
          <a:stretch>
            <a:fillRect/>
          </a:stretch>
        </p:blipFill>
        <p:spPr>
          <a:xfrm>
            <a:off x="3719540" y="4881418"/>
            <a:ext cx="339506" cy="339506"/>
          </a:xfrm>
          <a:prstGeom prst="rect">
            <a:avLst/>
          </a:prstGeom>
        </p:spPr>
      </p:pic>
      <p:pic>
        <p:nvPicPr>
          <p:cNvPr id="87" name="Picture 86">
            <a:extLst>
              <a:ext uri="{FF2B5EF4-FFF2-40B4-BE49-F238E27FC236}">
                <a16:creationId xmlns:a16="http://schemas.microsoft.com/office/drawing/2014/main" id="{9FB04F3A-504C-7D9D-9EC8-E838F27FC9C9}"/>
              </a:ext>
            </a:extLst>
          </p:cNvPr>
          <p:cNvPicPr>
            <a:picLocks noChangeAspect="1"/>
          </p:cNvPicPr>
          <p:nvPr/>
        </p:nvPicPr>
        <p:blipFill>
          <a:blip r:embed="rId6"/>
          <a:stretch>
            <a:fillRect/>
          </a:stretch>
        </p:blipFill>
        <p:spPr>
          <a:xfrm>
            <a:off x="7500036" y="3713074"/>
            <a:ext cx="454579" cy="454579"/>
          </a:xfrm>
          <a:prstGeom prst="rect">
            <a:avLst/>
          </a:prstGeom>
        </p:spPr>
      </p:pic>
      <p:pic>
        <p:nvPicPr>
          <p:cNvPr id="88" name="Picture 87">
            <a:extLst>
              <a:ext uri="{FF2B5EF4-FFF2-40B4-BE49-F238E27FC236}">
                <a16:creationId xmlns:a16="http://schemas.microsoft.com/office/drawing/2014/main" id="{C9C9E91B-7511-61BC-D80F-0399B95FEA03}"/>
              </a:ext>
            </a:extLst>
          </p:cNvPr>
          <p:cNvPicPr>
            <a:picLocks noChangeAspect="1"/>
          </p:cNvPicPr>
          <p:nvPr/>
        </p:nvPicPr>
        <p:blipFill>
          <a:blip r:embed="rId5"/>
          <a:stretch>
            <a:fillRect/>
          </a:stretch>
        </p:blipFill>
        <p:spPr>
          <a:xfrm>
            <a:off x="6812226" y="3721047"/>
            <a:ext cx="454580" cy="454580"/>
          </a:xfrm>
          <a:prstGeom prst="rect">
            <a:avLst/>
          </a:prstGeom>
        </p:spPr>
      </p:pic>
      <p:cxnSp>
        <p:nvCxnSpPr>
          <p:cNvPr id="89" name="Straight Connector 88">
            <a:extLst>
              <a:ext uri="{FF2B5EF4-FFF2-40B4-BE49-F238E27FC236}">
                <a16:creationId xmlns:a16="http://schemas.microsoft.com/office/drawing/2014/main" id="{3616E18C-17F5-7BD4-4E35-3E0B21F37F6E}"/>
              </a:ext>
            </a:extLst>
          </p:cNvPr>
          <p:cNvCxnSpPr/>
          <p:nvPr/>
        </p:nvCxnSpPr>
        <p:spPr>
          <a:xfrm flipV="1">
            <a:off x="3251756" y="4604317"/>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7D86DDA-4C7F-7AD1-CCEA-631358D4DD2A}"/>
              </a:ext>
            </a:extLst>
          </p:cNvPr>
          <p:cNvCxnSpPr/>
          <p:nvPr/>
        </p:nvCxnSpPr>
        <p:spPr>
          <a:xfrm flipV="1">
            <a:off x="3901420" y="4581789"/>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30F648F-EA37-9FFC-022A-BAC779567E42}"/>
              </a:ext>
            </a:extLst>
          </p:cNvPr>
          <p:cNvCxnSpPr/>
          <p:nvPr/>
        </p:nvCxnSpPr>
        <p:spPr>
          <a:xfrm flipV="1">
            <a:off x="7718658" y="4179231"/>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E04A4C6-C5C4-8C2B-7F22-E86A06EEACDE}"/>
              </a:ext>
            </a:extLst>
          </p:cNvPr>
          <p:cNvCxnSpPr/>
          <p:nvPr/>
        </p:nvCxnSpPr>
        <p:spPr>
          <a:xfrm flipV="1">
            <a:off x="7044082" y="4127230"/>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9B31BA43-4467-B5D8-A2AC-658D0DD3625C}"/>
              </a:ext>
            </a:extLst>
          </p:cNvPr>
          <p:cNvSpPr txBox="1"/>
          <p:nvPr/>
        </p:nvSpPr>
        <p:spPr>
          <a:xfrm>
            <a:off x="162822" y="1263360"/>
            <a:ext cx="1823727" cy="215444"/>
          </a:xfrm>
          <a:prstGeom prst="rect">
            <a:avLst/>
          </a:prstGeom>
          <a:noFill/>
        </p:spPr>
        <p:txBody>
          <a:bodyPr wrap="square" lIns="0" tIns="0" rIns="0" bIns="0" rtlCol="0" anchor="b">
            <a:spAutoFit/>
          </a:bodyPr>
          <a:lstStyle/>
          <a:p>
            <a:pPr algn="r"/>
            <a:r>
              <a:rPr lang="fr-FR" sz="1400" b="1" dirty="0">
                <a:latin typeface="Kantar"/>
              </a:rPr>
              <a:t>Total répondants </a:t>
            </a:r>
            <a:r>
              <a:rPr lang="fr-FR" sz="1050" dirty="0">
                <a:latin typeface="Kantar"/>
              </a:rPr>
              <a:t>(1017)</a:t>
            </a:r>
            <a:endParaRPr lang="fr-FR" sz="1400" dirty="0">
              <a:latin typeface="Kantar"/>
            </a:endParaRPr>
          </a:p>
        </p:txBody>
      </p:sp>
      <p:sp>
        <p:nvSpPr>
          <p:cNvPr id="94" name="TextBox 93">
            <a:extLst>
              <a:ext uri="{FF2B5EF4-FFF2-40B4-BE49-F238E27FC236}">
                <a16:creationId xmlns:a16="http://schemas.microsoft.com/office/drawing/2014/main" id="{84A9AAF0-9DDF-77C4-D95A-0DC40FC42B6C}"/>
              </a:ext>
            </a:extLst>
          </p:cNvPr>
          <p:cNvSpPr txBox="1"/>
          <p:nvPr/>
        </p:nvSpPr>
        <p:spPr>
          <a:xfrm>
            <a:off x="385014" y="3418220"/>
            <a:ext cx="1601535" cy="215444"/>
          </a:xfrm>
          <a:prstGeom prst="rect">
            <a:avLst/>
          </a:prstGeom>
          <a:noFill/>
        </p:spPr>
        <p:txBody>
          <a:bodyPr wrap="square" lIns="0" tIns="0" rIns="0" bIns="0" rtlCol="0" anchor="b">
            <a:spAutoFit/>
          </a:bodyPr>
          <a:lstStyle/>
          <a:p>
            <a:r>
              <a:rPr lang="fr-FR" sz="1400" b="1" i="1" dirty="0">
                <a:latin typeface="Kantar"/>
              </a:rPr>
              <a:t>18-29 ans </a:t>
            </a:r>
            <a:r>
              <a:rPr lang="fr-FR" sz="1050" i="1" dirty="0">
                <a:latin typeface="Kantar"/>
              </a:rPr>
              <a:t>(186)</a:t>
            </a:r>
            <a:endParaRPr lang="fr-FR" sz="1400" i="1" dirty="0">
              <a:latin typeface="Kantar"/>
            </a:endParaRPr>
          </a:p>
        </p:txBody>
      </p:sp>
      <p:cxnSp>
        <p:nvCxnSpPr>
          <p:cNvPr id="96" name="Straight Connector 95">
            <a:extLst>
              <a:ext uri="{FF2B5EF4-FFF2-40B4-BE49-F238E27FC236}">
                <a16:creationId xmlns:a16="http://schemas.microsoft.com/office/drawing/2014/main" id="{2FF459C5-4C3D-1B82-443F-F5DD72216EA2}"/>
              </a:ext>
            </a:extLst>
          </p:cNvPr>
          <p:cNvCxnSpPr/>
          <p:nvPr/>
        </p:nvCxnSpPr>
        <p:spPr>
          <a:xfrm flipV="1">
            <a:off x="367950" y="3341539"/>
            <a:ext cx="11256857"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02D38FC2-F5B9-4D0D-13EA-608E255F0B07}"/>
              </a:ext>
            </a:extLst>
          </p:cNvPr>
          <p:cNvPicPr>
            <a:picLocks noChangeAspect="1"/>
          </p:cNvPicPr>
          <p:nvPr/>
        </p:nvPicPr>
        <p:blipFill>
          <a:blip r:embed="rId9"/>
          <a:stretch>
            <a:fillRect/>
          </a:stretch>
        </p:blipFill>
        <p:spPr>
          <a:xfrm>
            <a:off x="6146266" y="2679988"/>
            <a:ext cx="322393" cy="322393"/>
          </a:xfrm>
          <a:prstGeom prst="rect">
            <a:avLst/>
          </a:prstGeom>
        </p:spPr>
      </p:pic>
      <p:cxnSp>
        <p:nvCxnSpPr>
          <p:cNvPr id="98" name="Straight Connector 97">
            <a:extLst>
              <a:ext uri="{FF2B5EF4-FFF2-40B4-BE49-F238E27FC236}">
                <a16:creationId xmlns:a16="http://schemas.microsoft.com/office/drawing/2014/main" id="{9D52F2D4-D400-40A5-59A0-E9DE054CB12D}"/>
              </a:ext>
            </a:extLst>
          </p:cNvPr>
          <p:cNvCxnSpPr/>
          <p:nvPr/>
        </p:nvCxnSpPr>
        <p:spPr>
          <a:xfrm flipV="1">
            <a:off x="6307462" y="2300788"/>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9E76DEFE-138C-04D6-377A-FCE1378DBA3C}"/>
              </a:ext>
            </a:extLst>
          </p:cNvPr>
          <p:cNvPicPr>
            <a:picLocks noChangeAspect="1"/>
          </p:cNvPicPr>
          <p:nvPr/>
        </p:nvPicPr>
        <p:blipFill>
          <a:blip r:embed="rId9"/>
          <a:stretch>
            <a:fillRect/>
          </a:stretch>
        </p:blipFill>
        <p:spPr>
          <a:xfrm>
            <a:off x="3710672" y="3806924"/>
            <a:ext cx="322393" cy="322393"/>
          </a:xfrm>
          <a:prstGeom prst="rect">
            <a:avLst/>
          </a:prstGeom>
        </p:spPr>
      </p:pic>
      <p:cxnSp>
        <p:nvCxnSpPr>
          <p:cNvPr id="100" name="Straight Connector 99">
            <a:extLst>
              <a:ext uri="{FF2B5EF4-FFF2-40B4-BE49-F238E27FC236}">
                <a16:creationId xmlns:a16="http://schemas.microsoft.com/office/drawing/2014/main" id="{EADB112B-2DC0-B349-85D5-D8CC0B7D488E}"/>
              </a:ext>
            </a:extLst>
          </p:cNvPr>
          <p:cNvCxnSpPr/>
          <p:nvPr/>
        </p:nvCxnSpPr>
        <p:spPr>
          <a:xfrm flipV="1">
            <a:off x="3901420" y="4149598"/>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E80AC3E-8C4F-7E05-32B4-3857A3C18333}"/>
              </a:ext>
            </a:extLst>
          </p:cNvPr>
          <p:cNvPicPr>
            <a:picLocks noChangeAspect="1"/>
          </p:cNvPicPr>
          <p:nvPr/>
        </p:nvPicPr>
        <p:blipFill>
          <a:blip r:embed="rId10"/>
          <a:stretch>
            <a:fillRect/>
          </a:stretch>
        </p:blipFill>
        <p:spPr>
          <a:xfrm>
            <a:off x="10839778" y="2596595"/>
            <a:ext cx="656832" cy="656832"/>
          </a:xfrm>
          <a:prstGeom prst="rect">
            <a:avLst/>
          </a:prstGeom>
        </p:spPr>
      </p:pic>
      <p:cxnSp>
        <p:nvCxnSpPr>
          <p:cNvPr id="11" name="Straight Connector 10">
            <a:extLst>
              <a:ext uri="{FF2B5EF4-FFF2-40B4-BE49-F238E27FC236}">
                <a16:creationId xmlns:a16="http://schemas.microsoft.com/office/drawing/2014/main" id="{26F835DF-C536-8020-E76F-61AA5C0C85B4}"/>
              </a:ext>
            </a:extLst>
          </p:cNvPr>
          <p:cNvCxnSpPr/>
          <p:nvPr/>
        </p:nvCxnSpPr>
        <p:spPr>
          <a:xfrm flipV="1">
            <a:off x="11169051" y="2311114"/>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4126A97-DE09-ACEF-2A39-95E60AC235CF}"/>
              </a:ext>
            </a:extLst>
          </p:cNvPr>
          <p:cNvPicPr>
            <a:picLocks noChangeAspect="1"/>
          </p:cNvPicPr>
          <p:nvPr/>
        </p:nvPicPr>
        <p:blipFill>
          <a:blip r:embed="rId10"/>
          <a:stretch>
            <a:fillRect/>
          </a:stretch>
        </p:blipFill>
        <p:spPr>
          <a:xfrm>
            <a:off x="10685060" y="4871996"/>
            <a:ext cx="656832" cy="656832"/>
          </a:xfrm>
          <a:prstGeom prst="rect">
            <a:avLst/>
          </a:prstGeom>
        </p:spPr>
      </p:pic>
      <p:cxnSp>
        <p:nvCxnSpPr>
          <p:cNvPr id="13" name="Straight Connector 12">
            <a:extLst>
              <a:ext uri="{FF2B5EF4-FFF2-40B4-BE49-F238E27FC236}">
                <a16:creationId xmlns:a16="http://schemas.microsoft.com/office/drawing/2014/main" id="{04F2C191-69DE-CEA5-E19C-AC83B8AD5C86}"/>
              </a:ext>
            </a:extLst>
          </p:cNvPr>
          <p:cNvCxnSpPr/>
          <p:nvPr/>
        </p:nvCxnSpPr>
        <p:spPr>
          <a:xfrm flipV="1">
            <a:off x="11181264" y="4538400"/>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92D5E36-F921-5028-6569-A177AAF3E37C}"/>
              </a:ext>
            </a:extLst>
          </p:cNvPr>
          <p:cNvPicPr>
            <a:picLocks noChangeAspect="1"/>
          </p:cNvPicPr>
          <p:nvPr/>
        </p:nvPicPr>
        <p:blipFill rotWithShape="1">
          <a:blip r:embed="rId11"/>
          <a:srcRect t="4764" r="7492" b="13863"/>
          <a:stretch/>
        </p:blipFill>
        <p:spPr>
          <a:xfrm>
            <a:off x="2250753" y="1501506"/>
            <a:ext cx="421543" cy="372461"/>
          </a:xfrm>
          <a:prstGeom prst="rect">
            <a:avLst/>
          </a:prstGeom>
        </p:spPr>
      </p:pic>
      <p:cxnSp>
        <p:nvCxnSpPr>
          <p:cNvPr id="15" name="Straight Connector 14">
            <a:extLst>
              <a:ext uri="{FF2B5EF4-FFF2-40B4-BE49-F238E27FC236}">
                <a16:creationId xmlns:a16="http://schemas.microsoft.com/office/drawing/2014/main" id="{0C8376EE-5B42-E28D-6251-1EBA366060FA}"/>
              </a:ext>
            </a:extLst>
          </p:cNvPr>
          <p:cNvCxnSpPr/>
          <p:nvPr/>
        </p:nvCxnSpPr>
        <p:spPr>
          <a:xfrm flipV="1">
            <a:off x="2492610" y="1885281"/>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701604C-0D33-C2A5-05F0-2C90C15F2BB4}"/>
              </a:ext>
            </a:extLst>
          </p:cNvPr>
          <p:cNvPicPr>
            <a:picLocks noChangeAspect="1"/>
          </p:cNvPicPr>
          <p:nvPr/>
        </p:nvPicPr>
        <p:blipFill>
          <a:blip r:embed="rId12"/>
          <a:stretch>
            <a:fillRect/>
          </a:stretch>
        </p:blipFill>
        <p:spPr>
          <a:xfrm>
            <a:off x="941325" y="4866756"/>
            <a:ext cx="324935" cy="324935"/>
          </a:xfrm>
          <a:prstGeom prst="rect">
            <a:avLst/>
          </a:prstGeom>
        </p:spPr>
      </p:pic>
      <p:cxnSp>
        <p:nvCxnSpPr>
          <p:cNvPr id="17" name="Straight Connector 16">
            <a:extLst>
              <a:ext uri="{FF2B5EF4-FFF2-40B4-BE49-F238E27FC236}">
                <a16:creationId xmlns:a16="http://schemas.microsoft.com/office/drawing/2014/main" id="{334C458D-EFA3-0CA6-377B-E899ABA26415}"/>
              </a:ext>
            </a:extLst>
          </p:cNvPr>
          <p:cNvCxnSpPr/>
          <p:nvPr/>
        </p:nvCxnSpPr>
        <p:spPr>
          <a:xfrm flipV="1">
            <a:off x="1121909" y="4545673"/>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E11A61A-BF4F-A94F-0C1C-B18B1B3962F8}"/>
              </a:ext>
            </a:extLst>
          </p:cNvPr>
          <p:cNvCxnSpPr>
            <a:cxnSpLocks/>
            <a:stCxn id="9" idx="1"/>
          </p:cNvCxnSpPr>
          <p:nvPr/>
        </p:nvCxnSpPr>
        <p:spPr>
          <a:xfrm flipH="1">
            <a:off x="3070179" y="1697873"/>
            <a:ext cx="3382956" cy="20505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B3135A5-3AC1-58F4-A868-D7C0CF1AF662}"/>
              </a:ext>
            </a:extLst>
          </p:cNvPr>
          <p:cNvSpPr>
            <a:spLocks noGrp="1"/>
          </p:cNvSpPr>
          <p:nvPr>
            <p:ph type="sldNum" sz="quarter" idx="4"/>
          </p:nvPr>
        </p:nvSpPr>
        <p:spPr/>
        <p:txBody>
          <a:bodyPr/>
          <a:lstStyle/>
          <a:p>
            <a:fld id="{4034BEE3-566C-4068-A777-C3A4762E861B}" type="slidenum">
              <a:rPr lang="en-GB" smtClean="0"/>
              <a:pPr/>
              <a:t>15</a:t>
            </a:fld>
            <a:endParaRPr lang="en-GB" dirty="0"/>
          </a:p>
        </p:txBody>
      </p:sp>
    </p:spTree>
    <p:extLst>
      <p:ext uri="{BB962C8B-B14F-4D97-AF65-F5344CB8AC3E}">
        <p14:creationId xmlns:p14="http://schemas.microsoft.com/office/powerpoint/2010/main" val="151344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par>
                                <p:cTn id="38" presetID="10" presetClass="entr" presetSubtype="0" fill="hold"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fade">
                                      <p:cBhvr>
                                        <p:cTn id="40" dur="500"/>
                                        <p:tgtEl>
                                          <p:spTgt spid="86"/>
                                        </p:tgtEl>
                                      </p:cBhvr>
                                    </p:animEffect>
                                  </p:childTnLst>
                                </p:cTn>
                              </p:par>
                              <p:par>
                                <p:cTn id="41" presetID="10" presetClass="entr" presetSubtype="0" fill="hold"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500"/>
                                        <p:tgtEl>
                                          <p:spTgt spid="87"/>
                                        </p:tgtEl>
                                      </p:cBhvr>
                                    </p:animEffect>
                                  </p:childTnLst>
                                </p:cTn>
                              </p:par>
                              <p:par>
                                <p:cTn id="44" presetID="10" presetClass="entr" presetSubtype="0" fill="hold"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500"/>
                                        <p:tgtEl>
                                          <p:spTgt spid="89"/>
                                        </p:tgtEl>
                                      </p:cBhvr>
                                    </p:animEffect>
                                  </p:childTnLst>
                                </p:cTn>
                              </p:par>
                              <p:par>
                                <p:cTn id="50" presetID="10" presetClass="entr" presetSubtype="0"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par>
                                <p:cTn id="53" presetID="10"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fade">
                                      <p:cBhvr>
                                        <p:cTn id="55" dur="500"/>
                                        <p:tgtEl>
                                          <p:spTgt spid="91"/>
                                        </p:tgtEl>
                                      </p:cBhvr>
                                    </p:animEffect>
                                  </p:childTnLst>
                                </p:cTn>
                              </p:par>
                              <p:par>
                                <p:cTn id="56" presetID="10" presetClass="entr" presetSubtype="0" fill="hold" nodeType="with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500"/>
                                        <p:tgtEl>
                                          <p:spTgt spid="9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par>
                                <p:cTn id="62" presetID="10" presetClass="entr" presetSubtype="0" fill="hold"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fade">
                                      <p:cBhvr>
                                        <p:cTn id="64" dur="500"/>
                                        <p:tgtEl>
                                          <p:spTgt spid="96"/>
                                        </p:tgtEl>
                                      </p:cBhvr>
                                    </p:animEffect>
                                  </p:childTnLst>
                                </p:cTn>
                              </p:par>
                              <p:par>
                                <p:cTn id="65" presetID="10" presetClass="entr" presetSubtype="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par>
                                <p:cTn id="68" presetID="10" presetClass="entr" presetSubtype="0"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par>
                                <p:cTn id="83" presetID="10"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0" grpId="0"/>
      <p:bldGraphic spid="61" grpId="0">
        <p:bldAsOne/>
      </p:bldGraphic>
      <p:bldP spid="68" grpId="0"/>
      <p:bldP spid="73" grpId="0"/>
      <p:bldP spid="74" grpId="0"/>
      <p:bldP spid="76" grpId="0"/>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596831-8FBD-2B13-74FF-061F9F609E5F}"/>
              </a:ext>
            </a:extLst>
          </p:cNvPr>
          <p:cNvSpPr/>
          <p:nvPr/>
        </p:nvSpPr>
        <p:spPr bwMode="ltGray">
          <a:xfrm>
            <a:off x="6894871" y="835671"/>
            <a:ext cx="4990996" cy="441152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B5499E2-B044-A7B6-24FE-B40EBBC5F2DD}"/>
              </a:ext>
            </a:extLst>
          </p:cNvPr>
          <p:cNvSpPr txBox="1"/>
          <p:nvPr/>
        </p:nvSpPr>
        <p:spPr>
          <a:xfrm>
            <a:off x="429163" y="2107879"/>
            <a:ext cx="5955826" cy="3139321"/>
          </a:xfrm>
          <a:prstGeom prst="rect">
            <a:avLst/>
          </a:prstGeom>
          <a:noFill/>
        </p:spPr>
        <p:txBody>
          <a:bodyPr wrap="square">
            <a:spAutoFit/>
          </a:bodyPr>
          <a:lstStyle/>
          <a:p>
            <a:pPr algn="just"/>
            <a:r>
              <a:rPr lang="fr-FR" dirty="0">
                <a:latin typeface="Kantar"/>
              </a:rPr>
              <a:t>Les </a:t>
            </a:r>
            <a:r>
              <a:rPr lang="fr-FR" b="1" dirty="0">
                <a:solidFill>
                  <a:srgbClr val="C1AC51"/>
                </a:solidFill>
                <a:latin typeface="Kantar"/>
              </a:rPr>
              <a:t>actes</a:t>
            </a:r>
            <a:r>
              <a:rPr lang="fr-FR" b="1" dirty="0">
                <a:latin typeface="Kantar"/>
              </a:rPr>
              <a:t> </a:t>
            </a:r>
            <a:r>
              <a:rPr lang="fr-FR" dirty="0">
                <a:latin typeface="Kantar"/>
              </a:rPr>
              <a:t>et le </a:t>
            </a:r>
            <a:r>
              <a:rPr lang="fr-FR" b="1" dirty="0">
                <a:solidFill>
                  <a:srgbClr val="C1AC51"/>
                </a:solidFill>
                <a:latin typeface="Kantar"/>
              </a:rPr>
              <a:t>comportement</a:t>
            </a:r>
            <a:r>
              <a:rPr lang="fr-FR" b="1" dirty="0">
                <a:latin typeface="Kantar"/>
              </a:rPr>
              <a:t> </a:t>
            </a:r>
            <a:r>
              <a:rPr lang="fr-FR" dirty="0">
                <a:latin typeface="Kantar"/>
              </a:rPr>
              <a:t>des consommateurs sont importants pour </a:t>
            </a:r>
            <a:r>
              <a:rPr lang="fr-FR" b="1" dirty="0">
                <a:solidFill>
                  <a:srgbClr val="C1AC51"/>
                </a:solidFill>
                <a:latin typeface="Kantar"/>
              </a:rPr>
              <a:t>déterminer leur situation et leur bien-être financier</a:t>
            </a:r>
            <a:r>
              <a:rPr lang="fr-FR" dirty="0">
                <a:latin typeface="Kantar"/>
              </a:rPr>
              <a:t>. Ils exercent une incidence majeure sur la note de culture financière calculée selon la méthodologie OCDE/INFE. </a:t>
            </a:r>
          </a:p>
          <a:p>
            <a:pPr algn="just"/>
            <a:endParaRPr lang="fr-FR" dirty="0">
              <a:latin typeface="Kantar"/>
            </a:endParaRPr>
          </a:p>
          <a:p>
            <a:pPr algn="just"/>
            <a:r>
              <a:rPr lang="fr-FR" dirty="0">
                <a:latin typeface="Kantar"/>
              </a:rPr>
              <a:t>Certains types de comportement, tels le fait de </a:t>
            </a:r>
            <a:r>
              <a:rPr lang="fr-FR" b="1" dirty="0">
                <a:solidFill>
                  <a:srgbClr val="C1AC51"/>
                </a:solidFill>
                <a:latin typeface="Kantar"/>
              </a:rPr>
              <a:t>ne pas parvenir à épargner</a:t>
            </a:r>
            <a:r>
              <a:rPr lang="fr-FR" dirty="0">
                <a:solidFill>
                  <a:srgbClr val="C1AC51"/>
                </a:solidFill>
                <a:latin typeface="Kantar"/>
              </a:rPr>
              <a:t>,</a:t>
            </a:r>
            <a:r>
              <a:rPr lang="fr-FR" dirty="0">
                <a:latin typeface="Kantar"/>
              </a:rPr>
              <a:t> de </a:t>
            </a:r>
            <a:r>
              <a:rPr lang="fr-FR" b="1" dirty="0">
                <a:solidFill>
                  <a:srgbClr val="C1AC51"/>
                </a:solidFill>
                <a:latin typeface="Kantar"/>
              </a:rPr>
              <a:t>reporter le paiement de ses factures</a:t>
            </a:r>
            <a:r>
              <a:rPr lang="fr-FR" dirty="0">
                <a:latin typeface="Kantar"/>
              </a:rPr>
              <a:t>, de </a:t>
            </a:r>
            <a:r>
              <a:rPr lang="fr-FR" b="1" dirty="0">
                <a:solidFill>
                  <a:srgbClr val="C1AC51"/>
                </a:solidFill>
                <a:latin typeface="Kantar"/>
              </a:rPr>
              <a:t>ne pas réussir à planifier ses dépenses </a:t>
            </a:r>
            <a:r>
              <a:rPr lang="fr-FR" dirty="0">
                <a:latin typeface="Kantar"/>
              </a:rPr>
              <a:t>ou de </a:t>
            </a:r>
            <a:r>
              <a:rPr lang="fr-FR" b="1" dirty="0">
                <a:solidFill>
                  <a:srgbClr val="C1AC51"/>
                </a:solidFill>
                <a:latin typeface="Kantar"/>
              </a:rPr>
              <a:t>choisir des produits financiers sans se renseigner </a:t>
            </a:r>
            <a:r>
              <a:rPr lang="fr-FR" dirty="0">
                <a:latin typeface="Kantar"/>
              </a:rPr>
              <a:t>au préalable, peuvent entraîner des répercussions négatives sur la situation et le bien-être financier d’une personne.</a:t>
            </a:r>
          </a:p>
        </p:txBody>
      </p:sp>
      <p:pic>
        <p:nvPicPr>
          <p:cNvPr id="7" name="Picture 6">
            <a:extLst>
              <a:ext uri="{FF2B5EF4-FFF2-40B4-BE49-F238E27FC236}">
                <a16:creationId xmlns:a16="http://schemas.microsoft.com/office/drawing/2014/main" id="{A3BAF861-E2A7-C052-A454-335E5EF18A5D}"/>
              </a:ext>
            </a:extLst>
          </p:cNvPr>
          <p:cNvPicPr>
            <a:picLocks noChangeAspect="1"/>
          </p:cNvPicPr>
          <p:nvPr/>
        </p:nvPicPr>
        <p:blipFill>
          <a:blip r:embed="rId2"/>
          <a:stretch>
            <a:fillRect/>
          </a:stretch>
        </p:blipFill>
        <p:spPr>
          <a:xfrm>
            <a:off x="397144" y="301065"/>
            <a:ext cx="5987845" cy="1232791"/>
          </a:xfrm>
          <a:prstGeom prst="rect">
            <a:avLst/>
          </a:prstGeom>
        </p:spPr>
      </p:pic>
      <p:cxnSp>
        <p:nvCxnSpPr>
          <p:cNvPr id="10" name="Straight Connector 9">
            <a:extLst>
              <a:ext uri="{FF2B5EF4-FFF2-40B4-BE49-F238E27FC236}">
                <a16:creationId xmlns:a16="http://schemas.microsoft.com/office/drawing/2014/main" id="{0F42FAC9-B568-0C61-74B4-4625E44A352B}"/>
              </a:ext>
            </a:extLst>
          </p:cNvPr>
          <p:cNvCxnSpPr/>
          <p:nvPr/>
        </p:nvCxnSpPr>
        <p:spPr>
          <a:xfrm>
            <a:off x="3792451" y="1349477"/>
            <a:ext cx="1113503"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88E638-FCE2-421B-F7BA-07D47E6CFC8C}"/>
              </a:ext>
            </a:extLst>
          </p:cNvPr>
          <p:cNvCxnSpPr>
            <a:cxnSpLocks/>
          </p:cNvCxnSpPr>
          <p:nvPr/>
        </p:nvCxnSpPr>
        <p:spPr>
          <a:xfrm>
            <a:off x="4349202" y="1349477"/>
            <a:ext cx="0" cy="63663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6BE38EA-D073-9629-1566-BE7CCF5FE8FF}"/>
              </a:ext>
            </a:extLst>
          </p:cNvPr>
          <p:cNvSpPr txBox="1"/>
          <p:nvPr/>
        </p:nvSpPr>
        <p:spPr>
          <a:xfrm>
            <a:off x="7040116" y="917460"/>
            <a:ext cx="4754740" cy="4031873"/>
          </a:xfrm>
          <a:prstGeom prst="rect">
            <a:avLst/>
          </a:prstGeom>
          <a:noFill/>
        </p:spPr>
        <p:txBody>
          <a:bodyPr wrap="square">
            <a:spAutoFit/>
          </a:bodyPr>
          <a:lstStyle/>
          <a:p>
            <a:pPr algn="just"/>
            <a:r>
              <a:rPr lang="fr-FR" sz="2000" b="1" dirty="0">
                <a:latin typeface="Kantar"/>
              </a:rPr>
              <a:t>Questions destinées à mettre en évidence 3 types de comportement prudents : </a:t>
            </a:r>
            <a:endParaRPr lang="fr-FR" b="1" dirty="0">
              <a:latin typeface="Kantar"/>
            </a:endParaRPr>
          </a:p>
          <a:p>
            <a:pPr algn="just"/>
            <a:endParaRPr lang="fr-FR" dirty="0">
              <a:latin typeface="Kantar"/>
            </a:endParaRPr>
          </a:p>
          <a:p>
            <a:pPr marL="342900" indent="-342900" algn="just">
              <a:buAutoNum type="arabicPeriod"/>
            </a:pPr>
            <a:r>
              <a:rPr lang="fr-FR" b="1" dirty="0">
                <a:latin typeface="Kantar"/>
              </a:rPr>
              <a:t>Epargner et planifier à long terme </a:t>
            </a:r>
            <a:r>
              <a:rPr lang="fr-FR" dirty="0">
                <a:latin typeface="Kantar"/>
              </a:rPr>
              <a:t>: épargne active, emprunte ou évite de le faire en cas de difficultés, objectifs long terme</a:t>
            </a:r>
          </a:p>
          <a:p>
            <a:pPr marL="342900" indent="-342900" algn="just">
              <a:buAutoNum type="arabicPeriod"/>
            </a:pPr>
            <a:endParaRPr lang="fr-FR" dirty="0">
              <a:latin typeface="Kantar"/>
            </a:endParaRPr>
          </a:p>
          <a:p>
            <a:pPr marL="342900" indent="-342900" algn="just">
              <a:buAutoNum type="arabicPeriod"/>
            </a:pPr>
            <a:r>
              <a:rPr lang="fr-FR" b="1" dirty="0">
                <a:latin typeface="Kantar"/>
              </a:rPr>
              <a:t>Faire des achats considérés</a:t>
            </a:r>
            <a:r>
              <a:rPr lang="fr-FR" dirty="0">
                <a:latin typeface="Kantar"/>
              </a:rPr>
              <a:t> : recherche infos/conseils avant d’acheter, étudie plusieurs possibilités, décisions raisonnées …</a:t>
            </a:r>
          </a:p>
          <a:p>
            <a:pPr marL="342900" indent="-342900" algn="just">
              <a:buAutoNum type="arabicPeriod"/>
            </a:pPr>
            <a:endParaRPr lang="fr-FR" dirty="0">
              <a:latin typeface="Kantar"/>
            </a:endParaRPr>
          </a:p>
          <a:p>
            <a:pPr marL="342900" indent="-342900" algn="just">
              <a:buAutoNum type="arabicPeriod"/>
            </a:pPr>
            <a:r>
              <a:rPr lang="fr-FR" b="1" dirty="0">
                <a:latin typeface="Kantar"/>
              </a:rPr>
              <a:t>Suivre sa trésorerie : </a:t>
            </a:r>
            <a:r>
              <a:rPr lang="fr-FR" dirty="0">
                <a:latin typeface="Kantar"/>
              </a:rPr>
              <a:t>surveille sa situation financière, paiement facture dans les délais, évite les arriérés</a:t>
            </a:r>
          </a:p>
        </p:txBody>
      </p:sp>
      <p:sp>
        <p:nvSpPr>
          <p:cNvPr id="4" name="Slide Number Placeholder 3">
            <a:extLst>
              <a:ext uri="{FF2B5EF4-FFF2-40B4-BE49-F238E27FC236}">
                <a16:creationId xmlns:a16="http://schemas.microsoft.com/office/drawing/2014/main" id="{712E8621-9099-0544-DCF5-E9C8E8C56724}"/>
              </a:ext>
            </a:extLst>
          </p:cNvPr>
          <p:cNvSpPr>
            <a:spLocks noGrp="1"/>
          </p:cNvSpPr>
          <p:nvPr>
            <p:ph type="sldNum" sz="quarter" idx="4"/>
          </p:nvPr>
        </p:nvSpPr>
        <p:spPr/>
        <p:txBody>
          <a:bodyPr/>
          <a:lstStyle/>
          <a:p>
            <a:fld id="{4034BEE3-566C-4068-A777-C3A4762E861B}" type="slidenum">
              <a:rPr lang="en-GB" smtClean="0"/>
              <a:pPr/>
              <a:t>16</a:t>
            </a:fld>
            <a:endParaRPr lang="en-GB" dirty="0"/>
          </a:p>
        </p:txBody>
      </p:sp>
    </p:spTree>
    <p:extLst>
      <p:ext uri="{BB962C8B-B14F-4D97-AF65-F5344CB8AC3E}">
        <p14:creationId xmlns:p14="http://schemas.microsoft.com/office/powerpoint/2010/main" val="177155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C26C15E8-EFF1-FFC5-058C-198C01566B2E}"/>
              </a:ext>
            </a:extLst>
          </p:cNvPr>
          <p:cNvSpPr/>
          <p:nvPr/>
        </p:nvSpPr>
        <p:spPr bwMode="ltGray">
          <a:xfrm>
            <a:off x="243489" y="3362561"/>
            <a:ext cx="11563498" cy="211815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D5FD240-293E-8474-89D3-D15AF97C6AE8}"/>
              </a:ext>
            </a:extLst>
          </p:cNvPr>
          <p:cNvSpPr>
            <a:spLocks noGrp="1"/>
          </p:cNvSpPr>
          <p:nvPr>
            <p:ph type="title"/>
          </p:nvPr>
        </p:nvSpPr>
        <p:spPr/>
        <p:txBody>
          <a:bodyPr/>
          <a:lstStyle/>
          <a:p>
            <a:r>
              <a:rPr lang="lb-LU" dirty="0" err="1">
                <a:latin typeface="Kantar"/>
              </a:rPr>
              <a:t>Comportement</a:t>
            </a:r>
            <a:r>
              <a:rPr lang="lb-LU" dirty="0">
                <a:latin typeface="Kantar"/>
              </a:rPr>
              <a:t> </a:t>
            </a:r>
            <a:r>
              <a:rPr lang="lb-LU" dirty="0" err="1">
                <a:latin typeface="Kantar"/>
              </a:rPr>
              <a:t>financier</a:t>
            </a:r>
            <a:r>
              <a:rPr lang="lb-LU" dirty="0">
                <a:solidFill>
                  <a:srgbClr val="C00000"/>
                </a:solidFill>
                <a:latin typeface="Kantar"/>
              </a:rPr>
              <a:t>*</a:t>
            </a:r>
            <a:r>
              <a:rPr lang="lb-LU" dirty="0">
                <a:latin typeface="Kantar"/>
              </a:rPr>
              <a:t>, </a:t>
            </a:r>
            <a:r>
              <a:rPr lang="lb-LU" dirty="0" err="1">
                <a:latin typeface="Kantar"/>
              </a:rPr>
              <a:t>score</a:t>
            </a:r>
            <a:r>
              <a:rPr lang="lb-LU" dirty="0">
                <a:latin typeface="Kantar"/>
              </a:rPr>
              <a:t> global par </a:t>
            </a:r>
            <a:r>
              <a:rPr lang="lb-LU" dirty="0" err="1">
                <a:latin typeface="Kantar"/>
              </a:rPr>
              <a:t>pays</a:t>
            </a:r>
            <a:endParaRPr lang="fr-FR" dirty="0">
              <a:latin typeface="Kantar"/>
            </a:endParaRPr>
          </a:p>
        </p:txBody>
      </p:sp>
      <p:sp>
        <p:nvSpPr>
          <p:cNvPr id="4" name="Text Placeholder 3">
            <a:extLst>
              <a:ext uri="{FF2B5EF4-FFF2-40B4-BE49-F238E27FC236}">
                <a16:creationId xmlns:a16="http://schemas.microsoft.com/office/drawing/2014/main" id="{AAC3A6FC-F33C-7E08-BFB0-0F33BA57B832}"/>
              </a:ext>
            </a:extLst>
          </p:cNvPr>
          <p:cNvSpPr txBox="1">
            <a:spLocks/>
          </p:cNvSpPr>
          <p:nvPr/>
        </p:nvSpPr>
        <p:spPr>
          <a:xfrm>
            <a:off x="290649" y="1658212"/>
            <a:ext cx="1545162" cy="39687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b-LU" sz="1200" i="1" dirty="0" err="1">
                <a:latin typeface="Kantar"/>
              </a:rPr>
              <a:t>Score</a:t>
            </a:r>
            <a:r>
              <a:rPr lang="lb-LU" sz="1200" i="1" dirty="0">
                <a:latin typeface="Kantar"/>
              </a:rPr>
              <a:t> </a:t>
            </a:r>
            <a:r>
              <a:rPr lang="lb-LU" sz="1200" i="1" dirty="0" err="1">
                <a:latin typeface="Kantar"/>
              </a:rPr>
              <a:t>moyen</a:t>
            </a:r>
            <a:r>
              <a:rPr lang="lb-LU" sz="1200" i="1" dirty="0">
                <a:latin typeface="Kantar"/>
              </a:rPr>
              <a:t> sur  100</a:t>
            </a:r>
            <a:endParaRPr lang="en-GB" sz="1200" i="1" dirty="0">
              <a:latin typeface="Kantar"/>
            </a:endParaRPr>
          </a:p>
          <a:p>
            <a:endParaRPr lang="fr-LU" dirty="0">
              <a:latin typeface="Kantar"/>
            </a:endParaRPr>
          </a:p>
        </p:txBody>
      </p:sp>
      <p:graphicFrame>
        <p:nvGraphicFramePr>
          <p:cNvPr id="7" name="Chart 6">
            <a:extLst>
              <a:ext uri="{FF2B5EF4-FFF2-40B4-BE49-F238E27FC236}">
                <a16:creationId xmlns:a16="http://schemas.microsoft.com/office/drawing/2014/main" id="{FAEB4CF5-407C-CC85-CBF8-0FE0FB6D79B2}"/>
              </a:ext>
            </a:extLst>
          </p:cNvPr>
          <p:cNvGraphicFramePr/>
          <p:nvPr>
            <p:extLst>
              <p:ext uri="{D42A27DB-BD31-4B8C-83A1-F6EECF244321}">
                <p14:modId xmlns:p14="http://schemas.microsoft.com/office/powerpoint/2010/main" val="269322714"/>
              </p:ext>
            </p:extLst>
          </p:nvPr>
        </p:nvGraphicFramePr>
        <p:xfrm>
          <a:off x="365542" y="1857017"/>
          <a:ext cx="11466874" cy="1067386"/>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5">
            <a:extLst>
              <a:ext uri="{FF2B5EF4-FFF2-40B4-BE49-F238E27FC236}">
                <a16:creationId xmlns:a16="http://schemas.microsoft.com/office/drawing/2014/main" id="{47860D3C-877C-5F3F-4F1C-14962EDCEA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2009" y="1603728"/>
            <a:ext cx="374816" cy="37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Straight Connector 44">
            <a:extLst>
              <a:ext uri="{FF2B5EF4-FFF2-40B4-BE49-F238E27FC236}">
                <a16:creationId xmlns:a16="http://schemas.microsoft.com/office/drawing/2014/main" id="{D222654A-189E-7AD3-462F-ED0B64165A4F}"/>
              </a:ext>
            </a:extLst>
          </p:cNvPr>
          <p:cNvCxnSpPr/>
          <p:nvPr/>
        </p:nvCxnSpPr>
        <p:spPr>
          <a:xfrm flipV="1">
            <a:off x="9109417" y="1885281"/>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3B1F00B-3944-1E24-5BC5-C6B8A640F3AF}"/>
              </a:ext>
            </a:extLst>
          </p:cNvPr>
          <p:cNvSpPr txBox="1"/>
          <p:nvPr/>
        </p:nvSpPr>
        <p:spPr>
          <a:xfrm>
            <a:off x="10660557" y="2997098"/>
            <a:ext cx="650822" cy="169277"/>
          </a:xfrm>
          <a:prstGeom prst="rect">
            <a:avLst/>
          </a:prstGeom>
          <a:noFill/>
        </p:spPr>
        <p:txBody>
          <a:bodyPr wrap="square" lIns="0" tIns="0" rIns="0" bIns="0" rtlCol="0">
            <a:spAutoFit/>
          </a:bodyPr>
          <a:lstStyle/>
          <a:p>
            <a:r>
              <a:rPr lang="lb-LU" sz="1100" dirty="0">
                <a:latin typeface="Kantar"/>
              </a:rPr>
              <a:t>Indonésie</a:t>
            </a:r>
            <a:endParaRPr lang="fr-FR" sz="1100" dirty="0" err="1">
              <a:latin typeface="Kantar"/>
            </a:endParaRPr>
          </a:p>
        </p:txBody>
      </p:sp>
      <p:cxnSp>
        <p:nvCxnSpPr>
          <p:cNvPr id="55" name="Straight Connector 54">
            <a:extLst>
              <a:ext uri="{FF2B5EF4-FFF2-40B4-BE49-F238E27FC236}">
                <a16:creationId xmlns:a16="http://schemas.microsoft.com/office/drawing/2014/main" id="{048FFD4C-24B2-AB18-C814-75AC21103779}"/>
              </a:ext>
            </a:extLst>
          </p:cNvPr>
          <p:cNvCxnSpPr>
            <a:cxnSpLocks/>
          </p:cNvCxnSpPr>
          <p:nvPr/>
        </p:nvCxnSpPr>
        <p:spPr>
          <a:xfrm flipV="1">
            <a:off x="8481146" y="1556627"/>
            <a:ext cx="0" cy="14563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1EE384F-315E-2001-E194-35208FA7C77B}"/>
              </a:ext>
            </a:extLst>
          </p:cNvPr>
          <p:cNvSpPr txBox="1"/>
          <p:nvPr/>
        </p:nvSpPr>
        <p:spPr>
          <a:xfrm rot="16200000">
            <a:off x="7850929" y="2077566"/>
            <a:ext cx="1456311" cy="169277"/>
          </a:xfrm>
          <a:prstGeom prst="rect">
            <a:avLst/>
          </a:prstGeom>
          <a:noFill/>
        </p:spPr>
        <p:txBody>
          <a:bodyPr wrap="square" lIns="0" tIns="0" rIns="0" bIns="0" rtlCol="0">
            <a:spAutoFit/>
          </a:bodyPr>
          <a:lstStyle/>
          <a:p>
            <a:r>
              <a:rPr lang="lb-LU" sz="1100" dirty="0">
                <a:latin typeface="Kantar"/>
              </a:rPr>
              <a:t>Moyenne (total) : 59</a:t>
            </a:r>
            <a:endParaRPr lang="fr-FR" sz="1100" dirty="0" err="1">
              <a:latin typeface="Kantar"/>
            </a:endParaRPr>
          </a:p>
        </p:txBody>
      </p:sp>
      <p:sp>
        <p:nvSpPr>
          <p:cNvPr id="58" name="TextBox 57">
            <a:extLst>
              <a:ext uri="{FF2B5EF4-FFF2-40B4-BE49-F238E27FC236}">
                <a16:creationId xmlns:a16="http://schemas.microsoft.com/office/drawing/2014/main" id="{2D9D0BB4-0083-9912-99DF-479B4A55579C}"/>
              </a:ext>
            </a:extLst>
          </p:cNvPr>
          <p:cNvSpPr txBox="1"/>
          <p:nvPr/>
        </p:nvSpPr>
        <p:spPr>
          <a:xfrm rot="16200000">
            <a:off x="7669952" y="2186648"/>
            <a:ext cx="1361926" cy="169277"/>
          </a:xfrm>
          <a:prstGeom prst="rect">
            <a:avLst/>
          </a:prstGeom>
          <a:noFill/>
        </p:spPr>
        <p:txBody>
          <a:bodyPr wrap="square" lIns="0" tIns="0" rIns="0" bIns="0" rtlCol="0">
            <a:spAutoFit/>
          </a:bodyPr>
          <a:lstStyle/>
          <a:p>
            <a:r>
              <a:rPr lang="lb-LU" sz="1100" dirty="0">
                <a:latin typeface="Kantar"/>
              </a:rPr>
              <a:t>Moyenne (OCDE) : 59</a:t>
            </a:r>
            <a:endParaRPr lang="fr-FR" sz="1100" dirty="0" err="1">
              <a:latin typeface="Kantar"/>
            </a:endParaRPr>
          </a:p>
        </p:txBody>
      </p:sp>
      <p:sp>
        <p:nvSpPr>
          <p:cNvPr id="59" name="TextBox 58">
            <a:extLst>
              <a:ext uri="{FF2B5EF4-FFF2-40B4-BE49-F238E27FC236}">
                <a16:creationId xmlns:a16="http://schemas.microsoft.com/office/drawing/2014/main" id="{A5950FB3-6B67-9E15-30DF-B8B65A32C88D}"/>
              </a:ext>
            </a:extLst>
          </p:cNvPr>
          <p:cNvSpPr txBox="1"/>
          <p:nvPr/>
        </p:nvSpPr>
        <p:spPr>
          <a:xfrm>
            <a:off x="8138160" y="858591"/>
            <a:ext cx="3688714" cy="646331"/>
          </a:xfrm>
          <a:prstGeom prst="rect">
            <a:avLst/>
          </a:prstGeom>
          <a:noFill/>
        </p:spPr>
        <p:txBody>
          <a:bodyPr wrap="square">
            <a:spAutoFit/>
          </a:bodyPr>
          <a:lstStyle/>
          <a:p>
            <a:pPr>
              <a:tabLst>
                <a:tab pos="2243138" algn="l"/>
              </a:tabLst>
            </a:pPr>
            <a:r>
              <a:rPr lang="fr-FR" sz="1400" dirty="0">
                <a:latin typeface="Kantar"/>
              </a:rPr>
              <a:t>Note moyenne :</a:t>
            </a:r>
            <a:r>
              <a:rPr lang="fr-FR" sz="1400" b="1" dirty="0">
                <a:latin typeface="Kantar"/>
              </a:rPr>
              <a:t> 	</a:t>
            </a:r>
            <a:r>
              <a:rPr lang="fr-FR" b="1" dirty="0">
                <a:solidFill>
                  <a:srgbClr val="C1AC51"/>
                </a:solidFill>
                <a:latin typeface="Kantar"/>
              </a:rPr>
              <a:t>61</a:t>
            </a:r>
            <a:r>
              <a:rPr lang="fr-FR" b="1" dirty="0">
                <a:latin typeface="Kantar"/>
              </a:rPr>
              <a:t> </a:t>
            </a:r>
            <a:r>
              <a:rPr lang="fr-FR" sz="1400" dirty="0">
                <a:latin typeface="Kantar"/>
              </a:rPr>
              <a:t>/ 100 </a:t>
            </a:r>
          </a:p>
          <a:p>
            <a:pPr>
              <a:tabLst>
                <a:tab pos="2243138" algn="l"/>
              </a:tabLst>
            </a:pPr>
            <a:r>
              <a:rPr lang="fr-FR" sz="1400" dirty="0">
                <a:latin typeface="Kantar"/>
              </a:rPr>
              <a:t>Rang du Luxembourg : 	</a:t>
            </a:r>
            <a:r>
              <a:rPr lang="fr-FR" b="1" dirty="0">
                <a:solidFill>
                  <a:srgbClr val="C1AC51"/>
                </a:solidFill>
                <a:latin typeface="Kantar"/>
              </a:rPr>
              <a:t>8</a:t>
            </a:r>
            <a:r>
              <a:rPr lang="fr-FR" b="1" dirty="0">
                <a:latin typeface="Kantar"/>
              </a:rPr>
              <a:t> </a:t>
            </a:r>
            <a:r>
              <a:rPr lang="fr-FR" sz="1400" dirty="0">
                <a:latin typeface="Kantar"/>
              </a:rPr>
              <a:t>sur 25 pays</a:t>
            </a:r>
          </a:p>
        </p:txBody>
      </p:sp>
      <p:sp>
        <p:nvSpPr>
          <p:cNvPr id="60" name="Text Placeholder 3">
            <a:extLst>
              <a:ext uri="{FF2B5EF4-FFF2-40B4-BE49-F238E27FC236}">
                <a16:creationId xmlns:a16="http://schemas.microsoft.com/office/drawing/2014/main" id="{F0FEC0CE-F822-43A2-4CD3-78728B5CC23E}"/>
              </a:ext>
            </a:extLst>
          </p:cNvPr>
          <p:cNvSpPr txBox="1">
            <a:spLocks/>
          </p:cNvSpPr>
          <p:nvPr/>
        </p:nvSpPr>
        <p:spPr>
          <a:xfrm>
            <a:off x="310121" y="3932599"/>
            <a:ext cx="1545162" cy="39687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b-LU" sz="1200" i="1" dirty="0" err="1">
                <a:latin typeface="Kantar"/>
              </a:rPr>
              <a:t>Score</a:t>
            </a:r>
            <a:r>
              <a:rPr lang="lb-LU" sz="1200" i="1" dirty="0">
                <a:latin typeface="Kantar"/>
              </a:rPr>
              <a:t> </a:t>
            </a:r>
            <a:r>
              <a:rPr lang="lb-LU" sz="1200" i="1" dirty="0" err="1">
                <a:latin typeface="Kantar"/>
              </a:rPr>
              <a:t>moyen</a:t>
            </a:r>
            <a:r>
              <a:rPr lang="lb-LU" sz="1200" i="1" dirty="0">
                <a:latin typeface="Kantar"/>
              </a:rPr>
              <a:t> sur 100</a:t>
            </a:r>
            <a:endParaRPr lang="en-GB" sz="1200" i="1" dirty="0">
              <a:latin typeface="Kantar"/>
            </a:endParaRPr>
          </a:p>
          <a:p>
            <a:endParaRPr lang="fr-LU" dirty="0">
              <a:latin typeface="Kantar"/>
            </a:endParaRPr>
          </a:p>
        </p:txBody>
      </p:sp>
      <p:graphicFrame>
        <p:nvGraphicFramePr>
          <p:cNvPr id="61" name="Chart 60">
            <a:extLst>
              <a:ext uri="{FF2B5EF4-FFF2-40B4-BE49-F238E27FC236}">
                <a16:creationId xmlns:a16="http://schemas.microsoft.com/office/drawing/2014/main" id="{07C1D6B0-4835-23D9-1442-574D84F8FCD6}"/>
              </a:ext>
            </a:extLst>
          </p:cNvPr>
          <p:cNvGraphicFramePr/>
          <p:nvPr>
            <p:extLst>
              <p:ext uri="{D42A27DB-BD31-4B8C-83A1-F6EECF244321}">
                <p14:modId xmlns:p14="http://schemas.microsoft.com/office/powerpoint/2010/main" val="2439631196"/>
              </p:ext>
            </p:extLst>
          </p:nvPr>
        </p:nvGraphicFramePr>
        <p:xfrm>
          <a:off x="385014" y="4131404"/>
          <a:ext cx="11466874" cy="1067386"/>
        </p:xfrm>
        <a:graphic>
          <a:graphicData uri="http://schemas.openxmlformats.org/drawingml/2006/chart">
            <c:chart xmlns:c="http://schemas.openxmlformats.org/drawingml/2006/chart" xmlns:r="http://schemas.openxmlformats.org/officeDocument/2006/relationships" r:id="rId4"/>
          </a:graphicData>
        </a:graphic>
      </p:graphicFrame>
      <p:sp>
        <p:nvSpPr>
          <p:cNvPr id="76" name="TextBox 75">
            <a:extLst>
              <a:ext uri="{FF2B5EF4-FFF2-40B4-BE49-F238E27FC236}">
                <a16:creationId xmlns:a16="http://schemas.microsoft.com/office/drawing/2014/main" id="{4C020B37-4EDA-43F0-64DB-389EF73D7642}"/>
              </a:ext>
            </a:extLst>
          </p:cNvPr>
          <p:cNvSpPr txBox="1"/>
          <p:nvPr/>
        </p:nvSpPr>
        <p:spPr>
          <a:xfrm>
            <a:off x="8138160" y="3381791"/>
            <a:ext cx="3810353" cy="646331"/>
          </a:xfrm>
          <a:prstGeom prst="rect">
            <a:avLst/>
          </a:prstGeom>
          <a:noFill/>
        </p:spPr>
        <p:txBody>
          <a:bodyPr wrap="square">
            <a:spAutoFit/>
          </a:bodyPr>
          <a:lstStyle/>
          <a:p>
            <a:pPr>
              <a:tabLst>
                <a:tab pos="2243138" algn="l"/>
              </a:tabLst>
            </a:pPr>
            <a:r>
              <a:rPr lang="fr-FR" sz="1400" dirty="0">
                <a:latin typeface="Kantar"/>
              </a:rPr>
              <a:t>Note moyenne :</a:t>
            </a:r>
            <a:r>
              <a:rPr lang="fr-FR" sz="1400" b="1" dirty="0">
                <a:latin typeface="Kantar"/>
              </a:rPr>
              <a:t> 	</a:t>
            </a:r>
            <a:r>
              <a:rPr lang="fr-FR" b="1" dirty="0">
                <a:solidFill>
                  <a:srgbClr val="C1AC51"/>
                </a:solidFill>
                <a:latin typeface="Kantar"/>
              </a:rPr>
              <a:t>59</a:t>
            </a:r>
            <a:r>
              <a:rPr lang="fr-FR" b="1" dirty="0">
                <a:latin typeface="Kantar"/>
              </a:rPr>
              <a:t> </a:t>
            </a:r>
            <a:r>
              <a:rPr lang="fr-FR" sz="1400" dirty="0">
                <a:latin typeface="Kantar"/>
              </a:rPr>
              <a:t>/ 100 </a:t>
            </a:r>
          </a:p>
          <a:p>
            <a:pPr>
              <a:tabLst>
                <a:tab pos="2243138" algn="l"/>
              </a:tabLst>
            </a:pPr>
            <a:r>
              <a:rPr lang="fr-FR" sz="1400" dirty="0">
                <a:latin typeface="Kantar"/>
              </a:rPr>
              <a:t>Rang du Luxembourg : </a:t>
            </a:r>
            <a:r>
              <a:rPr lang="fr-FR" dirty="0">
                <a:latin typeface="Kantar"/>
              </a:rPr>
              <a:t>	</a:t>
            </a:r>
            <a:r>
              <a:rPr lang="fr-FR" b="1" dirty="0">
                <a:solidFill>
                  <a:srgbClr val="C1AC51"/>
                </a:solidFill>
                <a:latin typeface="Kantar"/>
              </a:rPr>
              <a:t>10</a:t>
            </a:r>
            <a:r>
              <a:rPr lang="fr-FR" b="1" dirty="0">
                <a:latin typeface="Kantar"/>
              </a:rPr>
              <a:t> </a:t>
            </a:r>
            <a:r>
              <a:rPr lang="fr-FR" sz="1400" dirty="0">
                <a:latin typeface="Kantar"/>
              </a:rPr>
              <a:t>sur 25 pays</a:t>
            </a:r>
          </a:p>
        </p:txBody>
      </p:sp>
      <p:pic>
        <p:nvPicPr>
          <p:cNvPr id="17" name="Picture 5">
            <a:extLst>
              <a:ext uri="{FF2B5EF4-FFF2-40B4-BE49-F238E27FC236}">
                <a16:creationId xmlns:a16="http://schemas.microsoft.com/office/drawing/2014/main" id="{CA021F8D-1BE8-0E93-9398-9B792F8079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660" y="3983567"/>
            <a:ext cx="374816" cy="37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a:extLst>
              <a:ext uri="{FF2B5EF4-FFF2-40B4-BE49-F238E27FC236}">
                <a16:creationId xmlns:a16="http://schemas.microsoft.com/office/drawing/2014/main" id="{1A86A0FC-A88C-6050-FA08-E366FAE69500}"/>
              </a:ext>
            </a:extLst>
          </p:cNvPr>
          <p:cNvCxnSpPr/>
          <p:nvPr/>
        </p:nvCxnSpPr>
        <p:spPr>
          <a:xfrm flipV="1">
            <a:off x="8487775" y="4234515"/>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97C36AF-EA01-7207-DAC4-FB43A48DFD71}"/>
              </a:ext>
            </a:extLst>
          </p:cNvPr>
          <p:cNvSpPr txBox="1"/>
          <p:nvPr/>
        </p:nvSpPr>
        <p:spPr>
          <a:xfrm>
            <a:off x="11315444" y="4656586"/>
            <a:ext cx="650822" cy="169277"/>
          </a:xfrm>
          <a:prstGeom prst="rect">
            <a:avLst/>
          </a:prstGeom>
          <a:noFill/>
        </p:spPr>
        <p:txBody>
          <a:bodyPr wrap="square" lIns="0" tIns="0" rIns="0" bIns="0" rtlCol="0">
            <a:spAutoFit/>
          </a:bodyPr>
          <a:lstStyle/>
          <a:p>
            <a:r>
              <a:rPr lang="lb-LU" sz="1100" dirty="0">
                <a:latin typeface="Kantar"/>
              </a:rPr>
              <a:t>Indonésie</a:t>
            </a:r>
            <a:endParaRPr lang="fr-FR" sz="1100" dirty="0" err="1">
              <a:latin typeface="Kantar"/>
            </a:endParaRPr>
          </a:p>
        </p:txBody>
      </p:sp>
      <p:cxnSp>
        <p:nvCxnSpPr>
          <p:cNvPr id="24" name="Straight Connector 23">
            <a:extLst>
              <a:ext uri="{FF2B5EF4-FFF2-40B4-BE49-F238E27FC236}">
                <a16:creationId xmlns:a16="http://schemas.microsoft.com/office/drawing/2014/main" id="{D8C6C05B-C838-7028-CBD2-47E8C265FCD1}"/>
              </a:ext>
            </a:extLst>
          </p:cNvPr>
          <p:cNvCxnSpPr>
            <a:cxnSpLocks/>
          </p:cNvCxnSpPr>
          <p:nvPr/>
        </p:nvCxnSpPr>
        <p:spPr>
          <a:xfrm flipV="1">
            <a:off x="8177014" y="3785605"/>
            <a:ext cx="0" cy="14563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86C0CE5-51CD-80FD-8608-663FD86D4AC7}"/>
              </a:ext>
            </a:extLst>
          </p:cNvPr>
          <p:cNvSpPr txBox="1"/>
          <p:nvPr/>
        </p:nvSpPr>
        <p:spPr>
          <a:xfrm rot="16200000">
            <a:off x="7546797" y="4306544"/>
            <a:ext cx="1456311" cy="169277"/>
          </a:xfrm>
          <a:prstGeom prst="rect">
            <a:avLst/>
          </a:prstGeom>
          <a:noFill/>
        </p:spPr>
        <p:txBody>
          <a:bodyPr wrap="square" lIns="0" tIns="0" rIns="0" bIns="0" rtlCol="0">
            <a:spAutoFit/>
          </a:bodyPr>
          <a:lstStyle/>
          <a:p>
            <a:r>
              <a:rPr lang="lb-LU" sz="1100" dirty="0">
                <a:latin typeface="Kantar"/>
              </a:rPr>
              <a:t>Moyenne (total) : 57</a:t>
            </a:r>
            <a:endParaRPr lang="fr-FR" sz="1100" dirty="0" err="1">
              <a:latin typeface="Kantar"/>
            </a:endParaRPr>
          </a:p>
        </p:txBody>
      </p:sp>
      <p:sp>
        <p:nvSpPr>
          <p:cNvPr id="26" name="TextBox 25">
            <a:extLst>
              <a:ext uri="{FF2B5EF4-FFF2-40B4-BE49-F238E27FC236}">
                <a16:creationId xmlns:a16="http://schemas.microsoft.com/office/drawing/2014/main" id="{A7A91E41-3DCE-22E1-5D4F-310A8745431A}"/>
              </a:ext>
            </a:extLst>
          </p:cNvPr>
          <p:cNvSpPr txBox="1"/>
          <p:nvPr/>
        </p:nvSpPr>
        <p:spPr>
          <a:xfrm rot="16200000">
            <a:off x="7365820" y="4415626"/>
            <a:ext cx="1361926" cy="169277"/>
          </a:xfrm>
          <a:prstGeom prst="rect">
            <a:avLst/>
          </a:prstGeom>
          <a:noFill/>
        </p:spPr>
        <p:txBody>
          <a:bodyPr wrap="square" lIns="0" tIns="0" rIns="0" bIns="0" rtlCol="0">
            <a:spAutoFit/>
          </a:bodyPr>
          <a:lstStyle/>
          <a:p>
            <a:r>
              <a:rPr lang="lb-LU" sz="1100" dirty="0">
                <a:latin typeface="Kantar"/>
              </a:rPr>
              <a:t>Moyenne (OCDE) : 57</a:t>
            </a:r>
            <a:endParaRPr lang="fr-FR" sz="1100" dirty="0" err="1">
              <a:latin typeface="Kantar"/>
            </a:endParaRPr>
          </a:p>
        </p:txBody>
      </p:sp>
      <p:cxnSp>
        <p:nvCxnSpPr>
          <p:cNvPr id="29" name="Straight Connector 28">
            <a:extLst>
              <a:ext uri="{FF2B5EF4-FFF2-40B4-BE49-F238E27FC236}">
                <a16:creationId xmlns:a16="http://schemas.microsoft.com/office/drawing/2014/main" id="{A5B8F100-BD0C-19BD-ABAD-E489A457FE1A}"/>
              </a:ext>
            </a:extLst>
          </p:cNvPr>
          <p:cNvCxnSpPr/>
          <p:nvPr/>
        </p:nvCxnSpPr>
        <p:spPr>
          <a:xfrm flipV="1">
            <a:off x="367950" y="3341539"/>
            <a:ext cx="11256857"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EB227B5-9CEF-6709-299B-6C0DD29BEEA1}"/>
              </a:ext>
            </a:extLst>
          </p:cNvPr>
          <p:cNvPicPr>
            <a:picLocks noChangeAspect="1"/>
          </p:cNvPicPr>
          <p:nvPr/>
        </p:nvPicPr>
        <p:blipFill>
          <a:blip r:embed="rId5"/>
          <a:stretch>
            <a:fillRect/>
          </a:stretch>
        </p:blipFill>
        <p:spPr>
          <a:xfrm>
            <a:off x="10381240" y="1570803"/>
            <a:ext cx="454580" cy="454580"/>
          </a:xfrm>
          <a:prstGeom prst="rect">
            <a:avLst/>
          </a:prstGeom>
        </p:spPr>
      </p:pic>
      <p:pic>
        <p:nvPicPr>
          <p:cNvPr id="31" name="Picture 30">
            <a:extLst>
              <a:ext uri="{FF2B5EF4-FFF2-40B4-BE49-F238E27FC236}">
                <a16:creationId xmlns:a16="http://schemas.microsoft.com/office/drawing/2014/main" id="{DF7E3750-C796-4196-0BC3-0C47B774A1DF}"/>
              </a:ext>
            </a:extLst>
          </p:cNvPr>
          <p:cNvPicPr>
            <a:picLocks noChangeAspect="1"/>
          </p:cNvPicPr>
          <p:nvPr/>
        </p:nvPicPr>
        <p:blipFill>
          <a:blip r:embed="rId6"/>
          <a:stretch>
            <a:fillRect/>
          </a:stretch>
        </p:blipFill>
        <p:spPr>
          <a:xfrm>
            <a:off x="9433868" y="1553349"/>
            <a:ext cx="454579" cy="454579"/>
          </a:xfrm>
          <a:prstGeom prst="rect">
            <a:avLst/>
          </a:prstGeom>
        </p:spPr>
      </p:pic>
      <p:pic>
        <p:nvPicPr>
          <p:cNvPr id="32" name="Picture 31">
            <a:extLst>
              <a:ext uri="{FF2B5EF4-FFF2-40B4-BE49-F238E27FC236}">
                <a16:creationId xmlns:a16="http://schemas.microsoft.com/office/drawing/2014/main" id="{F5426102-1825-6930-3CE6-4E80C5449193}"/>
              </a:ext>
            </a:extLst>
          </p:cNvPr>
          <p:cNvPicPr>
            <a:picLocks noChangeAspect="1"/>
          </p:cNvPicPr>
          <p:nvPr/>
        </p:nvPicPr>
        <p:blipFill rotWithShape="1">
          <a:blip r:embed="rId7"/>
          <a:srcRect r="1852" b="13090"/>
          <a:stretch/>
        </p:blipFill>
        <p:spPr>
          <a:xfrm>
            <a:off x="4944881" y="2624902"/>
            <a:ext cx="401619" cy="383622"/>
          </a:xfrm>
          <a:prstGeom prst="rect">
            <a:avLst/>
          </a:prstGeom>
        </p:spPr>
      </p:pic>
      <p:pic>
        <p:nvPicPr>
          <p:cNvPr id="33" name="Picture 32">
            <a:extLst>
              <a:ext uri="{FF2B5EF4-FFF2-40B4-BE49-F238E27FC236}">
                <a16:creationId xmlns:a16="http://schemas.microsoft.com/office/drawing/2014/main" id="{3541644D-A065-B3BD-214B-E5FDE5037C59}"/>
              </a:ext>
            </a:extLst>
          </p:cNvPr>
          <p:cNvPicPr>
            <a:picLocks noChangeAspect="1"/>
          </p:cNvPicPr>
          <p:nvPr/>
        </p:nvPicPr>
        <p:blipFill>
          <a:blip r:embed="rId8"/>
          <a:stretch>
            <a:fillRect/>
          </a:stretch>
        </p:blipFill>
        <p:spPr>
          <a:xfrm>
            <a:off x="10101053" y="2619427"/>
            <a:ext cx="339506" cy="339506"/>
          </a:xfrm>
          <a:prstGeom prst="rect">
            <a:avLst/>
          </a:prstGeom>
        </p:spPr>
      </p:pic>
      <p:cxnSp>
        <p:nvCxnSpPr>
          <p:cNvPr id="34" name="Straight Connector 33">
            <a:extLst>
              <a:ext uri="{FF2B5EF4-FFF2-40B4-BE49-F238E27FC236}">
                <a16:creationId xmlns:a16="http://schemas.microsoft.com/office/drawing/2014/main" id="{BABCFEF1-1736-1137-EFCE-4AAFCAFB97A5}"/>
              </a:ext>
            </a:extLst>
          </p:cNvPr>
          <p:cNvCxnSpPr/>
          <p:nvPr/>
        </p:nvCxnSpPr>
        <p:spPr>
          <a:xfrm flipV="1">
            <a:off x="9672514" y="1935874"/>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316295-E10D-4D57-70C9-A2BA219029C7}"/>
              </a:ext>
            </a:extLst>
          </p:cNvPr>
          <p:cNvCxnSpPr/>
          <p:nvPr/>
        </p:nvCxnSpPr>
        <p:spPr>
          <a:xfrm flipV="1">
            <a:off x="5145690" y="2284782"/>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46DBE36-D131-4B3C-E853-47656267DC70}"/>
              </a:ext>
            </a:extLst>
          </p:cNvPr>
          <p:cNvCxnSpPr/>
          <p:nvPr/>
        </p:nvCxnSpPr>
        <p:spPr>
          <a:xfrm flipV="1">
            <a:off x="10285406" y="2304332"/>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BABD8CA-4AB9-11B2-C540-D508DB880160}"/>
              </a:ext>
            </a:extLst>
          </p:cNvPr>
          <p:cNvCxnSpPr/>
          <p:nvPr/>
        </p:nvCxnSpPr>
        <p:spPr>
          <a:xfrm flipV="1">
            <a:off x="10616366" y="1884789"/>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88923A21-DD01-1495-1A33-D0C4E41F6B1F}"/>
              </a:ext>
            </a:extLst>
          </p:cNvPr>
          <p:cNvPicPr>
            <a:picLocks noChangeAspect="1"/>
          </p:cNvPicPr>
          <p:nvPr/>
        </p:nvPicPr>
        <p:blipFill rotWithShape="1">
          <a:blip r:embed="rId7"/>
          <a:srcRect r="1852" b="13090"/>
          <a:stretch/>
        </p:blipFill>
        <p:spPr>
          <a:xfrm>
            <a:off x="2267041" y="4922015"/>
            <a:ext cx="401619" cy="383622"/>
          </a:xfrm>
          <a:prstGeom prst="rect">
            <a:avLst/>
          </a:prstGeom>
        </p:spPr>
      </p:pic>
      <p:cxnSp>
        <p:nvCxnSpPr>
          <p:cNvPr id="39" name="Straight Connector 38">
            <a:extLst>
              <a:ext uri="{FF2B5EF4-FFF2-40B4-BE49-F238E27FC236}">
                <a16:creationId xmlns:a16="http://schemas.microsoft.com/office/drawing/2014/main" id="{F4BC77B1-3135-A1C5-EDBA-FE61D7759536}"/>
              </a:ext>
            </a:extLst>
          </p:cNvPr>
          <p:cNvCxnSpPr/>
          <p:nvPr/>
        </p:nvCxnSpPr>
        <p:spPr>
          <a:xfrm flipV="1">
            <a:off x="2467850" y="4581895"/>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39554DBF-1C48-E502-2B19-387EBC84D1C7}"/>
              </a:ext>
            </a:extLst>
          </p:cNvPr>
          <p:cNvPicPr>
            <a:picLocks noChangeAspect="1"/>
          </p:cNvPicPr>
          <p:nvPr/>
        </p:nvPicPr>
        <p:blipFill>
          <a:blip r:embed="rId6"/>
          <a:stretch>
            <a:fillRect/>
          </a:stretch>
        </p:blipFill>
        <p:spPr>
          <a:xfrm>
            <a:off x="9181387" y="4024557"/>
            <a:ext cx="454579" cy="454579"/>
          </a:xfrm>
          <a:prstGeom prst="rect">
            <a:avLst/>
          </a:prstGeom>
        </p:spPr>
      </p:pic>
      <p:pic>
        <p:nvPicPr>
          <p:cNvPr id="41" name="Picture 40">
            <a:extLst>
              <a:ext uri="{FF2B5EF4-FFF2-40B4-BE49-F238E27FC236}">
                <a16:creationId xmlns:a16="http://schemas.microsoft.com/office/drawing/2014/main" id="{FBDDA6CC-CD13-7B22-DBF3-976915D524B7}"/>
              </a:ext>
            </a:extLst>
          </p:cNvPr>
          <p:cNvPicPr>
            <a:picLocks noChangeAspect="1"/>
          </p:cNvPicPr>
          <p:nvPr/>
        </p:nvPicPr>
        <p:blipFill>
          <a:blip r:embed="rId8"/>
          <a:stretch>
            <a:fillRect/>
          </a:stretch>
        </p:blipFill>
        <p:spPr>
          <a:xfrm>
            <a:off x="9293615" y="4883683"/>
            <a:ext cx="339506" cy="339506"/>
          </a:xfrm>
          <a:prstGeom prst="rect">
            <a:avLst/>
          </a:prstGeom>
        </p:spPr>
      </p:pic>
      <p:pic>
        <p:nvPicPr>
          <p:cNvPr id="42" name="Picture 41">
            <a:extLst>
              <a:ext uri="{FF2B5EF4-FFF2-40B4-BE49-F238E27FC236}">
                <a16:creationId xmlns:a16="http://schemas.microsoft.com/office/drawing/2014/main" id="{85581497-D609-68DA-E1D4-A09075C51B2E}"/>
              </a:ext>
            </a:extLst>
          </p:cNvPr>
          <p:cNvPicPr>
            <a:picLocks noChangeAspect="1"/>
          </p:cNvPicPr>
          <p:nvPr/>
        </p:nvPicPr>
        <p:blipFill>
          <a:blip r:embed="rId5"/>
          <a:stretch>
            <a:fillRect/>
          </a:stretch>
        </p:blipFill>
        <p:spPr>
          <a:xfrm>
            <a:off x="9806329" y="3990541"/>
            <a:ext cx="454580" cy="454580"/>
          </a:xfrm>
          <a:prstGeom prst="rect">
            <a:avLst/>
          </a:prstGeom>
        </p:spPr>
      </p:pic>
      <p:pic>
        <p:nvPicPr>
          <p:cNvPr id="8" name="Picture 7">
            <a:extLst>
              <a:ext uri="{FF2B5EF4-FFF2-40B4-BE49-F238E27FC236}">
                <a16:creationId xmlns:a16="http://schemas.microsoft.com/office/drawing/2014/main" id="{0A82025A-2D30-ACEF-5C86-37D11D777A20}"/>
              </a:ext>
            </a:extLst>
          </p:cNvPr>
          <p:cNvPicPr>
            <a:picLocks noChangeAspect="1"/>
          </p:cNvPicPr>
          <p:nvPr/>
        </p:nvPicPr>
        <p:blipFill>
          <a:blip r:embed="rId9"/>
          <a:stretch>
            <a:fillRect/>
          </a:stretch>
        </p:blipFill>
        <p:spPr>
          <a:xfrm>
            <a:off x="11311379" y="1584773"/>
            <a:ext cx="454579" cy="454579"/>
          </a:xfrm>
          <a:prstGeom prst="rect">
            <a:avLst/>
          </a:prstGeom>
        </p:spPr>
      </p:pic>
      <p:pic>
        <p:nvPicPr>
          <p:cNvPr id="10" name="Picture 9">
            <a:extLst>
              <a:ext uri="{FF2B5EF4-FFF2-40B4-BE49-F238E27FC236}">
                <a16:creationId xmlns:a16="http://schemas.microsoft.com/office/drawing/2014/main" id="{EEA7AE9A-EF3E-6935-4049-352E553109A2}"/>
              </a:ext>
            </a:extLst>
          </p:cNvPr>
          <p:cNvPicPr>
            <a:picLocks noChangeAspect="1"/>
          </p:cNvPicPr>
          <p:nvPr/>
        </p:nvPicPr>
        <p:blipFill>
          <a:blip r:embed="rId9"/>
          <a:stretch>
            <a:fillRect/>
          </a:stretch>
        </p:blipFill>
        <p:spPr>
          <a:xfrm>
            <a:off x="11311380" y="3979608"/>
            <a:ext cx="454978" cy="454978"/>
          </a:xfrm>
          <a:prstGeom prst="rect">
            <a:avLst/>
          </a:prstGeom>
        </p:spPr>
      </p:pic>
      <p:cxnSp>
        <p:nvCxnSpPr>
          <p:cNvPr id="11" name="Straight Connector 10">
            <a:extLst>
              <a:ext uri="{FF2B5EF4-FFF2-40B4-BE49-F238E27FC236}">
                <a16:creationId xmlns:a16="http://schemas.microsoft.com/office/drawing/2014/main" id="{96F722FF-4251-8528-8C00-3C422A2B2056}"/>
              </a:ext>
            </a:extLst>
          </p:cNvPr>
          <p:cNvCxnSpPr>
            <a:cxnSpLocks/>
            <a:endCxn id="10" idx="2"/>
          </p:cNvCxnSpPr>
          <p:nvPr/>
        </p:nvCxnSpPr>
        <p:spPr>
          <a:xfrm flipH="1" flipV="1">
            <a:off x="11538869" y="4434586"/>
            <a:ext cx="29050" cy="7917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15F834-312B-32C9-CF54-A1FDD082610D}"/>
              </a:ext>
            </a:extLst>
          </p:cNvPr>
          <p:cNvCxnSpPr/>
          <p:nvPr/>
        </p:nvCxnSpPr>
        <p:spPr>
          <a:xfrm flipV="1">
            <a:off x="11531336" y="1905247"/>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899F7E-6D37-3613-5562-C09B0FBA123D}"/>
              </a:ext>
            </a:extLst>
          </p:cNvPr>
          <p:cNvCxnSpPr/>
          <p:nvPr/>
        </p:nvCxnSpPr>
        <p:spPr>
          <a:xfrm flipV="1">
            <a:off x="9437442" y="4581895"/>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DEC2EE-D44E-98F3-947B-69254FB671F2}"/>
              </a:ext>
            </a:extLst>
          </p:cNvPr>
          <p:cNvCxnSpPr>
            <a:cxnSpLocks/>
            <a:endCxn id="17" idx="0"/>
          </p:cNvCxnSpPr>
          <p:nvPr/>
        </p:nvCxnSpPr>
        <p:spPr>
          <a:xfrm flipH="1">
            <a:off x="8633068" y="1857017"/>
            <a:ext cx="280851" cy="21265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3873779-CBFD-3D4F-D415-89CCC8A8D37D}"/>
              </a:ext>
            </a:extLst>
          </p:cNvPr>
          <p:cNvSpPr txBox="1"/>
          <p:nvPr/>
        </p:nvSpPr>
        <p:spPr>
          <a:xfrm>
            <a:off x="162822" y="1263360"/>
            <a:ext cx="1823727" cy="215444"/>
          </a:xfrm>
          <a:prstGeom prst="rect">
            <a:avLst/>
          </a:prstGeom>
          <a:noFill/>
        </p:spPr>
        <p:txBody>
          <a:bodyPr wrap="square" lIns="0" tIns="0" rIns="0" bIns="0" rtlCol="0" anchor="b">
            <a:spAutoFit/>
          </a:bodyPr>
          <a:lstStyle/>
          <a:p>
            <a:pPr algn="r"/>
            <a:r>
              <a:rPr lang="fr-FR" sz="1400" b="1" dirty="0">
                <a:latin typeface="Kantar"/>
              </a:rPr>
              <a:t>Total répondants </a:t>
            </a:r>
            <a:r>
              <a:rPr lang="fr-FR" sz="1050" dirty="0">
                <a:latin typeface="Kantar"/>
              </a:rPr>
              <a:t>(1017)</a:t>
            </a:r>
            <a:endParaRPr lang="fr-FR" sz="1400" dirty="0">
              <a:latin typeface="Kantar"/>
            </a:endParaRPr>
          </a:p>
        </p:txBody>
      </p:sp>
      <p:sp>
        <p:nvSpPr>
          <p:cNvPr id="20" name="TextBox 19">
            <a:extLst>
              <a:ext uri="{FF2B5EF4-FFF2-40B4-BE49-F238E27FC236}">
                <a16:creationId xmlns:a16="http://schemas.microsoft.com/office/drawing/2014/main" id="{43D5F416-E0E7-3F30-373F-B81B7D7528F3}"/>
              </a:ext>
            </a:extLst>
          </p:cNvPr>
          <p:cNvSpPr txBox="1"/>
          <p:nvPr/>
        </p:nvSpPr>
        <p:spPr>
          <a:xfrm>
            <a:off x="385014" y="3418220"/>
            <a:ext cx="1601535" cy="215444"/>
          </a:xfrm>
          <a:prstGeom prst="rect">
            <a:avLst/>
          </a:prstGeom>
          <a:noFill/>
        </p:spPr>
        <p:txBody>
          <a:bodyPr wrap="square" lIns="0" tIns="0" rIns="0" bIns="0" rtlCol="0" anchor="b">
            <a:spAutoFit/>
          </a:bodyPr>
          <a:lstStyle/>
          <a:p>
            <a:r>
              <a:rPr lang="fr-FR" sz="1400" b="1" i="1" dirty="0">
                <a:latin typeface="Kantar"/>
              </a:rPr>
              <a:t>18-29 ans </a:t>
            </a:r>
            <a:r>
              <a:rPr lang="fr-FR" sz="1050" i="1" dirty="0">
                <a:latin typeface="Kantar"/>
              </a:rPr>
              <a:t>(186)</a:t>
            </a:r>
            <a:endParaRPr lang="fr-FR" sz="1400" i="1" dirty="0">
              <a:latin typeface="Kantar"/>
            </a:endParaRPr>
          </a:p>
        </p:txBody>
      </p:sp>
      <p:sp>
        <p:nvSpPr>
          <p:cNvPr id="16" name="TextBox 15">
            <a:extLst>
              <a:ext uri="{FF2B5EF4-FFF2-40B4-BE49-F238E27FC236}">
                <a16:creationId xmlns:a16="http://schemas.microsoft.com/office/drawing/2014/main" id="{78C350AA-E5CD-3697-111C-B5A8BD7BF8DF}"/>
              </a:ext>
            </a:extLst>
          </p:cNvPr>
          <p:cNvSpPr txBox="1"/>
          <p:nvPr/>
        </p:nvSpPr>
        <p:spPr>
          <a:xfrm>
            <a:off x="11271260" y="2337871"/>
            <a:ext cx="650822" cy="169277"/>
          </a:xfrm>
          <a:prstGeom prst="rect">
            <a:avLst/>
          </a:prstGeom>
          <a:noFill/>
        </p:spPr>
        <p:txBody>
          <a:bodyPr wrap="square" lIns="0" tIns="0" rIns="0" bIns="0" rtlCol="0">
            <a:spAutoFit/>
          </a:bodyPr>
          <a:lstStyle/>
          <a:p>
            <a:r>
              <a:rPr lang="lb-LU" sz="1100" dirty="0">
                <a:latin typeface="Kantar"/>
              </a:rPr>
              <a:t>Indonésie</a:t>
            </a:r>
            <a:endParaRPr lang="fr-FR" sz="1100" dirty="0" err="1">
              <a:latin typeface="Kantar"/>
            </a:endParaRPr>
          </a:p>
        </p:txBody>
      </p:sp>
      <p:sp>
        <p:nvSpPr>
          <p:cNvPr id="28" name="TextBox 27">
            <a:extLst>
              <a:ext uri="{FF2B5EF4-FFF2-40B4-BE49-F238E27FC236}">
                <a16:creationId xmlns:a16="http://schemas.microsoft.com/office/drawing/2014/main" id="{0AB1E485-35AE-D9A6-BABA-6F7C5414ABCB}"/>
              </a:ext>
            </a:extLst>
          </p:cNvPr>
          <p:cNvSpPr txBox="1"/>
          <p:nvPr/>
        </p:nvSpPr>
        <p:spPr>
          <a:xfrm>
            <a:off x="385014" y="781524"/>
            <a:ext cx="7254867" cy="261610"/>
          </a:xfrm>
          <a:prstGeom prst="rect">
            <a:avLst/>
          </a:prstGeom>
          <a:noFill/>
        </p:spPr>
        <p:txBody>
          <a:bodyPr wrap="square">
            <a:spAutoFit/>
          </a:bodyPr>
          <a:lstStyle/>
          <a:p>
            <a:r>
              <a:rPr lang="fr-FR" sz="1100" i="1" dirty="0">
                <a:solidFill>
                  <a:srgbClr val="FF0000"/>
                </a:solidFill>
                <a:latin typeface="Kantar"/>
              </a:rPr>
              <a:t>* Changement de périmètre entre l’étude OCDE/INFE 2020 et l’édition du Luxembourg – comparaisons affinées à venir</a:t>
            </a:r>
          </a:p>
        </p:txBody>
      </p:sp>
      <p:sp>
        <p:nvSpPr>
          <p:cNvPr id="6" name="Slide Number Placeholder 5">
            <a:extLst>
              <a:ext uri="{FF2B5EF4-FFF2-40B4-BE49-F238E27FC236}">
                <a16:creationId xmlns:a16="http://schemas.microsoft.com/office/drawing/2014/main" id="{286AC928-3FC0-AB17-FD5E-92C96FF4AA18}"/>
              </a:ext>
            </a:extLst>
          </p:cNvPr>
          <p:cNvSpPr>
            <a:spLocks noGrp="1"/>
          </p:cNvSpPr>
          <p:nvPr>
            <p:ph type="sldNum" sz="quarter" idx="4"/>
          </p:nvPr>
        </p:nvSpPr>
        <p:spPr/>
        <p:txBody>
          <a:bodyPr/>
          <a:lstStyle/>
          <a:p>
            <a:fld id="{4034BEE3-566C-4068-A777-C3A4762E861B}" type="slidenum">
              <a:rPr lang="en-GB" smtClean="0"/>
              <a:pPr/>
              <a:t>17</a:t>
            </a:fld>
            <a:endParaRPr lang="en-GB" dirty="0"/>
          </a:p>
        </p:txBody>
      </p:sp>
    </p:spTree>
    <p:extLst>
      <p:ext uri="{BB962C8B-B14F-4D97-AF65-F5344CB8AC3E}">
        <p14:creationId xmlns:p14="http://schemas.microsoft.com/office/powerpoint/2010/main" val="370521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0" grpId="0"/>
      <p:bldGraphic spid="61" grpId="0">
        <p:bldAsOne/>
      </p:bldGraphic>
      <p:bldP spid="76" grpId="0"/>
      <p:bldP spid="23" grpId="0"/>
      <p:bldP spid="25" grpId="0"/>
      <p:bldP spid="26" grpId="0"/>
      <p:bldP spid="20"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596831-8FBD-2B13-74FF-061F9F609E5F}"/>
              </a:ext>
            </a:extLst>
          </p:cNvPr>
          <p:cNvSpPr/>
          <p:nvPr/>
        </p:nvSpPr>
        <p:spPr bwMode="ltGray">
          <a:xfrm>
            <a:off x="6894871" y="628153"/>
            <a:ext cx="4990996" cy="433467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B5499E2-B044-A7B6-24FE-B40EBBC5F2DD}"/>
              </a:ext>
            </a:extLst>
          </p:cNvPr>
          <p:cNvSpPr txBox="1"/>
          <p:nvPr/>
        </p:nvSpPr>
        <p:spPr>
          <a:xfrm>
            <a:off x="429163" y="2107879"/>
            <a:ext cx="5955826" cy="2585323"/>
          </a:xfrm>
          <a:prstGeom prst="rect">
            <a:avLst/>
          </a:prstGeom>
          <a:noFill/>
        </p:spPr>
        <p:txBody>
          <a:bodyPr wrap="square">
            <a:spAutoFit/>
          </a:bodyPr>
          <a:lstStyle/>
          <a:p>
            <a:pPr algn="just"/>
            <a:r>
              <a:rPr lang="fr-FR" dirty="0">
                <a:latin typeface="Kantar"/>
              </a:rPr>
              <a:t>Selon la définition de la culture financière de l’OCDE/INFE, </a:t>
            </a:r>
            <a:r>
              <a:rPr lang="fr-FR" b="1" dirty="0">
                <a:solidFill>
                  <a:srgbClr val="C1AC51"/>
                </a:solidFill>
                <a:latin typeface="Kantar"/>
              </a:rPr>
              <a:t>même si une personne dispose des connaissances suffisantes et de la capacité à agir avec prudence sur le plan financier, ses attitudes influenceront son choix d’agir ou non</a:t>
            </a:r>
            <a:r>
              <a:rPr lang="fr-FR" dirty="0">
                <a:latin typeface="Kantar"/>
              </a:rPr>
              <a:t> : « une combinaison des connaissances, des savoirs, des compétences, des attitudes et des comportements dans le domaine financier indispensables pour prendre des décisions financières en toute connaissance de cause et, en fin de compte, parvenir au bien-être financier »</a:t>
            </a:r>
          </a:p>
        </p:txBody>
      </p:sp>
      <p:pic>
        <p:nvPicPr>
          <p:cNvPr id="7" name="Picture 6">
            <a:extLst>
              <a:ext uri="{FF2B5EF4-FFF2-40B4-BE49-F238E27FC236}">
                <a16:creationId xmlns:a16="http://schemas.microsoft.com/office/drawing/2014/main" id="{A3BAF861-E2A7-C052-A454-335E5EF18A5D}"/>
              </a:ext>
            </a:extLst>
          </p:cNvPr>
          <p:cNvPicPr>
            <a:picLocks noChangeAspect="1"/>
          </p:cNvPicPr>
          <p:nvPr/>
        </p:nvPicPr>
        <p:blipFill>
          <a:blip r:embed="rId2"/>
          <a:stretch>
            <a:fillRect/>
          </a:stretch>
        </p:blipFill>
        <p:spPr>
          <a:xfrm>
            <a:off x="397144" y="301065"/>
            <a:ext cx="5987845" cy="1232791"/>
          </a:xfrm>
          <a:prstGeom prst="rect">
            <a:avLst/>
          </a:prstGeom>
        </p:spPr>
      </p:pic>
      <p:cxnSp>
        <p:nvCxnSpPr>
          <p:cNvPr id="10" name="Straight Connector 9">
            <a:extLst>
              <a:ext uri="{FF2B5EF4-FFF2-40B4-BE49-F238E27FC236}">
                <a16:creationId xmlns:a16="http://schemas.microsoft.com/office/drawing/2014/main" id="{0F42FAC9-B568-0C61-74B4-4625E44A352B}"/>
              </a:ext>
            </a:extLst>
          </p:cNvPr>
          <p:cNvCxnSpPr/>
          <p:nvPr/>
        </p:nvCxnSpPr>
        <p:spPr>
          <a:xfrm>
            <a:off x="5318798" y="1349477"/>
            <a:ext cx="1113503"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88E638-FCE2-421B-F7BA-07D47E6CFC8C}"/>
              </a:ext>
            </a:extLst>
          </p:cNvPr>
          <p:cNvCxnSpPr>
            <a:cxnSpLocks/>
          </p:cNvCxnSpPr>
          <p:nvPr/>
        </p:nvCxnSpPr>
        <p:spPr>
          <a:xfrm>
            <a:off x="5875549" y="1349477"/>
            <a:ext cx="0" cy="63663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6BE38EA-D073-9629-1566-BE7CCF5FE8FF}"/>
              </a:ext>
            </a:extLst>
          </p:cNvPr>
          <p:cNvSpPr txBox="1"/>
          <p:nvPr/>
        </p:nvSpPr>
        <p:spPr>
          <a:xfrm>
            <a:off x="7092815" y="875743"/>
            <a:ext cx="4595603" cy="3785652"/>
          </a:xfrm>
          <a:prstGeom prst="rect">
            <a:avLst/>
          </a:prstGeom>
          <a:noFill/>
        </p:spPr>
        <p:txBody>
          <a:bodyPr wrap="square">
            <a:spAutoFit/>
          </a:bodyPr>
          <a:lstStyle/>
          <a:p>
            <a:pPr algn="just"/>
            <a:r>
              <a:rPr lang="fr-FR" sz="2000" b="1" dirty="0">
                <a:latin typeface="Kantar"/>
              </a:rPr>
              <a:t>Les 3 affirmations destinées à évaluer les attitudes des répondants face à l’argent et la planification à long terme : </a:t>
            </a:r>
            <a:endParaRPr lang="fr-FR" b="1" dirty="0">
              <a:latin typeface="Kantar"/>
            </a:endParaRPr>
          </a:p>
          <a:p>
            <a:pPr algn="just"/>
            <a:endParaRPr lang="fr-FR" dirty="0">
              <a:latin typeface="Kantar"/>
            </a:endParaRPr>
          </a:p>
          <a:p>
            <a:pPr marL="342900" indent="-342900" algn="just">
              <a:buAutoNum type="arabicPeriod"/>
            </a:pPr>
            <a:r>
              <a:rPr lang="fr-FR" dirty="0">
                <a:latin typeface="Kantar"/>
              </a:rPr>
              <a:t>« Je vis plutôt au jour le jour sans me préoccuper du lendemain » (long terme) </a:t>
            </a:r>
          </a:p>
          <a:p>
            <a:pPr marL="342900" indent="-342900" algn="just">
              <a:buAutoNum type="arabicPeriod"/>
            </a:pPr>
            <a:endParaRPr lang="fr-FR" dirty="0">
              <a:latin typeface="Kantar"/>
            </a:endParaRPr>
          </a:p>
          <a:p>
            <a:pPr marL="342900" indent="-342900" algn="just">
              <a:buAutoNum type="arabicPeriod"/>
            </a:pPr>
            <a:r>
              <a:rPr lang="fr-FR" dirty="0">
                <a:latin typeface="Kantar"/>
              </a:rPr>
              <a:t>« Je trouve qu’il est plus satisfaisant de dépenser l’argent que de l’économiser pour le long terme » (épargne et long terme)</a:t>
            </a:r>
          </a:p>
          <a:p>
            <a:pPr marL="342900" indent="-342900" algn="just">
              <a:buAutoNum type="arabicPeriod"/>
            </a:pPr>
            <a:endParaRPr lang="fr-FR" dirty="0">
              <a:latin typeface="Kantar"/>
            </a:endParaRPr>
          </a:p>
          <a:p>
            <a:pPr marL="342900" indent="-342900" algn="just">
              <a:buAutoNum type="arabicPeriod"/>
            </a:pPr>
            <a:r>
              <a:rPr lang="fr-FR" dirty="0">
                <a:latin typeface="Kantar"/>
              </a:rPr>
              <a:t>« L’argent est là pour être dépensé » (long terme et épargne)</a:t>
            </a:r>
          </a:p>
        </p:txBody>
      </p:sp>
      <p:sp>
        <p:nvSpPr>
          <p:cNvPr id="4" name="Slide Number Placeholder 3">
            <a:extLst>
              <a:ext uri="{FF2B5EF4-FFF2-40B4-BE49-F238E27FC236}">
                <a16:creationId xmlns:a16="http://schemas.microsoft.com/office/drawing/2014/main" id="{71D89ACD-1453-8997-E685-5E5C7D1EF469}"/>
              </a:ext>
            </a:extLst>
          </p:cNvPr>
          <p:cNvSpPr>
            <a:spLocks noGrp="1"/>
          </p:cNvSpPr>
          <p:nvPr>
            <p:ph type="sldNum" sz="quarter" idx="4"/>
          </p:nvPr>
        </p:nvSpPr>
        <p:spPr/>
        <p:txBody>
          <a:bodyPr/>
          <a:lstStyle/>
          <a:p>
            <a:fld id="{4034BEE3-566C-4068-A777-C3A4762E861B}" type="slidenum">
              <a:rPr lang="en-GB" smtClean="0"/>
              <a:pPr/>
              <a:t>18</a:t>
            </a:fld>
            <a:endParaRPr lang="en-GB" dirty="0"/>
          </a:p>
        </p:txBody>
      </p:sp>
    </p:spTree>
    <p:extLst>
      <p:ext uri="{BB962C8B-B14F-4D97-AF65-F5344CB8AC3E}">
        <p14:creationId xmlns:p14="http://schemas.microsoft.com/office/powerpoint/2010/main" val="316892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8B675A5-F853-26B8-2C26-E62978836853}"/>
              </a:ext>
            </a:extLst>
          </p:cNvPr>
          <p:cNvSpPr/>
          <p:nvPr/>
        </p:nvSpPr>
        <p:spPr bwMode="ltGray">
          <a:xfrm>
            <a:off x="243489" y="3362561"/>
            <a:ext cx="11563498" cy="2118151"/>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D5FD240-293E-8474-89D3-D15AF97C6AE8}"/>
              </a:ext>
            </a:extLst>
          </p:cNvPr>
          <p:cNvSpPr>
            <a:spLocks noGrp="1"/>
          </p:cNvSpPr>
          <p:nvPr>
            <p:ph type="title"/>
          </p:nvPr>
        </p:nvSpPr>
        <p:spPr/>
        <p:txBody>
          <a:bodyPr/>
          <a:lstStyle/>
          <a:p>
            <a:r>
              <a:rPr lang="lb-LU" dirty="0">
                <a:latin typeface="Kantar"/>
              </a:rPr>
              <a:t>Attitude </a:t>
            </a:r>
            <a:r>
              <a:rPr lang="lb-LU" dirty="0" err="1">
                <a:latin typeface="Kantar"/>
              </a:rPr>
              <a:t>financière</a:t>
            </a:r>
            <a:r>
              <a:rPr lang="lb-LU" dirty="0">
                <a:solidFill>
                  <a:srgbClr val="C00000"/>
                </a:solidFill>
                <a:latin typeface="Kantar"/>
              </a:rPr>
              <a:t>*</a:t>
            </a:r>
            <a:r>
              <a:rPr lang="lb-LU" dirty="0">
                <a:latin typeface="Kantar"/>
              </a:rPr>
              <a:t>, </a:t>
            </a:r>
            <a:r>
              <a:rPr lang="lb-LU" dirty="0" err="1">
                <a:latin typeface="Kantar"/>
              </a:rPr>
              <a:t>score</a:t>
            </a:r>
            <a:r>
              <a:rPr lang="lb-LU" dirty="0">
                <a:latin typeface="Kantar"/>
              </a:rPr>
              <a:t> global par </a:t>
            </a:r>
            <a:r>
              <a:rPr lang="lb-LU" dirty="0" err="1">
                <a:latin typeface="Kantar"/>
              </a:rPr>
              <a:t>pays</a:t>
            </a:r>
            <a:endParaRPr lang="fr-FR" dirty="0">
              <a:latin typeface="Kantar"/>
            </a:endParaRPr>
          </a:p>
        </p:txBody>
      </p:sp>
      <p:sp>
        <p:nvSpPr>
          <p:cNvPr id="4" name="Text Placeholder 3">
            <a:extLst>
              <a:ext uri="{FF2B5EF4-FFF2-40B4-BE49-F238E27FC236}">
                <a16:creationId xmlns:a16="http://schemas.microsoft.com/office/drawing/2014/main" id="{AAC3A6FC-F33C-7E08-BFB0-0F33BA57B832}"/>
              </a:ext>
            </a:extLst>
          </p:cNvPr>
          <p:cNvSpPr txBox="1">
            <a:spLocks/>
          </p:cNvSpPr>
          <p:nvPr/>
        </p:nvSpPr>
        <p:spPr>
          <a:xfrm>
            <a:off x="290649" y="1658212"/>
            <a:ext cx="1545162" cy="39687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b-LU" sz="1200" i="1" dirty="0" err="1">
                <a:latin typeface="Kantar"/>
              </a:rPr>
              <a:t>Score</a:t>
            </a:r>
            <a:r>
              <a:rPr lang="lb-LU" sz="1200" i="1" dirty="0">
                <a:latin typeface="Kantar"/>
              </a:rPr>
              <a:t> </a:t>
            </a:r>
            <a:r>
              <a:rPr lang="lb-LU" sz="1200" i="1" dirty="0" err="1">
                <a:latin typeface="Kantar"/>
              </a:rPr>
              <a:t>moyen</a:t>
            </a:r>
            <a:r>
              <a:rPr lang="lb-LU" sz="1200" i="1" dirty="0">
                <a:latin typeface="Kantar"/>
              </a:rPr>
              <a:t> sur 4</a:t>
            </a:r>
            <a:endParaRPr lang="en-GB" sz="1200" i="1" dirty="0">
              <a:latin typeface="Kantar"/>
            </a:endParaRPr>
          </a:p>
          <a:p>
            <a:endParaRPr lang="fr-LU" dirty="0">
              <a:latin typeface="Kantar"/>
            </a:endParaRPr>
          </a:p>
        </p:txBody>
      </p:sp>
      <p:graphicFrame>
        <p:nvGraphicFramePr>
          <p:cNvPr id="7" name="Chart 6">
            <a:extLst>
              <a:ext uri="{FF2B5EF4-FFF2-40B4-BE49-F238E27FC236}">
                <a16:creationId xmlns:a16="http://schemas.microsoft.com/office/drawing/2014/main" id="{FAEB4CF5-407C-CC85-CBF8-0FE0FB6D79B2}"/>
              </a:ext>
            </a:extLst>
          </p:cNvPr>
          <p:cNvGraphicFramePr/>
          <p:nvPr>
            <p:extLst>
              <p:ext uri="{D42A27DB-BD31-4B8C-83A1-F6EECF244321}">
                <p14:modId xmlns:p14="http://schemas.microsoft.com/office/powerpoint/2010/main" val="2193903575"/>
              </p:ext>
            </p:extLst>
          </p:nvPr>
        </p:nvGraphicFramePr>
        <p:xfrm>
          <a:off x="365542" y="1857017"/>
          <a:ext cx="11466874" cy="1067386"/>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5">
            <a:extLst>
              <a:ext uri="{FF2B5EF4-FFF2-40B4-BE49-F238E27FC236}">
                <a16:creationId xmlns:a16="http://schemas.microsoft.com/office/drawing/2014/main" id="{47860D3C-877C-5F3F-4F1C-14962EDCEA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264" y="1515349"/>
            <a:ext cx="374816" cy="37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Straight Connector 44">
            <a:extLst>
              <a:ext uri="{FF2B5EF4-FFF2-40B4-BE49-F238E27FC236}">
                <a16:creationId xmlns:a16="http://schemas.microsoft.com/office/drawing/2014/main" id="{D222654A-189E-7AD3-462F-ED0B64165A4F}"/>
              </a:ext>
            </a:extLst>
          </p:cNvPr>
          <p:cNvCxnSpPr/>
          <p:nvPr/>
        </p:nvCxnSpPr>
        <p:spPr>
          <a:xfrm flipV="1">
            <a:off x="4697672" y="1890165"/>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3B1F00B-3944-1E24-5BC5-C6B8A640F3AF}"/>
              </a:ext>
            </a:extLst>
          </p:cNvPr>
          <p:cNvSpPr txBox="1"/>
          <p:nvPr/>
        </p:nvSpPr>
        <p:spPr>
          <a:xfrm>
            <a:off x="10798799" y="3020639"/>
            <a:ext cx="644378" cy="169277"/>
          </a:xfrm>
          <a:prstGeom prst="rect">
            <a:avLst/>
          </a:prstGeom>
          <a:noFill/>
        </p:spPr>
        <p:txBody>
          <a:bodyPr wrap="square" lIns="0" tIns="0" rIns="0" bIns="0" rtlCol="0">
            <a:spAutoFit/>
          </a:bodyPr>
          <a:lstStyle/>
          <a:p>
            <a:r>
              <a:rPr lang="lb-LU" sz="1100" dirty="0">
                <a:latin typeface="Kantar"/>
              </a:rPr>
              <a:t>Thailande</a:t>
            </a:r>
            <a:endParaRPr lang="fr-FR" sz="1100" dirty="0" err="1">
              <a:latin typeface="Kantar"/>
            </a:endParaRPr>
          </a:p>
        </p:txBody>
      </p:sp>
      <p:cxnSp>
        <p:nvCxnSpPr>
          <p:cNvPr id="53" name="Straight Connector 52">
            <a:extLst>
              <a:ext uri="{FF2B5EF4-FFF2-40B4-BE49-F238E27FC236}">
                <a16:creationId xmlns:a16="http://schemas.microsoft.com/office/drawing/2014/main" id="{7AE3F37C-9D01-DD77-CFF9-91E60401F58E}"/>
              </a:ext>
            </a:extLst>
          </p:cNvPr>
          <p:cNvCxnSpPr>
            <a:cxnSpLocks/>
          </p:cNvCxnSpPr>
          <p:nvPr/>
        </p:nvCxnSpPr>
        <p:spPr>
          <a:xfrm flipV="1">
            <a:off x="6074898" y="1556627"/>
            <a:ext cx="0" cy="14563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48FFD4C-24B2-AB18-C814-75AC21103779}"/>
              </a:ext>
            </a:extLst>
          </p:cNvPr>
          <p:cNvCxnSpPr>
            <a:cxnSpLocks/>
          </p:cNvCxnSpPr>
          <p:nvPr/>
        </p:nvCxnSpPr>
        <p:spPr>
          <a:xfrm flipV="1">
            <a:off x="6589045" y="1556627"/>
            <a:ext cx="0" cy="14563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1EE384F-315E-2001-E194-35208FA7C77B}"/>
              </a:ext>
            </a:extLst>
          </p:cNvPr>
          <p:cNvSpPr txBox="1"/>
          <p:nvPr/>
        </p:nvSpPr>
        <p:spPr>
          <a:xfrm rot="16200000">
            <a:off x="5210499" y="2082545"/>
            <a:ext cx="1456311" cy="169277"/>
          </a:xfrm>
          <a:prstGeom prst="rect">
            <a:avLst/>
          </a:prstGeom>
          <a:noFill/>
        </p:spPr>
        <p:txBody>
          <a:bodyPr wrap="square" lIns="0" tIns="0" rIns="0" bIns="0" rtlCol="0">
            <a:spAutoFit/>
          </a:bodyPr>
          <a:lstStyle/>
          <a:p>
            <a:r>
              <a:rPr lang="lb-LU" sz="1100" dirty="0">
                <a:latin typeface="Kantar"/>
              </a:rPr>
              <a:t>Moyenne (total) : 60</a:t>
            </a:r>
            <a:endParaRPr lang="fr-FR" sz="1100" dirty="0" err="1">
              <a:latin typeface="Kantar"/>
            </a:endParaRPr>
          </a:p>
        </p:txBody>
      </p:sp>
      <p:sp>
        <p:nvSpPr>
          <p:cNvPr id="58" name="TextBox 57">
            <a:extLst>
              <a:ext uri="{FF2B5EF4-FFF2-40B4-BE49-F238E27FC236}">
                <a16:creationId xmlns:a16="http://schemas.microsoft.com/office/drawing/2014/main" id="{2D9D0BB4-0083-9912-99DF-479B4A55579C}"/>
              </a:ext>
            </a:extLst>
          </p:cNvPr>
          <p:cNvSpPr txBox="1"/>
          <p:nvPr/>
        </p:nvSpPr>
        <p:spPr>
          <a:xfrm rot="16200000">
            <a:off x="5777851" y="2186648"/>
            <a:ext cx="1361926" cy="169277"/>
          </a:xfrm>
          <a:prstGeom prst="rect">
            <a:avLst/>
          </a:prstGeom>
          <a:noFill/>
        </p:spPr>
        <p:txBody>
          <a:bodyPr wrap="square" lIns="0" tIns="0" rIns="0" bIns="0" rtlCol="0">
            <a:spAutoFit/>
          </a:bodyPr>
          <a:lstStyle/>
          <a:p>
            <a:r>
              <a:rPr lang="lb-LU" sz="1100" dirty="0">
                <a:latin typeface="Kantar"/>
              </a:rPr>
              <a:t>Moyenne (OCDE) : 62</a:t>
            </a:r>
            <a:endParaRPr lang="fr-FR" sz="1100" dirty="0" err="1">
              <a:latin typeface="Kantar"/>
            </a:endParaRPr>
          </a:p>
        </p:txBody>
      </p:sp>
      <p:sp>
        <p:nvSpPr>
          <p:cNvPr id="59" name="TextBox 58">
            <a:extLst>
              <a:ext uri="{FF2B5EF4-FFF2-40B4-BE49-F238E27FC236}">
                <a16:creationId xmlns:a16="http://schemas.microsoft.com/office/drawing/2014/main" id="{A5950FB3-6B67-9E15-30DF-B8B65A32C88D}"/>
              </a:ext>
            </a:extLst>
          </p:cNvPr>
          <p:cNvSpPr txBox="1"/>
          <p:nvPr/>
        </p:nvSpPr>
        <p:spPr>
          <a:xfrm>
            <a:off x="8138160" y="858591"/>
            <a:ext cx="3688714" cy="646331"/>
          </a:xfrm>
          <a:prstGeom prst="rect">
            <a:avLst/>
          </a:prstGeom>
          <a:noFill/>
        </p:spPr>
        <p:txBody>
          <a:bodyPr wrap="square">
            <a:spAutoFit/>
          </a:bodyPr>
          <a:lstStyle/>
          <a:p>
            <a:pPr>
              <a:tabLst>
                <a:tab pos="2243138" algn="l"/>
              </a:tabLst>
            </a:pPr>
            <a:r>
              <a:rPr lang="fr-FR" sz="1400" dirty="0">
                <a:latin typeface="Kantar"/>
              </a:rPr>
              <a:t>Note moyenne :</a:t>
            </a:r>
            <a:r>
              <a:rPr lang="fr-FR" sz="1400" b="1" dirty="0">
                <a:latin typeface="Kantar"/>
              </a:rPr>
              <a:t> 	</a:t>
            </a:r>
            <a:r>
              <a:rPr lang="fr-FR" b="1" dirty="0">
                <a:solidFill>
                  <a:srgbClr val="C1AC51"/>
                </a:solidFill>
                <a:latin typeface="Kantar"/>
              </a:rPr>
              <a:t>55</a:t>
            </a:r>
            <a:r>
              <a:rPr lang="fr-FR" b="1" dirty="0">
                <a:latin typeface="Kantar"/>
              </a:rPr>
              <a:t> </a:t>
            </a:r>
            <a:r>
              <a:rPr lang="fr-FR" sz="1400" dirty="0">
                <a:latin typeface="Kantar"/>
              </a:rPr>
              <a:t>/ 100 </a:t>
            </a:r>
          </a:p>
          <a:p>
            <a:pPr>
              <a:tabLst>
                <a:tab pos="2243138" algn="l"/>
              </a:tabLst>
            </a:pPr>
            <a:r>
              <a:rPr lang="fr-FR" sz="1400" dirty="0">
                <a:latin typeface="Kantar"/>
              </a:rPr>
              <a:t>Rang du Luxembourg : 	</a:t>
            </a:r>
            <a:r>
              <a:rPr lang="fr-FR" b="1" dirty="0">
                <a:solidFill>
                  <a:srgbClr val="C1AC51"/>
                </a:solidFill>
                <a:latin typeface="Kantar"/>
              </a:rPr>
              <a:t>20</a:t>
            </a:r>
            <a:r>
              <a:rPr lang="fr-FR" b="1" dirty="0">
                <a:latin typeface="Kantar"/>
              </a:rPr>
              <a:t> </a:t>
            </a:r>
            <a:r>
              <a:rPr lang="fr-FR" sz="1400" dirty="0">
                <a:latin typeface="Kantar"/>
              </a:rPr>
              <a:t>sur 26 pays</a:t>
            </a:r>
          </a:p>
        </p:txBody>
      </p:sp>
      <p:sp>
        <p:nvSpPr>
          <p:cNvPr id="60" name="Text Placeholder 3">
            <a:extLst>
              <a:ext uri="{FF2B5EF4-FFF2-40B4-BE49-F238E27FC236}">
                <a16:creationId xmlns:a16="http://schemas.microsoft.com/office/drawing/2014/main" id="{F0FEC0CE-F822-43A2-4CD3-78728B5CC23E}"/>
              </a:ext>
            </a:extLst>
          </p:cNvPr>
          <p:cNvSpPr txBox="1">
            <a:spLocks/>
          </p:cNvSpPr>
          <p:nvPr/>
        </p:nvSpPr>
        <p:spPr>
          <a:xfrm>
            <a:off x="580513" y="3875099"/>
            <a:ext cx="1545162" cy="3905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b-LU" sz="1200" i="1" dirty="0" err="1">
                <a:latin typeface="Kantar"/>
              </a:rPr>
              <a:t>Score</a:t>
            </a:r>
            <a:r>
              <a:rPr lang="lb-LU" sz="1200" i="1" dirty="0">
                <a:latin typeface="Kantar"/>
              </a:rPr>
              <a:t> </a:t>
            </a:r>
            <a:r>
              <a:rPr lang="lb-LU" sz="1200" i="1" dirty="0" err="1">
                <a:latin typeface="Kantar"/>
              </a:rPr>
              <a:t>moyen</a:t>
            </a:r>
            <a:r>
              <a:rPr lang="lb-LU" sz="1200" i="1" dirty="0">
                <a:latin typeface="Kantar"/>
              </a:rPr>
              <a:t> sur 4</a:t>
            </a:r>
            <a:endParaRPr lang="en-GB" sz="1200" i="1" dirty="0">
              <a:latin typeface="Kantar"/>
            </a:endParaRPr>
          </a:p>
          <a:p>
            <a:endParaRPr lang="fr-LU" dirty="0">
              <a:latin typeface="Kantar"/>
            </a:endParaRPr>
          </a:p>
        </p:txBody>
      </p:sp>
      <p:graphicFrame>
        <p:nvGraphicFramePr>
          <p:cNvPr id="61" name="Chart 60">
            <a:extLst>
              <a:ext uri="{FF2B5EF4-FFF2-40B4-BE49-F238E27FC236}">
                <a16:creationId xmlns:a16="http://schemas.microsoft.com/office/drawing/2014/main" id="{07C1D6B0-4835-23D9-1442-574D84F8FCD6}"/>
              </a:ext>
            </a:extLst>
          </p:cNvPr>
          <p:cNvGraphicFramePr/>
          <p:nvPr>
            <p:extLst>
              <p:ext uri="{D42A27DB-BD31-4B8C-83A1-F6EECF244321}">
                <p14:modId xmlns:p14="http://schemas.microsoft.com/office/powerpoint/2010/main" val="3697962966"/>
              </p:ext>
            </p:extLst>
          </p:nvPr>
        </p:nvGraphicFramePr>
        <p:xfrm>
          <a:off x="385014" y="4131404"/>
          <a:ext cx="11466874" cy="1067386"/>
        </p:xfrm>
        <a:graphic>
          <a:graphicData uri="http://schemas.openxmlformats.org/drawingml/2006/chart">
            <c:chart xmlns:c="http://schemas.openxmlformats.org/drawingml/2006/chart" xmlns:r="http://schemas.openxmlformats.org/officeDocument/2006/relationships" r:id="rId4"/>
          </a:graphicData>
        </a:graphic>
      </p:graphicFrame>
      <p:pic>
        <p:nvPicPr>
          <p:cNvPr id="62" name="Picture 5">
            <a:extLst>
              <a:ext uri="{FF2B5EF4-FFF2-40B4-BE49-F238E27FC236}">
                <a16:creationId xmlns:a16="http://schemas.microsoft.com/office/drawing/2014/main" id="{90E8BF51-5322-D65A-455B-FD64A45CDA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879" y="3828659"/>
            <a:ext cx="374816" cy="37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3" name="Straight Connector 62">
            <a:extLst>
              <a:ext uri="{FF2B5EF4-FFF2-40B4-BE49-F238E27FC236}">
                <a16:creationId xmlns:a16="http://schemas.microsoft.com/office/drawing/2014/main" id="{A371C97B-F243-B4AB-3386-02CE6D35A4FC}"/>
              </a:ext>
            </a:extLst>
          </p:cNvPr>
          <p:cNvCxnSpPr/>
          <p:nvPr/>
        </p:nvCxnSpPr>
        <p:spPr>
          <a:xfrm flipV="1">
            <a:off x="2671377" y="4203475"/>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B231970-0EB2-9CF4-CD3B-C587E9FF5CC9}"/>
              </a:ext>
            </a:extLst>
          </p:cNvPr>
          <p:cNvSpPr txBox="1"/>
          <p:nvPr/>
        </p:nvSpPr>
        <p:spPr>
          <a:xfrm>
            <a:off x="1888672" y="5248337"/>
            <a:ext cx="798402" cy="169277"/>
          </a:xfrm>
          <a:prstGeom prst="rect">
            <a:avLst/>
          </a:prstGeom>
          <a:noFill/>
        </p:spPr>
        <p:txBody>
          <a:bodyPr wrap="square" lIns="0" tIns="0" rIns="0" bIns="0" rtlCol="0">
            <a:spAutoFit/>
          </a:bodyPr>
          <a:lstStyle/>
          <a:p>
            <a:r>
              <a:rPr lang="lb-LU" sz="1100" dirty="0">
                <a:latin typeface="Kantar"/>
              </a:rPr>
              <a:t>Montenegro</a:t>
            </a:r>
            <a:endParaRPr lang="fr-FR" sz="1100" dirty="0" err="1">
              <a:latin typeface="Kantar"/>
            </a:endParaRPr>
          </a:p>
        </p:txBody>
      </p:sp>
      <p:sp>
        <p:nvSpPr>
          <p:cNvPr id="69" name="TextBox 68">
            <a:extLst>
              <a:ext uri="{FF2B5EF4-FFF2-40B4-BE49-F238E27FC236}">
                <a16:creationId xmlns:a16="http://schemas.microsoft.com/office/drawing/2014/main" id="{733DDB68-026C-884D-A7FE-5CA5F93FDBD7}"/>
              </a:ext>
            </a:extLst>
          </p:cNvPr>
          <p:cNvSpPr txBox="1"/>
          <p:nvPr/>
        </p:nvSpPr>
        <p:spPr>
          <a:xfrm>
            <a:off x="9717924" y="5324708"/>
            <a:ext cx="650822" cy="169277"/>
          </a:xfrm>
          <a:prstGeom prst="rect">
            <a:avLst/>
          </a:prstGeom>
          <a:noFill/>
        </p:spPr>
        <p:txBody>
          <a:bodyPr wrap="square" lIns="0" tIns="0" rIns="0" bIns="0" rtlCol="0">
            <a:spAutoFit/>
          </a:bodyPr>
          <a:lstStyle/>
          <a:p>
            <a:r>
              <a:rPr lang="lb-LU" sz="1100" dirty="0" err="1">
                <a:latin typeface="Kantar"/>
              </a:rPr>
              <a:t>Slovénie</a:t>
            </a:r>
            <a:endParaRPr lang="fr-FR" sz="1100" dirty="0" err="1">
              <a:latin typeface="Kantar"/>
            </a:endParaRPr>
          </a:p>
        </p:txBody>
      </p:sp>
      <p:sp>
        <p:nvSpPr>
          <p:cNvPr id="76" name="TextBox 75">
            <a:extLst>
              <a:ext uri="{FF2B5EF4-FFF2-40B4-BE49-F238E27FC236}">
                <a16:creationId xmlns:a16="http://schemas.microsoft.com/office/drawing/2014/main" id="{4C020B37-4EDA-43F0-64DB-389EF73D7642}"/>
              </a:ext>
            </a:extLst>
          </p:cNvPr>
          <p:cNvSpPr txBox="1"/>
          <p:nvPr/>
        </p:nvSpPr>
        <p:spPr>
          <a:xfrm>
            <a:off x="8138159" y="3557144"/>
            <a:ext cx="3810353" cy="646331"/>
          </a:xfrm>
          <a:prstGeom prst="rect">
            <a:avLst/>
          </a:prstGeom>
          <a:noFill/>
        </p:spPr>
        <p:txBody>
          <a:bodyPr wrap="square">
            <a:spAutoFit/>
          </a:bodyPr>
          <a:lstStyle/>
          <a:p>
            <a:pPr>
              <a:tabLst>
                <a:tab pos="2243138" algn="l"/>
              </a:tabLst>
            </a:pPr>
            <a:r>
              <a:rPr lang="fr-FR" sz="1400" dirty="0">
                <a:latin typeface="Kantar"/>
              </a:rPr>
              <a:t>Note moyenne :</a:t>
            </a:r>
            <a:r>
              <a:rPr lang="fr-FR" sz="1400" b="1" dirty="0">
                <a:latin typeface="Kantar"/>
              </a:rPr>
              <a:t> 	</a:t>
            </a:r>
            <a:r>
              <a:rPr lang="fr-FR" b="1" dirty="0">
                <a:solidFill>
                  <a:srgbClr val="C1AC51"/>
                </a:solidFill>
                <a:latin typeface="Kantar"/>
              </a:rPr>
              <a:t>48</a:t>
            </a:r>
            <a:r>
              <a:rPr lang="fr-FR" b="1" dirty="0">
                <a:latin typeface="Kantar"/>
              </a:rPr>
              <a:t> </a:t>
            </a:r>
            <a:r>
              <a:rPr lang="fr-FR" sz="1400" dirty="0">
                <a:latin typeface="Kantar"/>
              </a:rPr>
              <a:t>/ 100</a:t>
            </a:r>
          </a:p>
          <a:p>
            <a:pPr>
              <a:tabLst>
                <a:tab pos="2243138" algn="l"/>
              </a:tabLst>
            </a:pPr>
            <a:r>
              <a:rPr lang="fr-FR" sz="1400" dirty="0">
                <a:latin typeface="Kantar"/>
              </a:rPr>
              <a:t>Rang du Luxembourg : </a:t>
            </a:r>
            <a:r>
              <a:rPr lang="fr-FR" dirty="0">
                <a:latin typeface="Kantar"/>
              </a:rPr>
              <a:t>	</a:t>
            </a:r>
            <a:r>
              <a:rPr lang="fr-FR" b="1" dirty="0">
                <a:solidFill>
                  <a:srgbClr val="C1AC51"/>
                </a:solidFill>
                <a:latin typeface="Kantar"/>
              </a:rPr>
              <a:t>25</a:t>
            </a:r>
            <a:r>
              <a:rPr lang="fr-FR" b="1" dirty="0">
                <a:latin typeface="Kantar"/>
              </a:rPr>
              <a:t> </a:t>
            </a:r>
            <a:r>
              <a:rPr lang="fr-FR" sz="1400" dirty="0">
                <a:latin typeface="Kantar"/>
              </a:rPr>
              <a:t>sur 26 pays</a:t>
            </a:r>
          </a:p>
        </p:txBody>
      </p:sp>
      <p:cxnSp>
        <p:nvCxnSpPr>
          <p:cNvPr id="6" name="Straight Connector 5">
            <a:extLst>
              <a:ext uri="{FF2B5EF4-FFF2-40B4-BE49-F238E27FC236}">
                <a16:creationId xmlns:a16="http://schemas.microsoft.com/office/drawing/2014/main" id="{FF5AEB75-0E73-A280-EA7F-1B076AD9AE78}"/>
              </a:ext>
            </a:extLst>
          </p:cNvPr>
          <p:cNvCxnSpPr>
            <a:cxnSpLocks/>
          </p:cNvCxnSpPr>
          <p:nvPr/>
        </p:nvCxnSpPr>
        <p:spPr>
          <a:xfrm flipV="1">
            <a:off x="5532285" y="3785605"/>
            <a:ext cx="0" cy="14563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726980E-C985-AC3D-2F28-ED8AD141094B}"/>
              </a:ext>
            </a:extLst>
          </p:cNvPr>
          <p:cNvSpPr txBox="1"/>
          <p:nvPr/>
        </p:nvSpPr>
        <p:spPr>
          <a:xfrm rot="16200000">
            <a:off x="4902068" y="4306544"/>
            <a:ext cx="1456311" cy="169277"/>
          </a:xfrm>
          <a:prstGeom prst="rect">
            <a:avLst/>
          </a:prstGeom>
          <a:noFill/>
        </p:spPr>
        <p:txBody>
          <a:bodyPr wrap="square" lIns="0" tIns="0" rIns="0" bIns="0" rtlCol="0">
            <a:spAutoFit/>
          </a:bodyPr>
          <a:lstStyle/>
          <a:p>
            <a:r>
              <a:rPr lang="lb-LU" sz="1100" dirty="0">
                <a:latin typeface="Kantar"/>
              </a:rPr>
              <a:t>Moyenne (total) : 58</a:t>
            </a:r>
            <a:endParaRPr lang="fr-FR" sz="1100" dirty="0" err="1">
              <a:latin typeface="Kantar"/>
            </a:endParaRPr>
          </a:p>
        </p:txBody>
      </p:sp>
      <p:sp>
        <p:nvSpPr>
          <p:cNvPr id="10" name="TextBox 9">
            <a:extLst>
              <a:ext uri="{FF2B5EF4-FFF2-40B4-BE49-F238E27FC236}">
                <a16:creationId xmlns:a16="http://schemas.microsoft.com/office/drawing/2014/main" id="{7F03D427-1F22-9217-7280-CA2AFA4DB124}"/>
              </a:ext>
            </a:extLst>
          </p:cNvPr>
          <p:cNvSpPr txBox="1"/>
          <p:nvPr/>
        </p:nvSpPr>
        <p:spPr>
          <a:xfrm rot="16200000">
            <a:off x="4721091" y="4415626"/>
            <a:ext cx="1361926" cy="169277"/>
          </a:xfrm>
          <a:prstGeom prst="rect">
            <a:avLst/>
          </a:prstGeom>
          <a:noFill/>
        </p:spPr>
        <p:txBody>
          <a:bodyPr wrap="square" lIns="0" tIns="0" rIns="0" bIns="0" rtlCol="0">
            <a:spAutoFit/>
          </a:bodyPr>
          <a:lstStyle/>
          <a:p>
            <a:r>
              <a:rPr lang="lb-LU" sz="1100" dirty="0">
                <a:latin typeface="Kantar"/>
              </a:rPr>
              <a:t>Moyenne (OCDE) : 58</a:t>
            </a:r>
            <a:endParaRPr lang="fr-FR" sz="1100" dirty="0" err="1">
              <a:latin typeface="Kantar"/>
            </a:endParaRPr>
          </a:p>
        </p:txBody>
      </p:sp>
      <p:cxnSp>
        <p:nvCxnSpPr>
          <p:cNvPr id="13" name="Straight Connector 12">
            <a:extLst>
              <a:ext uri="{FF2B5EF4-FFF2-40B4-BE49-F238E27FC236}">
                <a16:creationId xmlns:a16="http://schemas.microsoft.com/office/drawing/2014/main" id="{F0119846-66CD-4D1E-6302-FCE5C74F5DC9}"/>
              </a:ext>
            </a:extLst>
          </p:cNvPr>
          <p:cNvCxnSpPr/>
          <p:nvPr/>
        </p:nvCxnSpPr>
        <p:spPr>
          <a:xfrm flipV="1">
            <a:off x="367950" y="3341539"/>
            <a:ext cx="11256857"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C72AB4-8155-2434-4E07-46C18B6FD37F}"/>
              </a:ext>
            </a:extLst>
          </p:cNvPr>
          <p:cNvPicPr>
            <a:picLocks noChangeAspect="1"/>
          </p:cNvPicPr>
          <p:nvPr/>
        </p:nvPicPr>
        <p:blipFill rotWithShape="1">
          <a:blip r:embed="rId5"/>
          <a:srcRect r="1852" b="13090"/>
          <a:stretch/>
        </p:blipFill>
        <p:spPr>
          <a:xfrm>
            <a:off x="5996378" y="1554849"/>
            <a:ext cx="401619" cy="383622"/>
          </a:xfrm>
          <a:prstGeom prst="rect">
            <a:avLst/>
          </a:prstGeom>
        </p:spPr>
      </p:pic>
      <p:cxnSp>
        <p:nvCxnSpPr>
          <p:cNvPr id="16" name="Straight Connector 15">
            <a:extLst>
              <a:ext uri="{FF2B5EF4-FFF2-40B4-BE49-F238E27FC236}">
                <a16:creationId xmlns:a16="http://schemas.microsoft.com/office/drawing/2014/main" id="{A280C0CC-CDD6-F0B4-0F49-6E28497CD6E0}"/>
              </a:ext>
            </a:extLst>
          </p:cNvPr>
          <p:cNvCxnSpPr/>
          <p:nvPr/>
        </p:nvCxnSpPr>
        <p:spPr>
          <a:xfrm flipV="1">
            <a:off x="7192209" y="1872324"/>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FCA498F-940E-1090-9962-E822A810CB62}"/>
              </a:ext>
            </a:extLst>
          </p:cNvPr>
          <p:cNvPicPr>
            <a:picLocks noChangeAspect="1"/>
          </p:cNvPicPr>
          <p:nvPr/>
        </p:nvPicPr>
        <p:blipFill>
          <a:blip r:embed="rId6"/>
          <a:stretch>
            <a:fillRect/>
          </a:stretch>
        </p:blipFill>
        <p:spPr>
          <a:xfrm>
            <a:off x="6598705" y="2604019"/>
            <a:ext cx="454579" cy="454579"/>
          </a:xfrm>
          <a:prstGeom prst="rect">
            <a:avLst/>
          </a:prstGeom>
        </p:spPr>
      </p:pic>
      <p:pic>
        <p:nvPicPr>
          <p:cNvPr id="18" name="Picture 17">
            <a:extLst>
              <a:ext uri="{FF2B5EF4-FFF2-40B4-BE49-F238E27FC236}">
                <a16:creationId xmlns:a16="http://schemas.microsoft.com/office/drawing/2014/main" id="{D0B00B2D-A848-9ECC-9268-1422DD4B1881}"/>
              </a:ext>
            </a:extLst>
          </p:cNvPr>
          <p:cNvPicPr>
            <a:picLocks noChangeAspect="1"/>
          </p:cNvPicPr>
          <p:nvPr/>
        </p:nvPicPr>
        <p:blipFill>
          <a:blip r:embed="rId7"/>
          <a:stretch>
            <a:fillRect/>
          </a:stretch>
        </p:blipFill>
        <p:spPr>
          <a:xfrm>
            <a:off x="7103192" y="1538209"/>
            <a:ext cx="339506" cy="339506"/>
          </a:xfrm>
          <a:prstGeom prst="rect">
            <a:avLst/>
          </a:prstGeom>
        </p:spPr>
      </p:pic>
      <p:pic>
        <p:nvPicPr>
          <p:cNvPr id="19" name="Picture 18">
            <a:extLst>
              <a:ext uri="{FF2B5EF4-FFF2-40B4-BE49-F238E27FC236}">
                <a16:creationId xmlns:a16="http://schemas.microsoft.com/office/drawing/2014/main" id="{E470A18D-29CD-B128-5261-129CD222270D}"/>
              </a:ext>
            </a:extLst>
          </p:cNvPr>
          <p:cNvPicPr>
            <a:picLocks noChangeAspect="1"/>
          </p:cNvPicPr>
          <p:nvPr/>
        </p:nvPicPr>
        <p:blipFill>
          <a:blip r:embed="rId8"/>
          <a:stretch>
            <a:fillRect/>
          </a:stretch>
        </p:blipFill>
        <p:spPr>
          <a:xfrm>
            <a:off x="6598704" y="1494288"/>
            <a:ext cx="454580" cy="454580"/>
          </a:xfrm>
          <a:prstGeom prst="rect">
            <a:avLst/>
          </a:prstGeom>
        </p:spPr>
      </p:pic>
      <p:cxnSp>
        <p:nvCxnSpPr>
          <p:cNvPr id="20" name="Straight Connector 19">
            <a:extLst>
              <a:ext uri="{FF2B5EF4-FFF2-40B4-BE49-F238E27FC236}">
                <a16:creationId xmlns:a16="http://schemas.microsoft.com/office/drawing/2014/main" id="{B4755CBC-57F3-0789-160D-3176C82626B2}"/>
              </a:ext>
            </a:extLst>
          </p:cNvPr>
          <p:cNvCxnSpPr>
            <a:cxnSpLocks/>
          </p:cNvCxnSpPr>
          <p:nvPr/>
        </p:nvCxnSpPr>
        <p:spPr>
          <a:xfrm flipV="1">
            <a:off x="6679096" y="1873649"/>
            <a:ext cx="93018" cy="34829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C1CC93-71D3-2A0E-BFFD-DDFB6A160943}"/>
              </a:ext>
            </a:extLst>
          </p:cNvPr>
          <p:cNvCxnSpPr>
            <a:cxnSpLocks/>
          </p:cNvCxnSpPr>
          <p:nvPr/>
        </p:nvCxnSpPr>
        <p:spPr>
          <a:xfrm flipH="1" flipV="1">
            <a:off x="6702950" y="2321781"/>
            <a:ext cx="91241" cy="29814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374C58-EEE7-D7DD-6067-012F85A8AC57}"/>
              </a:ext>
            </a:extLst>
          </p:cNvPr>
          <p:cNvCxnSpPr>
            <a:cxnSpLocks/>
          </p:cNvCxnSpPr>
          <p:nvPr/>
        </p:nvCxnSpPr>
        <p:spPr>
          <a:xfrm flipV="1">
            <a:off x="6099626" y="1890827"/>
            <a:ext cx="93018" cy="34829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FD164F5-99C0-F4F8-5927-89944E708D54}"/>
              </a:ext>
            </a:extLst>
          </p:cNvPr>
          <p:cNvPicPr>
            <a:picLocks noChangeAspect="1"/>
          </p:cNvPicPr>
          <p:nvPr/>
        </p:nvPicPr>
        <p:blipFill>
          <a:blip r:embed="rId7"/>
          <a:stretch>
            <a:fillRect/>
          </a:stretch>
        </p:blipFill>
        <p:spPr>
          <a:xfrm>
            <a:off x="5942015" y="3891665"/>
            <a:ext cx="339506" cy="339506"/>
          </a:xfrm>
          <a:prstGeom prst="rect">
            <a:avLst/>
          </a:prstGeom>
        </p:spPr>
      </p:pic>
      <p:pic>
        <p:nvPicPr>
          <p:cNvPr id="29" name="Picture 28">
            <a:extLst>
              <a:ext uri="{FF2B5EF4-FFF2-40B4-BE49-F238E27FC236}">
                <a16:creationId xmlns:a16="http://schemas.microsoft.com/office/drawing/2014/main" id="{7FD2B3E6-98E3-ED75-17CD-6D4600863286}"/>
              </a:ext>
            </a:extLst>
          </p:cNvPr>
          <p:cNvPicPr>
            <a:picLocks noChangeAspect="1"/>
          </p:cNvPicPr>
          <p:nvPr/>
        </p:nvPicPr>
        <p:blipFill>
          <a:blip r:embed="rId8"/>
          <a:stretch>
            <a:fillRect/>
          </a:stretch>
        </p:blipFill>
        <p:spPr>
          <a:xfrm>
            <a:off x="4787340" y="3843069"/>
            <a:ext cx="454580" cy="454580"/>
          </a:xfrm>
          <a:prstGeom prst="rect">
            <a:avLst/>
          </a:prstGeom>
        </p:spPr>
      </p:pic>
      <p:pic>
        <p:nvPicPr>
          <p:cNvPr id="30" name="Picture 29">
            <a:extLst>
              <a:ext uri="{FF2B5EF4-FFF2-40B4-BE49-F238E27FC236}">
                <a16:creationId xmlns:a16="http://schemas.microsoft.com/office/drawing/2014/main" id="{BA6EB387-F6A1-2B45-183A-957E0A5CC6D0}"/>
              </a:ext>
            </a:extLst>
          </p:cNvPr>
          <p:cNvPicPr>
            <a:picLocks noChangeAspect="1"/>
          </p:cNvPicPr>
          <p:nvPr/>
        </p:nvPicPr>
        <p:blipFill>
          <a:blip r:embed="rId6"/>
          <a:stretch>
            <a:fillRect/>
          </a:stretch>
        </p:blipFill>
        <p:spPr>
          <a:xfrm>
            <a:off x="5410232" y="5204410"/>
            <a:ext cx="454579" cy="454579"/>
          </a:xfrm>
          <a:prstGeom prst="rect">
            <a:avLst/>
          </a:prstGeom>
        </p:spPr>
      </p:pic>
      <p:pic>
        <p:nvPicPr>
          <p:cNvPr id="31" name="Picture 30">
            <a:extLst>
              <a:ext uri="{FF2B5EF4-FFF2-40B4-BE49-F238E27FC236}">
                <a16:creationId xmlns:a16="http://schemas.microsoft.com/office/drawing/2014/main" id="{F8A30C44-3960-B85A-D8E8-FDE1D6A4C77E}"/>
              </a:ext>
            </a:extLst>
          </p:cNvPr>
          <p:cNvPicPr>
            <a:picLocks noChangeAspect="1"/>
          </p:cNvPicPr>
          <p:nvPr/>
        </p:nvPicPr>
        <p:blipFill rotWithShape="1">
          <a:blip r:embed="rId5"/>
          <a:srcRect r="1852" b="13090"/>
          <a:stretch/>
        </p:blipFill>
        <p:spPr>
          <a:xfrm>
            <a:off x="4162525" y="4904307"/>
            <a:ext cx="401619" cy="383622"/>
          </a:xfrm>
          <a:prstGeom prst="rect">
            <a:avLst/>
          </a:prstGeom>
        </p:spPr>
      </p:pic>
      <p:cxnSp>
        <p:nvCxnSpPr>
          <p:cNvPr id="32" name="Straight Connector 31">
            <a:extLst>
              <a:ext uri="{FF2B5EF4-FFF2-40B4-BE49-F238E27FC236}">
                <a16:creationId xmlns:a16="http://schemas.microsoft.com/office/drawing/2014/main" id="{14063887-D15F-E252-BE91-6A6861F3F643}"/>
              </a:ext>
            </a:extLst>
          </p:cNvPr>
          <p:cNvCxnSpPr/>
          <p:nvPr/>
        </p:nvCxnSpPr>
        <p:spPr>
          <a:xfrm flipV="1">
            <a:off x="4457184" y="4525806"/>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10BDD78-5AE8-DF17-691E-5263AF31700D}"/>
              </a:ext>
            </a:extLst>
          </p:cNvPr>
          <p:cNvCxnSpPr/>
          <p:nvPr/>
        </p:nvCxnSpPr>
        <p:spPr>
          <a:xfrm flipV="1">
            <a:off x="5004508" y="4231171"/>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E4EFC27-4DAB-076C-C2F9-5C2D26151DA7}"/>
              </a:ext>
            </a:extLst>
          </p:cNvPr>
          <p:cNvCxnSpPr/>
          <p:nvPr/>
        </p:nvCxnSpPr>
        <p:spPr>
          <a:xfrm flipV="1">
            <a:off x="6081995" y="4193885"/>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581D44B-A7F2-C4E7-9DE5-D9302795B37A}"/>
              </a:ext>
            </a:extLst>
          </p:cNvPr>
          <p:cNvPicPr>
            <a:picLocks noChangeAspect="1"/>
          </p:cNvPicPr>
          <p:nvPr/>
        </p:nvPicPr>
        <p:blipFill rotWithShape="1">
          <a:blip r:embed="rId9"/>
          <a:srcRect l="22827" t="15997" r="24295" b="36397"/>
          <a:stretch/>
        </p:blipFill>
        <p:spPr>
          <a:xfrm>
            <a:off x="3120543" y="2645008"/>
            <a:ext cx="389649" cy="375045"/>
          </a:xfrm>
          <a:prstGeom prst="rect">
            <a:avLst/>
          </a:prstGeom>
        </p:spPr>
      </p:pic>
      <p:sp>
        <p:nvSpPr>
          <p:cNvPr id="24" name="TextBox 23">
            <a:extLst>
              <a:ext uri="{FF2B5EF4-FFF2-40B4-BE49-F238E27FC236}">
                <a16:creationId xmlns:a16="http://schemas.microsoft.com/office/drawing/2014/main" id="{1CB91958-CA2D-E9B8-2D84-878BB9172541}"/>
              </a:ext>
            </a:extLst>
          </p:cNvPr>
          <p:cNvSpPr txBox="1"/>
          <p:nvPr/>
        </p:nvSpPr>
        <p:spPr>
          <a:xfrm>
            <a:off x="3120543" y="3044527"/>
            <a:ext cx="650822" cy="169277"/>
          </a:xfrm>
          <a:prstGeom prst="rect">
            <a:avLst/>
          </a:prstGeom>
          <a:noFill/>
        </p:spPr>
        <p:txBody>
          <a:bodyPr wrap="square" lIns="0" tIns="0" rIns="0" bIns="0" rtlCol="0">
            <a:spAutoFit/>
          </a:bodyPr>
          <a:lstStyle/>
          <a:p>
            <a:r>
              <a:rPr lang="lb-LU" sz="1100" dirty="0">
                <a:latin typeface="Kantar"/>
              </a:rPr>
              <a:t>Georgie</a:t>
            </a:r>
            <a:endParaRPr lang="fr-FR" sz="1100" dirty="0" err="1">
              <a:latin typeface="Kantar"/>
            </a:endParaRPr>
          </a:p>
        </p:txBody>
      </p:sp>
      <p:cxnSp>
        <p:nvCxnSpPr>
          <p:cNvPr id="25" name="Straight Connector 24">
            <a:extLst>
              <a:ext uri="{FF2B5EF4-FFF2-40B4-BE49-F238E27FC236}">
                <a16:creationId xmlns:a16="http://schemas.microsoft.com/office/drawing/2014/main" id="{16E80AA8-C9DF-DE0B-F384-07B3CD87EB65}"/>
              </a:ext>
            </a:extLst>
          </p:cNvPr>
          <p:cNvCxnSpPr/>
          <p:nvPr/>
        </p:nvCxnSpPr>
        <p:spPr>
          <a:xfrm flipV="1">
            <a:off x="3334617" y="2296039"/>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A65E6D1-DA8B-B189-DA51-8A7BCC0B1624}"/>
              </a:ext>
            </a:extLst>
          </p:cNvPr>
          <p:cNvPicPr>
            <a:picLocks noChangeAspect="1"/>
          </p:cNvPicPr>
          <p:nvPr/>
        </p:nvPicPr>
        <p:blipFill>
          <a:blip r:embed="rId10"/>
          <a:stretch>
            <a:fillRect/>
          </a:stretch>
        </p:blipFill>
        <p:spPr>
          <a:xfrm>
            <a:off x="10862057" y="2596551"/>
            <a:ext cx="411224" cy="411224"/>
          </a:xfrm>
          <a:prstGeom prst="rect">
            <a:avLst/>
          </a:prstGeom>
        </p:spPr>
      </p:pic>
      <p:cxnSp>
        <p:nvCxnSpPr>
          <p:cNvPr id="35" name="Straight Connector 34">
            <a:extLst>
              <a:ext uri="{FF2B5EF4-FFF2-40B4-BE49-F238E27FC236}">
                <a16:creationId xmlns:a16="http://schemas.microsoft.com/office/drawing/2014/main" id="{A9742464-986C-4F13-51FA-DC4E8E0A9DFA}"/>
              </a:ext>
            </a:extLst>
          </p:cNvPr>
          <p:cNvCxnSpPr/>
          <p:nvPr/>
        </p:nvCxnSpPr>
        <p:spPr>
          <a:xfrm flipV="1">
            <a:off x="11026641" y="2321781"/>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105887E5-C8CE-89A5-8E79-901F0FD0F629}"/>
              </a:ext>
            </a:extLst>
          </p:cNvPr>
          <p:cNvPicPr>
            <a:picLocks noChangeAspect="1"/>
          </p:cNvPicPr>
          <p:nvPr/>
        </p:nvPicPr>
        <p:blipFill>
          <a:blip r:embed="rId11"/>
          <a:stretch>
            <a:fillRect/>
          </a:stretch>
        </p:blipFill>
        <p:spPr>
          <a:xfrm>
            <a:off x="2097409" y="4897308"/>
            <a:ext cx="333139" cy="333139"/>
          </a:xfrm>
          <a:prstGeom prst="rect">
            <a:avLst/>
          </a:prstGeom>
        </p:spPr>
      </p:pic>
      <p:cxnSp>
        <p:nvCxnSpPr>
          <p:cNvPr id="37" name="Straight Connector 36">
            <a:extLst>
              <a:ext uri="{FF2B5EF4-FFF2-40B4-BE49-F238E27FC236}">
                <a16:creationId xmlns:a16="http://schemas.microsoft.com/office/drawing/2014/main" id="{95C4049F-C8AE-3211-DDE8-AABD1D1570E6}"/>
              </a:ext>
            </a:extLst>
          </p:cNvPr>
          <p:cNvCxnSpPr/>
          <p:nvPr/>
        </p:nvCxnSpPr>
        <p:spPr>
          <a:xfrm flipV="1">
            <a:off x="2258998" y="4580795"/>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03531CB9-EC28-705E-446A-FA7098D7E2C0}"/>
              </a:ext>
            </a:extLst>
          </p:cNvPr>
          <p:cNvPicPr>
            <a:picLocks noChangeAspect="1"/>
          </p:cNvPicPr>
          <p:nvPr/>
        </p:nvPicPr>
        <p:blipFill>
          <a:blip r:embed="rId12"/>
          <a:stretch>
            <a:fillRect/>
          </a:stretch>
        </p:blipFill>
        <p:spPr>
          <a:xfrm>
            <a:off x="9665785" y="4904307"/>
            <a:ext cx="385795" cy="385795"/>
          </a:xfrm>
          <a:prstGeom prst="rect">
            <a:avLst/>
          </a:prstGeom>
        </p:spPr>
      </p:pic>
      <p:cxnSp>
        <p:nvCxnSpPr>
          <p:cNvPr id="39" name="Straight Connector 38">
            <a:extLst>
              <a:ext uri="{FF2B5EF4-FFF2-40B4-BE49-F238E27FC236}">
                <a16:creationId xmlns:a16="http://schemas.microsoft.com/office/drawing/2014/main" id="{39A34E34-3EC5-B1B6-857E-9B7E14520FA4}"/>
              </a:ext>
            </a:extLst>
          </p:cNvPr>
          <p:cNvCxnSpPr/>
          <p:nvPr/>
        </p:nvCxnSpPr>
        <p:spPr>
          <a:xfrm flipV="1">
            <a:off x="9941241" y="4597269"/>
            <a:ext cx="0" cy="34962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E5E6D13-A0F3-0501-C2F6-3C8AE0C63BA7}"/>
              </a:ext>
            </a:extLst>
          </p:cNvPr>
          <p:cNvCxnSpPr>
            <a:cxnSpLocks/>
          </p:cNvCxnSpPr>
          <p:nvPr/>
        </p:nvCxnSpPr>
        <p:spPr>
          <a:xfrm flipH="1">
            <a:off x="2878953" y="1805878"/>
            <a:ext cx="1651336" cy="19680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7302FB4-DF77-942D-338A-A5F579E8C840}"/>
              </a:ext>
            </a:extLst>
          </p:cNvPr>
          <p:cNvSpPr txBox="1"/>
          <p:nvPr/>
        </p:nvSpPr>
        <p:spPr>
          <a:xfrm>
            <a:off x="162822" y="1263360"/>
            <a:ext cx="1823727" cy="215444"/>
          </a:xfrm>
          <a:prstGeom prst="rect">
            <a:avLst/>
          </a:prstGeom>
          <a:noFill/>
        </p:spPr>
        <p:txBody>
          <a:bodyPr wrap="square" lIns="0" tIns="0" rIns="0" bIns="0" rtlCol="0" anchor="b">
            <a:spAutoFit/>
          </a:bodyPr>
          <a:lstStyle/>
          <a:p>
            <a:pPr algn="r"/>
            <a:r>
              <a:rPr lang="fr-FR" sz="1400" b="1" dirty="0">
                <a:latin typeface="Kantar"/>
              </a:rPr>
              <a:t>Total répondants </a:t>
            </a:r>
            <a:r>
              <a:rPr lang="fr-FR" sz="1050" dirty="0">
                <a:latin typeface="Kantar"/>
              </a:rPr>
              <a:t>(1017)</a:t>
            </a:r>
            <a:endParaRPr lang="fr-FR" sz="1400" dirty="0">
              <a:latin typeface="Kantar"/>
            </a:endParaRPr>
          </a:p>
        </p:txBody>
      </p:sp>
      <p:sp>
        <p:nvSpPr>
          <p:cNvPr id="42" name="TextBox 41">
            <a:extLst>
              <a:ext uri="{FF2B5EF4-FFF2-40B4-BE49-F238E27FC236}">
                <a16:creationId xmlns:a16="http://schemas.microsoft.com/office/drawing/2014/main" id="{B1421486-217B-62F2-65E1-43C4D86FED59}"/>
              </a:ext>
            </a:extLst>
          </p:cNvPr>
          <p:cNvSpPr txBox="1"/>
          <p:nvPr/>
        </p:nvSpPr>
        <p:spPr>
          <a:xfrm>
            <a:off x="385014" y="3418220"/>
            <a:ext cx="1601535" cy="215444"/>
          </a:xfrm>
          <a:prstGeom prst="rect">
            <a:avLst/>
          </a:prstGeom>
          <a:noFill/>
        </p:spPr>
        <p:txBody>
          <a:bodyPr wrap="square" lIns="0" tIns="0" rIns="0" bIns="0" rtlCol="0" anchor="b">
            <a:spAutoFit/>
          </a:bodyPr>
          <a:lstStyle/>
          <a:p>
            <a:r>
              <a:rPr lang="fr-FR" sz="1400" b="1" i="1" dirty="0">
                <a:latin typeface="Kantar"/>
              </a:rPr>
              <a:t>18-29 ans </a:t>
            </a:r>
            <a:r>
              <a:rPr lang="fr-FR" sz="1050" i="1" dirty="0">
                <a:latin typeface="Kantar"/>
              </a:rPr>
              <a:t>(186)</a:t>
            </a:r>
            <a:endParaRPr lang="fr-FR" sz="1400" i="1" dirty="0">
              <a:latin typeface="Kantar"/>
            </a:endParaRPr>
          </a:p>
        </p:txBody>
      </p:sp>
      <p:sp>
        <p:nvSpPr>
          <p:cNvPr id="40" name="TextBox 39">
            <a:extLst>
              <a:ext uri="{FF2B5EF4-FFF2-40B4-BE49-F238E27FC236}">
                <a16:creationId xmlns:a16="http://schemas.microsoft.com/office/drawing/2014/main" id="{D49CDA29-7C56-0BA7-2678-3FB585B4BB19}"/>
              </a:ext>
            </a:extLst>
          </p:cNvPr>
          <p:cNvSpPr txBox="1"/>
          <p:nvPr/>
        </p:nvSpPr>
        <p:spPr>
          <a:xfrm>
            <a:off x="385014" y="781524"/>
            <a:ext cx="7254867" cy="261610"/>
          </a:xfrm>
          <a:prstGeom prst="rect">
            <a:avLst/>
          </a:prstGeom>
          <a:noFill/>
        </p:spPr>
        <p:txBody>
          <a:bodyPr wrap="square">
            <a:spAutoFit/>
          </a:bodyPr>
          <a:lstStyle/>
          <a:p>
            <a:r>
              <a:rPr lang="fr-FR" sz="1100" i="1" dirty="0">
                <a:solidFill>
                  <a:srgbClr val="FF0000"/>
                </a:solidFill>
                <a:latin typeface="Kantar"/>
              </a:rPr>
              <a:t>* Changement de périmètre entre l’étude OCDE/INFE 2020 et l’édition du Luxembourg – comparaisons affinées à venir</a:t>
            </a:r>
          </a:p>
        </p:txBody>
      </p:sp>
      <p:sp>
        <p:nvSpPr>
          <p:cNvPr id="11" name="Slide Number Placeholder 10">
            <a:extLst>
              <a:ext uri="{FF2B5EF4-FFF2-40B4-BE49-F238E27FC236}">
                <a16:creationId xmlns:a16="http://schemas.microsoft.com/office/drawing/2014/main" id="{1F888138-1C30-42BC-16B9-723732F92620}"/>
              </a:ext>
            </a:extLst>
          </p:cNvPr>
          <p:cNvSpPr>
            <a:spLocks noGrp="1"/>
          </p:cNvSpPr>
          <p:nvPr>
            <p:ph type="sldNum" sz="quarter" idx="4"/>
          </p:nvPr>
        </p:nvSpPr>
        <p:spPr/>
        <p:txBody>
          <a:bodyPr/>
          <a:lstStyle/>
          <a:p>
            <a:fld id="{4034BEE3-566C-4068-A777-C3A4762E861B}" type="slidenum">
              <a:rPr lang="en-GB" smtClean="0"/>
              <a:pPr/>
              <a:t>19</a:t>
            </a:fld>
            <a:endParaRPr lang="en-GB" dirty="0"/>
          </a:p>
        </p:txBody>
      </p:sp>
    </p:spTree>
    <p:extLst>
      <p:ext uri="{BB962C8B-B14F-4D97-AF65-F5344CB8AC3E}">
        <p14:creationId xmlns:p14="http://schemas.microsoft.com/office/powerpoint/2010/main" val="26293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0" grpId="0"/>
      <p:bldGraphic spid="61" grpId="0">
        <p:bldAsOne/>
      </p:bldGraphic>
      <p:bldP spid="68" grpId="0"/>
      <p:bldP spid="69" grpId="0"/>
      <p:bldP spid="76" grpId="0"/>
      <p:bldP spid="8" grpId="0"/>
      <p:bldP spid="10"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a:latin typeface="Kantar"/>
              </a:rPr>
              <a:t>Enquête internationale OCDE/INFE sur la culture financière des adultes</a:t>
            </a:r>
            <a:br>
              <a:rPr lang="fr-FR" dirty="0">
                <a:latin typeface="Kantar"/>
              </a:rPr>
            </a:br>
            <a:r>
              <a:rPr lang="fr-FR" b="0" i="1" dirty="0">
                <a:latin typeface="Kantar"/>
              </a:rPr>
              <a:t>Un instrument pertinent à l’échelle internationale</a:t>
            </a:r>
          </a:p>
        </p:txBody>
      </p:sp>
      <p:sp>
        <p:nvSpPr>
          <p:cNvPr id="17" name="TextBox 16">
            <a:extLst>
              <a:ext uri="{FF2B5EF4-FFF2-40B4-BE49-F238E27FC236}">
                <a16:creationId xmlns:a16="http://schemas.microsoft.com/office/drawing/2014/main" id="{DAF04DBA-F9EA-FF61-E55A-7FB52E660380}"/>
              </a:ext>
            </a:extLst>
          </p:cNvPr>
          <p:cNvSpPr txBox="1"/>
          <p:nvPr/>
        </p:nvSpPr>
        <p:spPr>
          <a:xfrm>
            <a:off x="359999" y="1572404"/>
            <a:ext cx="11397712" cy="3920304"/>
          </a:xfrm>
          <a:prstGeom prst="rect">
            <a:avLst/>
          </a:prstGeom>
          <a:noFill/>
        </p:spPr>
        <p:txBody>
          <a:bodyPr wrap="square">
            <a:spAutoFit/>
          </a:bodyPr>
          <a:lstStyle/>
          <a:p>
            <a:pPr algn="just">
              <a:lnSpc>
                <a:spcPts val="2500"/>
              </a:lnSpc>
            </a:pPr>
            <a:r>
              <a:rPr lang="fr-FR" dirty="0">
                <a:latin typeface="Kantar"/>
              </a:rPr>
              <a:t>L’</a:t>
            </a:r>
            <a:r>
              <a:rPr lang="fr-FR" b="1" dirty="0">
                <a:solidFill>
                  <a:srgbClr val="C1AC51"/>
                </a:solidFill>
                <a:latin typeface="Kantar"/>
              </a:rPr>
              <a:t>éducation financière</a:t>
            </a:r>
            <a:r>
              <a:rPr lang="fr-FR" dirty="0">
                <a:latin typeface="Kantar"/>
              </a:rPr>
              <a:t>, la </a:t>
            </a:r>
            <a:r>
              <a:rPr lang="fr-FR" b="1" dirty="0">
                <a:solidFill>
                  <a:srgbClr val="C1AC51"/>
                </a:solidFill>
                <a:latin typeface="Kantar"/>
              </a:rPr>
              <a:t>protection des consommateurs sur le plan financier</a:t>
            </a:r>
            <a:r>
              <a:rPr lang="fr-FR" dirty="0">
                <a:latin typeface="Kantar"/>
              </a:rPr>
              <a:t> et </a:t>
            </a:r>
            <a:r>
              <a:rPr lang="fr-FR" b="1" dirty="0">
                <a:solidFill>
                  <a:srgbClr val="C1AC51"/>
                </a:solidFill>
                <a:latin typeface="Kantar"/>
              </a:rPr>
              <a:t>l’inclusion financière</a:t>
            </a:r>
            <a:r>
              <a:rPr lang="fr-FR" dirty="0">
                <a:latin typeface="Kantar"/>
              </a:rPr>
              <a:t> sont reconnues par les pouvoirs publics comme les trois éléments indispensables à l’</a:t>
            </a:r>
            <a:r>
              <a:rPr lang="fr-FR" b="1" dirty="0">
                <a:solidFill>
                  <a:srgbClr val="C1AC51"/>
                </a:solidFill>
                <a:latin typeface="Kantar"/>
              </a:rPr>
              <a:t>autonomisation financière des individus </a:t>
            </a:r>
            <a:r>
              <a:rPr lang="fr-FR" dirty="0">
                <a:latin typeface="Kantar"/>
              </a:rPr>
              <a:t>et à la </a:t>
            </a:r>
            <a:r>
              <a:rPr lang="fr-FR" b="1" dirty="0">
                <a:solidFill>
                  <a:srgbClr val="C1AC51"/>
                </a:solidFill>
                <a:latin typeface="Kantar"/>
              </a:rPr>
              <a:t>stabilité globale du système financier</a:t>
            </a:r>
            <a:r>
              <a:rPr lang="fr-FR" dirty="0">
                <a:latin typeface="Kantar"/>
              </a:rPr>
              <a:t>.</a:t>
            </a:r>
            <a:endParaRPr lang="fr-FR" sz="1200" dirty="0">
              <a:latin typeface="Kantar"/>
            </a:endParaRPr>
          </a:p>
          <a:p>
            <a:pPr algn="just">
              <a:lnSpc>
                <a:spcPts val="2500"/>
              </a:lnSpc>
            </a:pPr>
            <a:endParaRPr lang="fr-FR" sz="1200" dirty="0">
              <a:latin typeface="Kantar"/>
            </a:endParaRPr>
          </a:p>
          <a:p>
            <a:pPr algn="just">
              <a:lnSpc>
                <a:spcPts val="2500"/>
              </a:lnSpc>
            </a:pPr>
            <a:r>
              <a:rPr lang="fr-FR" dirty="0">
                <a:latin typeface="Kantar"/>
              </a:rPr>
              <a:t>L’</a:t>
            </a:r>
            <a:r>
              <a:rPr lang="fr-FR" b="1" dirty="0">
                <a:solidFill>
                  <a:srgbClr val="C1AC51"/>
                </a:solidFill>
                <a:latin typeface="Kantar"/>
              </a:rPr>
              <a:t>évaluation des compétences financières</a:t>
            </a:r>
            <a:r>
              <a:rPr lang="fr-FR" dirty="0">
                <a:latin typeface="Kantar"/>
              </a:rPr>
              <a:t> de la population s’avère donc </a:t>
            </a:r>
            <a:r>
              <a:rPr lang="fr-FR" b="1" dirty="0">
                <a:solidFill>
                  <a:srgbClr val="C1AC51"/>
                </a:solidFill>
                <a:latin typeface="Kantar"/>
              </a:rPr>
              <a:t>essentielle</a:t>
            </a:r>
            <a:r>
              <a:rPr lang="fr-FR" dirty="0">
                <a:solidFill>
                  <a:srgbClr val="C1AC51"/>
                </a:solidFill>
                <a:latin typeface="Kantar"/>
              </a:rPr>
              <a:t> </a:t>
            </a:r>
            <a:r>
              <a:rPr lang="fr-FR" dirty="0">
                <a:latin typeface="Kantar"/>
              </a:rPr>
              <a:t>à la </a:t>
            </a:r>
            <a:r>
              <a:rPr lang="fr-FR" b="1" dirty="0">
                <a:solidFill>
                  <a:srgbClr val="C1AC51"/>
                </a:solidFill>
                <a:latin typeface="Kantar"/>
              </a:rPr>
              <a:t>réussite d’une stratégie nationale</a:t>
            </a:r>
            <a:r>
              <a:rPr lang="fr-FR" dirty="0">
                <a:latin typeface="Kantar"/>
              </a:rPr>
              <a:t>. La possibilité de collecter des données à l’aide d’instruments pertinents à l’échelle internationale dans le cadre d’une action coordonnée </a:t>
            </a:r>
            <a:r>
              <a:rPr lang="fr-FR" b="1" dirty="0">
                <a:solidFill>
                  <a:srgbClr val="C1AC51"/>
                </a:solidFill>
                <a:latin typeface="Kantar"/>
              </a:rPr>
              <a:t>accroît la valeur d'une évaluation</a:t>
            </a:r>
            <a:r>
              <a:rPr lang="fr-FR" dirty="0">
                <a:solidFill>
                  <a:srgbClr val="C1AC51"/>
                </a:solidFill>
                <a:latin typeface="Kantar"/>
              </a:rPr>
              <a:t> </a:t>
            </a:r>
            <a:r>
              <a:rPr lang="fr-FR" dirty="0">
                <a:latin typeface="Kantar"/>
              </a:rPr>
              <a:t>de cette nature en  permettant aux pays </a:t>
            </a:r>
            <a:r>
              <a:rPr lang="fr-FR" b="1" dirty="0">
                <a:latin typeface="Kantar"/>
              </a:rPr>
              <a:t>:</a:t>
            </a:r>
          </a:p>
          <a:p>
            <a:pPr marL="285750" indent="-285750" algn="just">
              <a:lnSpc>
                <a:spcPts val="2500"/>
              </a:lnSpc>
              <a:buFontTx/>
              <a:buChar char="-"/>
            </a:pPr>
            <a:r>
              <a:rPr lang="fr-FR" dirty="0">
                <a:latin typeface="Kantar"/>
              </a:rPr>
              <a:t>de </a:t>
            </a:r>
            <a:r>
              <a:rPr lang="fr-FR" b="1" dirty="0">
                <a:solidFill>
                  <a:srgbClr val="C1AC51"/>
                </a:solidFill>
                <a:latin typeface="Kantar"/>
              </a:rPr>
              <a:t>se comparer</a:t>
            </a:r>
            <a:r>
              <a:rPr lang="fr-FR" b="1" dirty="0">
                <a:latin typeface="Kantar"/>
              </a:rPr>
              <a:t> </a:t>
            </a:r>
            <a:r>
              <a:rPr lang="fr-FR" dirty="0">
                <a:latin typeface="Kantar"/>
              </a:rPr>
              <a:t>aux autres, </a:t>
            </a:r>
          </a:p>
          <a:p>
            <a:pPr marL="285750" indent="-285750" algn="just">
              <a:lnSpc>
                <a:spcPts val="2500"/>
              </a:lnSpc>
              <a:buFontTx/>
              <a:buChar char="-"/>
            </a:pPr>
            <a:r>
              <a:rPr lang="fr-FR" dirty="0">
                <a:latin typeface="Kantar"/>
              </a:rPr>
              <a:t>de </a:t>
            </a:r>
            <a:r>
              <a:rPr lang="fr-FR" b="1" dirty="0">
                <a:solidFill>
                  <a:srgbClr val="C1AC51"/>
                </a:solidFill>
                <a:latin typeface="Kantar"/>
              </a:rPr>
              <a:t>détecter des tendances communes </a:t>
            </a:r>
            <a:r>
              <a:rPr lang="fr-FR" dirty="0">
                <a:latin typeface="Kantar"/>
              </a:rPr>
              <a:t>et </a:t>
            </a:r>
          </a:p>
          <a:p>
            <a:pPr marL="285750" indent="-285750" algn="just">
              <a:lnSpc>
                <a:spcPts val="2500"/>
              </a:lnSpc>
              <a:buFontTx/>
              <a:buChar char="-"/>
            </a:pPr>
            <a:r>
              <a:rPr lang="fr-FR" dirty="0">
                <a:latin typeface="Kantar"/>
              </a:rPr>
              <a:t>de </a:t>
            </a:r>
            <a:r>
              <a:rPr lang="fr-FR" b="1" dirty="0">
                <a:solidFill>
                  <a:srgbClr val="C1AC51"/>
                </a:solidFill>
                <a:latin typeface="Kantar"/>
              </a:rPr>
              <a:t>travailler ensemble</a:t>
            </a:r>
            <a:r>
              <a:rPr lang="fr-FR" dirty="0">
                <a:solidFill>
                  <a:srgbClr val="C1AC51"/>
                </a:solidFill>
                <a:latin typeface="Kantar"/>
              </a:rPr>
              <a:t> </a:t>
            </a:r>
            <a:r>
              <a:rPr lang="fr-FR" dirty="0">
                <a:latin typeface="Kantar"/>
              </a:rPr>
              <a:t>à l’élaboration de </a:t>
            </a:r>
            <a:r>
              <a:rPr lang="fr-FR" b="1" dirty="0">
                <a:solidFill>
                  <a:srgbClr val="C1AC51"/>
                </a:solidFill>
                <a:latin typeface="Kantar"/>
              </a:rPr>
              <a:t>solutions</a:t>
            </a:r>
            <a:r>
              <a:rPr lang="fr-FR" dirty="0">
                <a:latin typeface="Kantar"/>
              </a:rPr>
              <a:t> visant à améliorer la culture financière et le bien-être financier de leur population.</a:t>
            </a:r>
          </a:p>
          <a:p>
            <a:pPr algn="just">
              <a:lnSpc>
                <a:spcPts val="2500"/>
              </a:lnSpc>
            </a:pPr>
            <a:endParaRPr lang="fr-FR" dirty="0">
              <a:latin typeface="Kantar"/>
            </a:endParaRPr>
          </a:p>
        </p:txBody>
      </p:sp>
      <p:sp>
        <p:nvSpPr>
          <p:cNvPr id="3" name="TextBox 2">
            <a:extLst>
              <a:ext uri="{FF2B5EF4-FFF2-40B4-BE49-F238E27FC236}">
                <a16:creationId xmlns:a16="http://schemas.microsoft.com/office/drawing/2014/main" id="{8EC026A6-72DD-D715-ABBF-BEA1D58ACC66}"/>
              </a:ext>
            </a:extLst>
          </p:cNvPr>
          <p:cNvSpPr txBox="1"/>
          <p:nvPr/>
        </p:nvSpPr>
        <p:spPr>
          <a:xfrm>
            <a:off x="394580" y="5578187"/>
            <a:ext cx="11397712" cy="430887"/>
          </a:xfrm>
          <a:prstGeom prst="rect">
            <a:avLst/>
          </a:prstGeom>
          <a:noFill/>
        </p:spPr>
        <p:txBody>
          <a:bodyPr wrap="square">
            <a:spAutoFit/>
          </a:bodyPr>
          <a:lstStyle/>
          <a:p>
            <a:pPr algn="just"/>
            <a:r>
              <a:rPr lang="fr-FR" sz="1100" i="1" dirty="0">
                <a:latin typeface="Kantar"/>
              </a:rPr>
              <a:t>1. comme l’ont montré trois ensembles de principes de haut niveau adoptés par les dirigeants des pays du G20 : l’inclusion financière innovante (2010), la protection financière des consommateurs (2011) et les stratégies nationales d'éducation financière (2012)..  </a:t>
            </a:r>
          </a:p>
        </p:txBody>
      </p:sp>
      <p:sp>
        <p:nvSpPr>
          <p:cNvPr id="5" name="Slide Number Placeholder 4">
            <a:extLst>
              <a:ext uri="{FF2B5EF4-FFF2-40B4-BE49-F238E27FC236}">
                <a16:creationId xmlns:a16="http://schemas.microsoft.com/office/drawing/2014/main" id="{C535D355-3D63-9558-31B8-44706FEE8D4C}"/>
              </a:ext>
            </a:extLst>
          </p:cNvPr>
          <p:cNvSpPr>
            <a:spLocks noGrp="1"/>
          </p:cNvSpPr>
          <p:nvPr>
            <p:ph type="sldNum" sz="quarter" idx="4"/>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52019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484B0-37ED-2D04-3780-24808260E427}"/>
              </a:ext>
            </a:extLst>
          </p:cNvPr>
          <p:cNvSpPr/>
          <p:nvPr/>
        </p:nvSpPr>
        <p:spPr bwMode="ltGray">
          <a:xfrm>
            <a:off x="134322" y="4556208"/>
            <a:ext cx="11411977" cy="133999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268426C-3AA9-D52D-BB2B-3E317800D7EC}"/>
              </a:ext>
            </a:extLst>
          </p:cNvPr>
          <p:cNvSpPr/>
          <p:nvPr/>
        </p:nvSpPr>
        <p:spPr bwMode="ltGray">
          <a:xfrm>
            <a:off x="739577" y="1228537"/>
            <a:ext cx="2239597" cy="190855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D5FD240-293E-8474-89D3-D15AF97C6AE8}"/>
              </a:ext>
            </a:extLst>
          </p:cNvPr>
          <p:cNvSpPr>
            <a:spLocks noGrp="1"/>
          </p:cNvSpPr>
          <p:nvPr>
            <p:ph type="title"/>
          </p:nvPr>
        </p:nvSpPr>
        <p:spPr>
          <a:xfrm>
            <a:off x="732203" y="1836045"/>
            <a:ext cx="2246971" cy="404119"/>
          </a:xfrm>
        </p:spPr>
        <p:txBody>
          <a:bodyPr/>
          <a:lstStyle/>
          <a:p>
            <a:pPr algn="ctr"/>
            <a:r>
              <a:rPr lang="lb-LU" sz="2400" b="0" dirty="0">
                <a:solidFill>
                  <a:schemeClr val="bg1"/>
                </a:solidFill>
                <a:latin typeface="Kantar"/>
              </a:rPr>
              <a:t>C</a:t>
            </a:r>
            <a:r>
              <a:rPr lang="fr-FR" sz="2400" b="0" dirty="0">
                <a:solidFill>
                  <a:schemeClr val="bg1"/>
                </a:solidFill>
                <a:latin typeface="Kantar"/>
              </a:rPr>
              <a:t>ULTURE FINANCIÈRE</a:t>
            </a:r>
          </a:p>
        </p:txBody>
      </p:sp>
      <p:sp>
        <p:nvSpPr>
          <p:cNvPr id="4" name="Title 5">
            <a:extLst>
              <a:ext uri="{FF2B5EF4-FFF2-40B4-BE49-F238E27FC236}">
                <a16:creationId xmlns:a16="http://schemas.microsoft.com/office/drawing/2014/main" id="{EFEAAB4C-ED75-D58C-EF9D-21B1AB4A16E1}"/>
              </a:ext>
            </a:extLst>
          </p:cNvPr>
          <p:cNvSpPr txBox="1">
            <a:spLocks/>
          </p:cNvSpPr>
          <p:nvPr/>
        </p:nvSpPr>
        <p:spPr>
          <a:xfrm>
            <a:off x="359998" y="430717"/>
            <a:ext cx="11466875" cy="404119"/>
          </a:xfrm>
          <a:prstGeom prst="rect">
            <a:avLst/>
          </a:prstGeom>
        </p:spPr>
        <p:txBody>
          <a:bodyPr vert="horz" lIns="0" tIns="0" rIns="0" bIns="0" rtlCol="0" anchor="t">
            <a:noAutofit/>
          </a:bodyPr>
          <a:lstStyle>
            <a:lvl1pPr>
              <a:lnSpc>
                <a:spcPct val="100000"/>
              </a:lnSpc>
              <a:spcBef>
                <a:spcPts val="600"/>
              </a:spcBef>
              <a:buNone/>
              <a:defRPr sz="2400" b="1">
                <a:latin typeface="Kantar"/>
                <a:ea typeface="+mj-ea"/>
                <a:cs typeface="+mj-cs"/>
              </a:defRPr>
            </a:lvl1pPr>
          </a:lstStyle>
          <a:p>
            <a:r>
              <a:rPr lang="fr-FR" dirty="0"/>
              <a:t>La culture financière, bilan du Luxembourg</a:t>
            </a:r>
          </a:p>
        </p:txBody>
      </p:sp>
      <p:sp>
        <p:nvSpPr>
          <p:cNvPr id="8" name="Title 1">
            <a:extLst>
              <a:ext uri="{FF2B5EF4-FFF2-40B4-BE49-F238E27FC236}">
                <a16:creationId xmlns:a16="http://schemas.microsoft.com/office/drawing/2014/main" id="{D75EED8A-5EBE-4F02-6C16-1AB5FA0885FC}"/>
              </a:ext>
            </a:extLst>
          </p:cNvPr>
          <p:cNvSpPr txBox="1">
            <a:spLocks/>
          </p:cNvSpPr>
          <p:nvPr/>
        </p:nvSpPr>
        <p:spPr>
          <a:xfrm>
            <a:off x="3584429" y="1836044"/>
            <a:ext cx="2668888"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fr-FR" sz="2400" b="0" dirty="0">
                <a:latin typeface="Kantar"/>
              </a:rPr>
              <a:t>CONNAISSANCE FINANCIERE</a:t>
            </a:r>
          </a:p>
        </p:txBody>
      </p:sp>
      <p:sp>
        <p:nvSpPr>
          <p:cNvPr id="9" name="Title 1">
            <a:extLst>
              <a:ext uri="{FF2B5EF4-FFF2-40B4-BE49-F238E27FC236}">
                <a16:creationId xmlns:a16="http://schemas.microsoft.com/office/drawing/2014/main" id="{2FFB0941-472D-AFEF-695A-2974752BBC4A}"/>
              </a:ext>
            </a:extLst>
          </p:cNvPr>
          <p:cNvSpPr txBox="1">
            <a:spLocks/>
          </p:cNvSpPr>
          <p:nvPr/>
        </p:nvSpPr>
        <p:spPr>
          <a:xfrm>
            <a:off x="6038322" y="1836044"/>
            <a:ext cx="3539044"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fr-FR" sz="2400" b="0" dirty="0">
                <a:latin typeface="Kantar"/>
              </a:rPr>
              <a:t>COMPORTEMENT FINANCIER</a:t>
            </a:r>
            <a:r>
              <a:rPr lang="fr-FR" sz="1600" b="0" dirty="0">
                <a:solidFill>
                  <a:srgbClr val="FF0000"/>
                </a:solidFill>
                <a:latin typeface="Kantar"/>
              </a:rPr>
              <a:t>*</a:t>
            </a:r>
            <a:endParaRPr lang="fr-FR" sz="2400" b="0" dirty="0">
              <a:solidFill>
                <a:srgbClr val="FF0000"/>
              </a:solidFill>
              <a:latin typeface="Kantar"/>
            </a:endParaRPr>
          </a:p>
        </p:txBody>
      </p:sp>
      <p:sp>
        <p:nvSpPr>
          <p:cNvPr id="10" name="Title 1">
            <a:extLst>
              <a:ext uri="{FF2B5EF4-FFF2-40B4-BE49-F238E27FC236}">
                <a16:creationId xmlns:a16="http://schemas.microsoft.com/office/drawing/2014/main" id="{368358D1-0EAB-C9EA-A5BD-0719E6323D86}"/>
              </a:ext>
            </a:extLst>
          </p:cNvPr>
          <p:cNvSpPr txBox="1">
            <a:spLocks/>
          </p:cNvSpPr>
          <p:nvPr/>
        </p:nvSpPr>
        <p:spPr>
          <a:xfrm>
            <a:off x="2920180" y="2065943"/>
            <a:ext cx="83082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lb-LU" sz="2400" b="0" dirty="0">
                <a:latin typeface="Kantar"/>
              </a:rPr>
              <a:t>=</a:t>
            </a:r>
            <a:endParaRPr lang="fr-FR" sz="2400" b="0" dirty="0">
              <a:latin typeface="Kantar"/>
            </a:endParaRPr>
          </a:p>
        </p:txBody>
      </p:sp>
      <p:sp>
        <p:nvSpPr>
          <p:cNvPr id="11" name="Title 1">
            <a:extLst>
              <a:ext uri="{FF2B5EF4-FFF2-40B4-BE49-F238E27FC236}">
                <a16:creationId xmlns:a16="http://schemas.microsoft.com/office/drawing/2014/main" id="{0F3F768E-1582-8607-8CB8-228BAFF4D42C}"/>
              </a:ext>
            </a:extLst>
          </p:cNvPr>
          <p:cNvSpPr txBox="1">
            <a:spLocks/>
          </p:cNvSpPr>
          <p:nvPr/>
        </p:nvSpPr>
        <p:spPr>
          <a:xfrm>
            <a:off x="5933773" y="2070863"/>
            <a:ext cx="83082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lb-LU" sz="2400" b="0" dirty="0">
                <a:latin typeface="Kantar"/>
              </a:rPr>
              <a:t>+</a:t>
            </a:r>
            <a:endParaRPr lang="fr-FR" sz="2400" b="0" dirty="0">
              <a:latin typeface="Kantar"/>
            </a:endParaRPr>
          </a:p>
        </p:txBody>
      </p:sp>
      <p:sp>
        <p:nvSpPr>
          <p:cNvPr id="12" name="Title 1">
            <a:extLst>
              <a:ext uri="{FF2B5EF4-FFF2-40B4-BE49-F238E27FC236}">
                <a16:creationId xmlns:a16="http://schemas.microsoft.com/office/drawing/2014/main" id="{8B9D86FE-1D1B-2EA5-1405-CF0080397C41}"/>
              </a:ext>
            </a:extLst>
          </p:cNvPr>
          <p:cNvSpPr txBox="1">
            <a:spLocks/>
          </p:cNvSpPr>
          <p:nvPr/>
        </p:nvSpPr>
        <p:spPr>
          <a:xfrm>
            <a:off x="9340657" y="1831493"/>
            <a:ext cx="233546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fr-FR" sz="2400" b="0" dirty="0">
                <a:latin typeface="Kantar"/>
              </a:rPr>
              <a:t>ATTITUDE FINANCIERE</a:t>
            </a:r>
            <a:r>
              <a:rPr lang="fr-FR" sz="1600" b="0" dirty="0">
                <a:solidFill>
                  <a:srgbClr val="FF0000"/>
                </a:solidFill>
                <a:latin typeface="Kantar"/>
              </a:rPr>
              <a:t>*</a:t>
            </a:r>
            <a:endParaRPr lang="fr-FR" sz="2400" b="0" dirty="0">
              <a:solidFill>
                <a:srgbClr val="FF0000"/>
              </a:solidFill>
              <a:latin typeface="Kantar"/>
            </a:endParaRPr>
          </a:p>
        </p:txBody>
      </p:sp>
      <p:sp>
        <p:nvSpPr>
          <p:cNvPr id="13" name="Title 1">
            <a:extLst>
              <a:ext uri="{FF2B5EF4-FFF2-40B4-BE49-F238E27FC236}">
                <a16:creationId xmlns:a16="http://schemas.microsoft.com/office/drawing/2014/main" id="{D705E3C9-639A-E9A8-6595-BA0077CF25C2}"/>
              </a:ext>
            </a:extLst>
          </p:cNvPr>
          <p:cNvSpPr txBox="1">
            <a:spLocks/>
          </p:cNvSpPr>
          <p:nvPr/>
        </p:nvSpPr>
        <p:spPr>
          <a:xfrm>
            <a:off x="8829376" y="2061032"/>
            <a:ext cx="83082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lb-LU" sz="2400" b="0" dirty="0">
                <a:latin typeface="Kantar"/>
              </a:rPr>
              <a:t>+</a:t>
            </a:r>
            <a:endParaRPr lang="fr-FR" sz="2400" b="0" dirty="0">
              <a:latin typeface="Kantar"/>
            </a:endParaRPr>
          </a:p>
        </p:txBody>
      </p:sp>
      <p:pic>
        <p:nvPicPr>
          <p:cNvPr id="5" name="Picture 5">
            <a:extLst>
              <a:ext uri="{FF2B5EF4-FFF2-40B4-BE49-F238E27FC236}">
                <a16:creationId xmlns:a16="http://schemas.microsoft.com/office/drawing/2014/main" id="{5A0FAB11-5BE9-F595-4A3F-3348FCD604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832" y="3309101"/>
            <a:ext cx="374816" cy="37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F0FB1980-3006-1D2A-4AF2-5BA3DC589AF7}"/>
              </a:ext>
            </a:extLst>
          </p:cNvPr>
          <p:cNvSpPr txBox="1"/>
          <p:nvPr/>
        </p:nvSpPr>
        <p:spPr>
          <a:xfrm>
            <a:off x="4214611" y="3684462"/>
            <a:ext cx="1459640" cy="646331"/>
          </a:xfrm>
          <a:prstGeom prst="rect">
            <a:avLst/>
          </a:prstGeom>
          <a:noFill/>
        </p:spPr>
        <p:txBody>
          <a:bodyPr wrap="square">
            <a:spAutoFit/>
          </a:bodyPr>
          <a:lstStyle/>
          <a:p>
            <a:pPr algn="ctr">
              <a:tabLst>
                <a:tab pos="2243138" algn="l"/>
              </a:tabLst>
            </a:pPr>
            <a:r>
              <a:rPr lang="fr-FR" b="1" dirty="0">
                <a:latin typeface="Kantar"/>
              </a:rPr>
              <a:t>70 </a:t>
            </a:r>
            <a:r>
              <a:rPr lang="fr-FR" sz="1400" dirty="0">
                <a:latin typeface="Kantar"/>
              </a:rPr>
              <a:t>/ 100 </a:t>
            </a:r>
          </a:p>
          <a:p>
            <a:pPr algn="ctr">
              <a:tabLst>
                <a:tab pos="2243138" algn="l"/>
              </a:tabLst>
            </a:pPr>
            <a:r>
              <a:rPr lang="fr-FR" b="1" dirty="0">
                <a:latin typeface="Kantar"/>
              </a:rPr>
              <a:t>5 </a:t>
            </a:r>
            <a:r>
              <a:rPr lang="fr-FR" sz="1400" dirty="0">
                <a:latin typeface="Kantar"/>
              </a:rPr>
              <a:t>sur 27 pays</a:t>
            </a:r>
          </a:p>
        </p:txBody>
      </p:sp>
      <p:sp>
        <p:nvSpPr>
          <p:cNvPr id="17" name="TextBox 16">
            <a:extLst>
              <a:ext uri="{FF2B5EF4-FFF2-40B4-BE49-F238E27FC236}">
                <a16:creationId xmlns:a16="http://schemas.microsoft.com/office/drawing/2014/main" id="{DA6CCB47-43FB-6999-24AB-F79395BB5883}"/>
              </a:ext>
            </a:extLst>
          </p:cNvPr>
          <p:cNvSpPr txBox="1"/>
          <p:nvPr/>
        </p:nvSpPr>
        <p:spPr>
          <a:xfrm>
            <a:off x="4214611" y="5138552"/>
            <a:ext cx="1459640" cy="646331"/>
          </a:xfrm>
          <a:prstGeom prst="rect">
            <a:avLst/>
          </a:prstGeom>
          <a:noFill/>
        </p:spPr>
        <p:txBody>
          <a:bodyPr wrap="square">
            <a:spAutoFit/>
          </a:bodyPr>
          <a:lstStyle/>
          <a:p>
            <a:pPr algn="ctr">
              <a:tabLst>
                <a:tab pos="2243138" algn="l"/>
              </a:tabLst>
            </a:pPr>
            <a:r>
              <a:rPr lang="fr-FR" b="1" i="1" dirty="0">
                <a:latin typeface="Kantar"/>
              </a:rPr>
              <a:t>54 </a:t>
            </a:r>
            <a:r>
              <a:rPr lang="fr-FR" sz="1400" i="1" dirty="0">
                <a:latin typeface="Kantar"/>
              </a:rPr>
              <a:t>/ 100</a:t>
            </a:r>
          </a:p>
          <a:p>
            <a:pPr algn="ctr">
              <a:tabLst>
                <a:tab pos="2243138" algn="l"/>
              </a:tabLst>
            </a:pPr>
            <a:r>
              <a:rPr lang="fr-FR" b="1" i="1" dirty="0">
                <a:latin typeface="Kantar"/>
              </a:rPr>
              <a:t>21 </a:t>
            </a:r>
            <a:r>
              <a:rPr lang="fr-FR" sz="1400" i="1" dirty="0">
                <a:latin typeface="Kantar"/>
              </a:rPr>
              <a:t>sur 27 pays</a:t>
            </a:r>
          </a:p>
        </p:txBody>
      </p:sp>
      <p:sp>
        <p:nvSpPr>
          <p:cNvPr id="18" name="TextBox 17">
            <a:extLst>
              <a:ext uri="{FF2B5EF4-FFF2-40B4-BE49-F238E27FC236}">
                <a16:creationId xmlns:a16="http://schemas.microsoft.com/office/drawing/2014/main" id="{AACD74FA-201E-33CC-84DC-72E7C31CA33B}"/>
              </a:ext>
            </a:extLst>
          </p:cNvPr>
          <p:cNvSpPr txBox="1"/>
          <p:nvPr/>
        </p:nvSpPr>
        <p:spPr>
          <a:xfrm>
            <a:off x="134322" y="3684462"/>
            <a:ext cx="3688714" cy="584775"/>
          </a:xfrm>
          <a:prstGeom prst="rect">
            <a:avLst/>
          </a:prstGeom>
          <a:noFill/>
        </p:spPr>
        <p:txBody>
          <a:bodyPr wrap="square">
            <a:spAutoFit/>
          </a:bodyPr>
          <a:lstStyle/>
          <a:p>
            <a:pPr>
              <a:tabLst>
                <a:tab pos="1793875" algn="l"/>
              </a:tabLst>
            </a:pPr>
            <a:r>
              <a:rPr lang="fr-FR" sz="1400" dirty="0">
                <a:latin typeface="Kantar"/>
              </a:rPr>
              <a:t>Note moyenne :</a:t>
            </a:r>
            <a:r>
              <a:rPr lang="fr-FR" sz="1400" b="1" dirty="0">
                <a:latin typeface="Kantar"/>
              </a:rPr>
              <a:t> 	</a:t>
            </a:r>
            <a:r>
              <a:rPr lang="fr-FR" b="1" dirty="0">
                <a:solidFill>
                  <a:schemeClr val="accent6"/>
                </a:solidFill>
                <a:latin typeface="Kantar"/>
              </a:rPr>
              <a:t>60</a:t>
            </a:r>
            <a:r>
              <a:rPr lang="fr-FR" b="1" dirty="0">
                <a:latin typeface="Kantar"/>
              </a:rPr>
              <a:t> </a:t>
            </a:r>
            <a:r>
              <a:rPr lang="fr-FR" sz="1400" dirty="0">
                <a:latin typeface="Kantar"/>
              </a:rPr>
              <a:t>/ 100 </a:t>
            </a:r>
          </a:p>
          <a:p>
            <a:pPr>
              <a:tabLst>
                <a:tab pos="1793875" algn="l"/>
              </a:tabLst>
            </a:pPr>
            <a:r>
              <a:rPr lang="fr-FR" sz="1400" dirty="0">
                <a:latin typeface="Kantar"/>
              </a:rPr>
              <a:t>Rang du Luxembourg : 	TBD</a:t>
            </a:r>
          </a:p>
        </p:txBody>
      </p:sp>
      <p:sp>
        <p:nvSpPr>
          <p:cNvPr id="20" name="TextBox 19">
            <a:extLst>
              <a:ext uri="{FF2B5EF4-FFF2-40B4-BE49-F238E27FC236}">
                <a16:creationId xmlns:a16="http://schemas.microsoft.com/office/drawing/2014/main" id="{05A94DC5-E012-19C1-2F2C-85BBB89DC619}"/>
              </a:ext>
            </a:extLst>
          </p:cNvPr>
          <p:cNvSpPr txBox="1"/>
          <p:nvPr/>
        </p:nvSpPr>
        <p:spPr>
          <a:xfrm>
            <a:off x="117176" y="5138552"/>
            <a:ext cx="3688714" cy="584775"/>
          </a:xfrm>
          <a:prstGeom prst="rect">
            <a:avLst/>
          </a:prstGeom>
          <a:noFill/>
        </p:spPr>
        <p:txBody>
          <a:bodyPr wrap="square">
            <a:spAutoFit/>
          </a:bodyPr>
          <a:lstStyle/>
          <a:p>
            <a:pPr>
              <a:tabLst>
                <a:tab pos="1793875" algn="l"/>
              </a:tabLst>
            </a:pPr>
            <a:r>
              <a:rPr lang="fr-FR" sz="1400" i="1" dirty="0">
                <a:latin typeface="Kantar"/>
              </a:rPr>
              <a:t>Note moyenne :</a:t>
            </a:r>
            <a:r>
              <a:rPr lang="fr-FR" sz="1400" b="1" i="1" dirty="0">
                <a:latin typeface="Kantar"/>
              </a:rPr>
              <a:t> 	</a:t>
            </a:r>
            <a:r>
              <a:rPr lang="fr-FR" b="1" i="1" dirty="0">
                <a:solidFill>
                  <a:schemeClr val="accent6"/>
                </a:solidFill>
                <a:latin typeface="Kantar"/>
              </a:rPr>
              <a:t>52</a:t>
            </a:r>
            <a:r>
              <a:rPr lang="fr-FR" b="1" i="1" dirty="0">
                <a:latin typeface="Kantar"/>
              </a:rPr>
              <a:t> </a:t>
            </a:r>
            <a:r>
              <a:rPr lang="fr-FR" sz="1400" i="1" dirty="0">
                <a:latin typeface="Kantar"/>
              </a:rPr>
              <a:t>/ 100 </a:t>
            </a:r>
          </a:p>
          <a:p>
            <a:pPr>
              <a:tabLst>
                <a:tab pos="1793875" algn="l"/>
              </a:tabLst>
            </a:pPr>
            <a:r>
              <a:rPr lang="fr-FR" sz="1400" i="1" dirty="0">
                <a:latin typeface="Kantar"/>
              </a:rPr>
              <a:t>Rang du Luxembourg : 	</a:t>
            </a:r>
            <a:r>
              <a:rPr lang="fr-FR" sz="1400" dirty="0">
                <a:latin typeface="Kantar"/>
              </a:rPr>
              <a:t>TBD</a:t>
            </a:r>
          </a:p>
        </p:txBody>
      </p:sp>
      <p:pic>
        <p:nvPicPr>
          <p:cNvPr id="21" name="Picture 5">
            <a:extLst>
              <a:ext uri="{FF2B5EF4-FFF2-40B4-BE49-F238E27FC236}">
                <a16:creationId xmlns:a16="http://schemas.microsoft.com/office/drawing/2014/main" id="{2F109B90-FBF9-8195-BB01-9092D7C8E2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832" y="4802849"/>
            <a:ext cx="374816" cy="37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a:extLst>
              <a:ext uri="{FF2B5EF4-FFF2-40B4-BE49-F238E27FC236}">
                <a16:creationId xmlns:a16="http://schemas.microsoft.com/office/drawing/2014/main" id="{4CA5F0B5-1AE7-7C07-B5EB-B7FEA317C7C7}"/>
              </a:ext>
            </a:extLst>
          </p:cNvPr>
          <p:cNvSpPr txBox="1"/>
          <p:nvPr/>
        </p:nvSpPr>
        <p:spPr>
          <a:xfrm>
            <a:off x="7006047" y="3684462"/>
            <a:ext cx="1696511" cy="646331"/>
          </a:xfrm>
          <a:prstGeom prst="rect">
            <a:avLst/>
          </a:prstGeom>
          <a:noFill/>
        </p:spPr>
        <p:txBody>
          <a:bodyPr wrap="square">
            <a:spAutoFit/>
          </a:bodyPr>
          <a:lstStyle/>
          <a:p>
            <a:pPr algn="ctr">
              <a:tabLst>
                <a:tab pos="2243138" algn="l"/>
              </a:tabLst>
            </a:pPr>
            <a:r>
              <a:rPr lang="fr-FR" b="1" dirty="0">
                <a:latin typeface="Kantar"/>
              </a:rPr>
              <a:t>61 </a:t>
            </a:r>
            <a:r>
              <a:rPr lang="fr-FR" sz="1400" dirty="0">
                <a:latin typeface="Kantar"/>
              </a:rPr>
              <a:t>/ 100 </a:t>
            </a:r>
          </a:p>
          <a:p>
            <a:pPr algn="ctr">
              <a:tabLst>
                <a:tab pos="2243138" algn="l"/>
              </a:tabLst>
            </a:pPr>
            <a:r>
              <a:rPr lang="fr-FR" b="1" dirty="0">
                <a:latin typeface="Kantar"/>
              </a:rPr>
              <a:t>8 </a:t>
            </a:r>
            <a:r>
              <a:rPr lang="fr-FR" sz="1400" dirty="0">
                <a:latin typeface="Kantar"/>
              </a:rPr>
              <a:t>sur 25 pays</a:t>
            </a:r>
          </a:p>
        </p:txBody>
      </p:sp>
      <p:sp>
        <p:nvSpPr>
          <p:cNvPr id="36" name="TextBox 35">
            <a:extLst>
              <a:ext uri="{FF2B5EF4-FFF2-40B4-BE49-F238E27FC236}">
                <a16:creationId xmlns:a16="http://schemas.microsoft.com/office/drawing/2014/main" id="{1FFA6308-B313-DF6A-8B0E-A08089AE8246}"/>
              </a:ext>
            </a:extLst>
          </p:cNvPr>
          <p:cNvSpPr txBox="1"/>
          <p:nvPr/>
        </p:nvSpPr>
        <p:spPr>
          <a:xfrm>
            <a:off x="7006047" y="5138552"/>
            <a:ext cx="1696511" cy="646331"/>
          </a:xfrm>
          <a:prstGeom prst="rect">
            <a:avLst/>
          </a:prstGeom>
          <a:noFill/>
        </p:spPr>
        <p:txBody>
          <a:bodyPr wrap="square">
            <a:spAutoFit/>
          </a:bodyPr>
          <a:lstStyle/>
          <a:p>
            <a:pPr algn="ctr">
              <a:tabLst>
                <a:tab pos="2243138" algn="l"/>
              </a:tabLst>
            </a:pPr>
            <a:r>
              <a:rPr lang="fr-FR" b="1" i="1" dirty="0">
                <a:latin typeface="Kantar"/>
              </a:rPr>
              <a:t>59 </a:t>
            </a:r>
            <a:r>
              <a:rPr lang="fr-FR" sz="1400" i="1" dirty="0">
                <a:latin typeface="Kantar"/>
              </a:rPr>
              <a:t>/ 100 </a:t>
            </a:r>
          </a:p>
          <a:p>
            <a:pPr algn="ctr">
              <a:tabLst>
                <a:tab pos="2243138" algn="l"/>
              </a:tabLst>
            </a:pPr>
            <a:r>
              <a:rPr lang="fr-FR" b="1" i="1" dirty="0">
                <a:latin typeface="Kantar"/>
              </a:rPr>
              <a:t>10 </a:t>
            </a:r>
            <a:r>
              <a:rPr lang="fr-FR" sz="1400" i="1" dirty="0">
                <a:latin typeface="Kantar"/>
              </a:rPr>
              <a:t>sur 25 pays</a:t>
            </a:r>
          </a:p>
        </p:txBody>
      </p:sp>
      <p:sp>
        <p:nvSpPr>
          <p:cNvPr id="37" name="TextBox 36">
            <a:extLst>
              <a:ext uri="{FF2B5EF4-FFF2-40B4-BE49-F238E27FC236}">
                <a16:creationId xmlns:a16="http://schemas.microsoft.com/office/drawing/2014/main" id="{7999EADC-EE3A-679A-D9D3-63806E3C6FEB}"/>
              </a:ext>
            </a:extLst>
          </p:cNvPr>
          <p:cNvSpPr txBox="1"/>
          <p:nvPr/>
        </p:nvSpPr>
        <p:spPr>
          <a:xfrm>
            <a:off x="9922714" y="3684462"/>
            <a:ext cx="1378634" cy="646331"/>
          </a:xfrm>
          <a:prstGeom prst="rect">
            <a:avLst/>
          </a:prstGeom>
          <a:noFill/>
        </p:spPr>
        <p:txBody>
          <a:bodyPr wrap="square">
            <a:spAutoFit/>
          </a:bodyPr>
          <a:lstStyle/>
          <a:p>
            <a:pPr>
              <a:tabLst>
                <a:tab pos="2243138" algn="l"/>
              </a:tabLst>
            </a:pPr>
            <a:r>
              <a:rPr lang="fr-FR" b="1" dirty="0">
                <a:latin typeface="Kantar"/>
              </a:rPr>
              <a:t>55 </a:t>
            </a:r>
            <a:r>
              <a:rPr lang="fr-FR" sz="1400" dirty="0">
                <a:latin typeface="Kantar"/>
              </a:rPr>
              <a:t>/ 100 </a:t>
            </a:r>
          </a:p>
          <a:p>
            <a:pPr>
              <a:tabLst>
                <a:tab pos="2243138" algn="l"/>
              </a:tabLst>
            </a:pPr>
            <a:r>
              <a:rPr lang="fr-FR" b="1" dirty="0">
                <a:latin typeface="Kantar"/>
              </a:rPr>
              <a:t>20 </a:t>
            </a:r>
            <a:r>
              <a:rPr lang="fr-FR" sz="1400" dirty="0">
                <a:latin typeface="Kantar"/>
              </a:rPr>
              <a:t>sur 26 pays</a:t>
            </a:r>
          </a:p>
        </p:txBody>
      </p:sp>
      <p:sp>
        <p:nvSpPr>
          <p:cNvPr id="38" name="TextBox 37">
            <a:extLst>
              <a:ext uri="{FF2B5EF4-FFF2-40B4-BE49-F238E27FC236}">
                <a16:creationId xmlns:a16="http://schemas.microsoft.com/office/drawing/2014/main" id="{E07235AD-A81C-2C81-998E-A1203CB01B05}"/>
              </a:ext>
            </a:extLst>
          </p:cNvPr>
          <p:cNvSpPr txBox="1"/>
          <p:nvPr/>
        </p:nvSpPr>
        <p:spPr>
          <a:xfrm>
            <a:off x="9899983" y="5138552"/>
            <a:ext cx="1424096" cy="646331"/>
          </a:xfrm>
          <a:prstGeom prst="rect">
            <a:avLst/>
          </a:prstGeom>
          <a:noFill/>
        </p:spPr>
        <p:txBody>
          <a:bodyPr wrap="square">
            <a:spAutoFit/>
          </a:bodyPr>
          <a:lstStyle/>
          <a:p>
            <a:pPr>
              <a:tabLst>
                <a:tab pos="2243138" algn="l"/>
              </a:tabLst>
            </a:pPr>
            <a:r>
              <a:rPr lang="fr-FR" b="1" i="1" dirty="0">
                <a:latin typeface="Kantar"/>
              </a:rPr>
              <a:t>48 </a:t>
            </a:r>
            <a:r>
              <a:rPr lang="fr-FR" sz="1400" i="1" dirty="0">
                <a:latin typeface="Kantar"/>
              </a:rPr>
              <a:t>/ 100</a:t>
            </a:r>
          </a:p>
          <a:p>
            <a:pPr>
              <a:tabLst>
                <a:tab pos="2243138" algn="l"/>
              </a:tabLst>
            </a:pPr>
            <a:r>
              <a:rPr lang="fr-FR" b="1" i="1" dirty="0">
                <a:latin typeface="Kantar"/>
              </a:rPr>
              <a:t>25 </a:t>
            </a:r>
            <a:r>
              <a:rPr lang="fr-FR" sz="1400" i="1" dirty="0">
                <a:latin typeface="Kantar"/>
              </a:rPr>
              <a:t>sur 26 pays</a:t>
            </a:r>
          </a:p>
        </p:txBody>
      </p:sp>
      <p:cxnSp>
        <p:nvCxnSpPr>
          <p:cNvPr id="39" name="Straight Connector 38">
            <a:extLst>
              <a:ext uri="{FF2B5EF4-FFF2-40B4-BE49-F238E27FC236}">
                <a16:creationId xmlns:a16="http://schemas.microsoft.com/office/drawing/2014/main" id="{3ADDD0A3-9ABF-D40B-8912-BEF003F213FD}"/>
              </a:ext>
            </a:extLst>
          </p:cNvPr>
          <p:cNvCxnSpPr/>
          <p:nvPr/>
        </p:nvCxnSpPr>
        <p:spPr>
          <a:xfrm flipV="1">
            <a:off x="289442" y="4566039"/>
            <a:ext cx="11256857" cy="0"/>
          </a:xfrm>
          <a:prstGeom prst="line">
            <a:avLst/>
          </a:prstGeom>
          <a:ln w="127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74C5E59-8C60-F892-49AD-D2392122B5FB}"/>
              </a:ext>
            </a:extLst>
          </p:cNvPr>
          <p:cNvSpPr txBox="1"/>
          <p:nvPr/>
        </p:nvSpPr>
        <p:spPr>
          <a:xfrm>
            <a:off x="543665" y="3366881"/>
            <a:ext cx="1823727" cy="215444"/>
          </a:xfrm>
          <a:prstGeom prst="rect">
            <a:avLst/>
          </a:prstGeom>
          <a:noFill/>
        </p:spPr>
        <p:txBody>
          <a:bodyPr wrap="square" lIns="0" tIns="0" rIns="0" bIns="0" rtlCol="0" anchor="b">
            <a:spAutoFit/>
          </a:bodyPr>
          <a:lstStyle/>
          <a:p>
            <a:pPr algn="r"/>
            <a:r>
              <a:rPr lang="fr-FR" sz="1400" b="1" dirty="0">
                <a:latin typeface="Kantar"/>
              </a:rPr>
              <a:t>Total répondants </a:t>
            </a:r>
            <a:r>
              <a:rPr lang="fr-FR" sz="1050" dirty="0">
                <a:latin typeface="Kantar"/>
              </a:rPr>
              <a:t>(1017)</a:t>
            </a:r>
            <a:endParaRPr lang="fr-FR" sz="1400" dirty="0">
              <a:latin typeface="Kantar"/>
            </a:endParaRPr>
          </a:p>
        </p:txBody>
      </p:sp>
      <p:sp>
        <p:nvSpPr>
          <p:cNvPr id="23" name="TextBox 22">
            <a:extLst>
              <a:ext uri="{FF2B5EF4-FFF2-40B4-BE49-F238E27FC236}">
                <a16:creationId xmlns:a16="http://schemas.microsoft.com/office/drawing/2014/main" id="{71A7A0EE-9C53-9025-9F90-8FBE6E63FE04}"/>
              </a:ext>
            </a:extLst>
          </p:cNvPr>
          <p:cNvSpPr txBox="1"/>
          <p:nvPr/>
        </p:nvSpPr>
        <p:spPr>
          <a:xfrm>
            <a:off x="765857" y="4901743"/>
            <a:ext cx="1601535" cy="215444"/>
          </a:xfrm>
          <a:prstGeom prst="rect">
            <a:avLst/>
          </a:prstGeom>
          <a:noFill/>
        </p:spPr>
        <p:txBody>
          <a:bodyPr wrap="square" lIns="0" tIns="0" rIns="0" bIns="0" rtlCol="0" anchor="b">
            <a:spAutoFit/>
          </a:bodyPr>
          <a:lstStyle/>
          <a:p>
            <a:r>
              <a:rPr lang="fr-FR" sz="1400" b="1" i="1" dirty="0">
                <a:latin typeface="Kantar"/>
              </a:rPr>
              <a:t>18-29 ans </a:t>
            </a:r>
            <a:r>
              <a:rPr lang="fr-FR" sz="1050" i="1" dirty="0">
                <a:latin typeface="Kantar"/>
              </a:rPr>
              <a:t>(186)</a:t>
            </a:r>
            <a:endParaRPr lang="fr-FR" sz="1400" i="1" dirty="0">
              <a:latin typeface="Kantar"/>
            </a:endParaRPr>
          </a:p>
        </p:txBody>
      </p:sp>
      <p:sp>
        <p:nvSpPr>
          <p:cNvPr id="7" name="TextBox 6">
            <a:extLst>
              <a:ext uri="{FF2B5EF4-FFF2-40B4-BE49-F238E27FC236}">
                <a16:creationId xmlns:a16="http://schemas.microsoft.com/office/drawing/2014/main" id="{74A14FB7-558F-DA00-6646-1E0A7666F5A5}"/>
              </a:ext>
            </a:extLst>
          </p:cNvPr>
          <p:cNvSpPr txBox="1"/>
          <p:nvPr/>
        </p:nvSpPr>
        <p:spPr>
          <a:xfrm>
            <a:off x="6886325" y="2637625"/>
            <a:ext cx="4269355" cy="430887"/>
          </a:xfrm>
          <a:prstGeom prst="rect">
            <a:avLst/>
          </a:prstGeom>
          <a:noFill/>
        </p:spPr>
        <p:txBody>
          <a:bodyPr wrap="square">
            <a:spAutoFit/>
          </a:bodyPr>
          <a:lstStyle/>
          <a:p>
            <a:pPr algn="ctr"/>
            <a:r>
              <a:rPr lang="fr-FR" sz="1100" i="1" dirty="0">
                <a:solidFill>
                  <a:srgbClr val="FF0000"/>
                </a:solidFill>
                <a:latin typeface="Kantar"/>
              </a:rPr>
              <a:t>* Changement de périmètre entre l’étude OCDE/INFE 2020 et l’édition du Luxembourg – comparaisons affinées à venir</a:t>
            </a:r>
          </a:p>
        </p:txBody>
      </p:sp>
      <p:sp>
        <p:nvSpPr>
          <p:cNvPr id="15" name="TextBox 14">
            <a:extLst>
              <a:ext uri="{FF2B5EF4-FFF2-40B4-BE49-F238E27FC236}">
                <a16:creationId xmlns:a16="http://schemas.microsoft.com/office/drawing/2014/main" id="{9912F338-2522-3021-11D3-D2D82C290D9C}"/>
              </a:ext>
            </a:extLst>
          </p:cNvPr>
          <p:cNvSpPr txBox="1"/>
          <p:nvPr/>
        </p:nvSpPr>
        <p:spPr>
          <a:xfrm>
            <a:off x="1321097" y="4341322"/>
            <a:ext cx="1766761" cy="430887"/>
          </a:xfrm>
          <a:prstGeom prst="rect">
            <a:avLst/>
          </a:prstGeom>
          <a:noFill/>
        </p:spPr>
        <p:txBody>
          <a:bodyPr wrap="square">
            <a:spAutoFit/>
          </a:bodyPr>
          <a:lstStyle/>
          <a:p>
            <a:pPr algn="ctr"/>
            <a:r>
              <a:rPr lang="fr-FR" sz="1100" i="1" dirty="0">
                <a:solidFill>
                  <a:schemeClr val="accent6"/>
                </a:solidFill>
                <a:latin typeface="Kantar"/>
              </a:rPr>
              <a:t>Score culture financière nouvelle édition</a:t>
            </a:r>
          </a:p>
        </p:txBody>
      </p:sp>
      <p:cxnSp>
        <p:nvCxnSpPr>
          <p:cNvPr id="32" name="Straight Connector 31">
            <a:extLst>
              <a:ext uri="{FF2B5EF4-FFF2-40B4-BE49-F238E27FC236}">
                <a16:creationId xmlns:a16="http://schemas.microsoft.com/office/drawing/2014/main" id="{C74FE7C2-7FBA-E8FF-A3C1-97F0E2113103}"/>
              </a:ext>
            </a:extLst>
          </p:cNvPr>
          <p:cNvCxnSpPr/>
          <p:nvPr/>
        </p:nvCxnSpPr>
        <p:spPr>
          <a:xfrm>
            <a:off x="3335592" y="3645295"/>
            <a:ext cx="0" cy="2039410"/>
          </a:xfrm>
          <a:prstGeom prst="line">
            <a:avLst/>
          </a:prstGeom>
          <a:ln w="127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909EB5F6-C955-C694-1470-580E9D6A46BF}"/>
              </a:ext>
            </a:extLst>
          </p:cNvPr>
          <p:cNvSpPr>
            <a:spLocks noGrp="1"/>
          </p:cNvSpPr>
          <p:nvPr>
            <p:ph type="sldNum" sz="quarter" idx="4"/>
          </p:nvPr>
        </p:nvSpPr>
        <p:spPr/>
        <p:txBody>
          <a:bodyPr/>
          <a:lstStyle/>
          <a:p>
            <a:fld id="{4034BEE3-566C-4068-A777-C3A4762E861B}" type="slidenum">
              <a:rPr lang="en-GB" smtClean="0"/>
              <a:pPr/>
              <a:t>20</a:t>
            </a:fld>
            <a:endParaRPr lang="en-GB" dirty="0"/>
          </a:p>
        </p:txBody>
      </p:sp>
    </p:spTree>
    <p:extLst>
      <p:ext uri="{BB962C8B-B14F-4D97-AF65-F5344CB8AC3E}">
        <p14:creationId xmlns:p14="http://schemas.microsoft.com/office/powerpoint/2010/main" val="186414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P spid="20" grpId="0"/>
      <p:bldP spid="36" grpId="0"/>
      <p:bldP spid="38"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FAAE80-9484-15E6-B370-F94593DFCA05}"/>
              </a:ext>
            </a:extLst>
          </p:cNvPr>
          <p:cNvSpPr/>
          <p:nvPr/>
        </p:nvSpPr>
        <p:spPr bwMode="ltGray">
          <a:xfrm>
            <a:off x="0" y="0"/>
            <a:ext cx="12192000" cy="6106602"/>
          </a:xfrm>
          <a:prstGeom prst="rect">
            <a:avLst/>
          </a:prstGeom>
          <a:solidFill>
            <a:srgbClr val="BEC0BF"/>
          </a:solidFill>
          <a:ln w="12700">
            <a:solidFill>
              <a:srgbClr val="BEC0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2" name="TextBox 1"/>
          <p:cNvSpPr txBox="1"/>
          <p:nvPr/>
        </p:nvSpPr>
        <p:spPr>
          <a:xfrm>
            <a:off x="10075864" y="4812632"/>
            <a:ext cx="1731126" cy="1764631"/>
          </a:xfrm>
          <a:prstGeom prst="rect">
            <a:avLst/>
          </a:prstGeom>
          <a:noFill/>
        </p:spPr>
        <p:txBody>
          <a:bodyPr wrap="square" lIns="0" tIns="0" rIns="0" bIns="0" rtlCol="0">
            <a:spAutoFit/>
          </a:bodyPr>
          <a:lstStyle/>
          <a:p>
            <a:endParaRPr lang="en-GB" sz="1600" dirty="0" err="1"/>
          </a:p>
        </p:txBody>
      </p:sp>
      <p:pic>
        <p:nvPicPr>
          <p:cNvPr id="10" name="Picture 9">
            <a:extLst>
              <a:ext uri="{FF2B5EF4-FFF2-40B4-BE49-F238E27FC236}">
                <a16:creationId xmlns:a16="http://schemas.microsoft.com/office/drawing/2014/main" id="{91F1D531-0427-94EC-0009-D11C9F8ACF27}"/>
              </a:ext>
            </a:extLst>
          </p:cNvPr>
          <p:cNvPicPr>
            <a:picLocks noChangeAspect="1"/>
          </p:cNvPicPr>
          <p:nvPr/>
        </p:nvPicPr>
        <p:blipFill rotWithShape="1">
          <a:blip r:embed="rId4"/>
          <a:srcRect t="8133" r="9907"/>
          <a:stretch/>
        </p:blipFill>
        <p:spPr>
          <a:xfrm>
            <a:off x="1988366" y="509912"/>
            <a:ext cx="8868547" cy="5086778"/>
          </a:xfrm>
          <a:prstGeom prst="rect">
            <a:avLst/>
          </a:prstGeom>
        </p:spPr>
      </p:pic>
      <p:sp>
        <p:nvSpPr>
          <p:cNvPr id="13" name="TextBox 12"/>
          <p:cNvSpPr txBox="1"/>
          <p:nvPr/>
        </p:nvSpPr>
        <p:spPr>
          <a:xfrm>
            <a:off x="352316" y="4736378"/>
            <a:ext cx="2762250" cy="938719"/>
          </a:xfrm>
          <a:prstGeom prst="rect">
            <a:avLst/>
          </a:prstGeom>
          <a:noFill/>
        </p:spPr>
        <p:txBody>
          <a:bodyPr wrap="square" lIns="0" tIns="0" rIns="0" bIns="0" rtlCol="0">
            <a:spAutoFit/>
          </a:bodyPr>
          <a:lstStyle/>
          <a:p>
            <a:pPr>
              <a:spcBef>
                <a:spcPts val="300"/>
              </a:spcBef>
            </a:pPr>
            <a:r>
              <a:rPr lang="en-GB" sz="1200" b="1" dirty="0">
                <a:solidFill>
                  <a:srgbClr val="000000"/>
                </a:solidFill>
              </a:rPr>
              <a:t>Thomas Crépon</a:t>
            </a:r>
          </a:p>
          <a:p>
            <a:pPr>
              <a:spcBef>
                <a:spcPts val="300"/>
              </a:spcBef>
            </a:pPr>
            <a:r>
              <a:rPr lang="en-GB" sz="1200" dirty="0">
                <a:solidFill>
                  <a:srgbClr val="000000"/>
                </a:solidFill>
              </a:rPr>
              <a:t>Managing Director</a:t>
            </a:r>
          </a:p>
          <a:p>
            <a:pPr>
              <a:spcBef>
                <a:spcPts val="300"/>
              </a:spcBef>
            </a:pPr>
            <a:endParaRPr lang="en-GB" sz="100" dirty="0">
              <a:solidFill>
                <a:srgbClr val="000000"/>
              </a:solidFill>
              <a:hlinkClick r:id="rId5">
                <a:extLst>
                  <a:ext uri="{A12FA001-AC4F-418D-AE19-62706E023703}">
                    <ahyp:hlinkClr xmlns:ahyp="http://schemas.microsoft.com/office/drawing/2018/hyperlinkcolor" val="tx"/>
                  </a:ext>
                </a:extLst>
              </a:hlinkClick>
            </a:endParaRPr>
          </a:p>
          <a:p>
            <a:pPr>
              <a:spcBef>
                <a:spcPts val="300"/>
              </a:spcBef>
            </a:pPr>
            <a:r>
              <a:rPr lang="en-GB" sz="1200" dirty="0">
                <a:solidFill>
                  <a:srgbClr val="000000"/>
                </a:solidFill>
                <a:hlinkClick r:id="rId5">
                  <a:extLst>
                    <a:ext uri="{A12FA001-AC4F-418D-AE19-62706E023703}">
                      <ahyp:hlinkClr xmlns:ahyp="http://schemas.microsoft.com/office/drawing/2018/hyperlinkcolor" val="tx"/>
                    </a:ext>
                  </a:extLst>
                </a:hlinkClick>
              </a:rPr>
              <a:t>thomas.crepon@ilres.com</a:t>
            </a:r>
            <a:endParaRPr lang="en-GB" sz="1200" dirty="0">
              <a:solidFill>
                <a:srgbClr val="000000"/>
              </a:solidFill>
            </a:endParaRPr>
          </a:p>
          <a:p>
            <a:pPr>
              <a:spcBef>
                <a:spcPts val="300"/>
              </a:spcBef>
            </a:pPr>
            <a:r>
              <a:rPr lang="en-GB" sz="1200" dirty="0">
                <a:solidFill>
                  <a:srgbClr val="000000"/>
                </a:solidFill>
              </a:rPr>
              <a:t>t +352 49 92 9-5101</a:t>
            </a:r>
          </a:p>
        </p:txBody>
      </p:sp>
      <p:sp>
        <p:nvSpPr>
          <p:cNvPr id="11" name="Rectangle 10"/>
          <p:cNvSpPr/>
          <p:nvPr>
            <p:custDataLst>
              <p:tags r:id="rId1"/>
            </p:custDataLst>
          </p:nvPr>
        </p:nvSpPr>
        <p:spPr>
          <a:xfrm>
            <a:off x="352316" y="5844487"/>
            <a:ext cx="8608292" cy="156133"/>
          </a:xfrm>
          <a:prstGeom prst="rect">
            <a:avLst/>
          </a:prstGeom>
        </p:spPr>
        <p:txBody>
          <a:bodyPr wrap="square" lIns="0" tIns="0" rIns="0" bIns="0">
            <a:spAutoFit/>
          </a:bodyPr>
          <a:lstStyle/>
          <a:p>
            <a:pPr defTabSz="762000" eaLnBrk="0" hangingPunct="0">
              <a:lnSpc>
                <a:spcPct val="110000"/>
              </a:lnSpc>
              <a:buClr>
                <a:srgbClr val="F7911E"/>
              </a:buClr>
              <a:defRPr/>
            </a:pPr>
            <a:r>
              <a:rPr lang="en-US" sz="1000" dirty="0">
                <a:solidFill>
                  <a:srgbClr val="000000"/>
                </a:solidFill>
                <a:latin typeface="+mj-lt"/>
                <a:cs typeface="Verdana" pitchFamily="34" charset="0"/>
              </a:rPr>
              <a:t>ILRES | </a:t>
            </a:r>
            <a:r>
              <a:rPr lang="fr-FR" sz="1000" dirty="0">
                <a:solidFill>
                  <a:srgbClr val="000000"/>
                </a:solidFill>
                <a:latin typeface="+mj-lt"/>
                <a:cs typeface="Verdana" pitchFamily="34" charset="0"/>
              </a:rPr>
              <a:t>41, rue du Puits Romain, L-8070 Bertrange </a:t>
            </a:r>
            <a:r>
              <a:rPr lang="en-US" sz="1000" dirty="0">
                <a:solidFill>
                  <a:srgbClr val="000000"/>
                </a:solidFill>
                <a:latin typeface="+mj-lt"/>
                <a:cs typeface="Verdana" pitchFamily="34" charset="0"/>
              </a:rPr>
              <a:t>| +352 </a:t>
            </a:r>
            <a:r>
              <a:rPr lang="en-US" sz="1000" b="0" dirty="0">
                <a:solidFill>
                  <a:srgbClr val="000000"/>
                </a:solidFill>
                <a:latin typeface="+mj-lt"/>
                <a:cs typeface="Verdana" pitchFamily="34" charset="0"/>
              </a:rPr>
              <a:t>49 92 91 </a:t>
            </a:r>
            <a:r>
              <a:rPr lang="en-US" sz="1000" dirty="0">
                <a:solidFill>
                  <a:srgbClr val="000000"/>
                </a:solidFill>
                <a:latin typeface="+mj-lt"/>
                <a:cs typeface="Verdana" pitchFamily="34" charset="0"/>
              </a:rPr>
              <a:t>| www.ilres.com</a:t>
            </a:r>
            <a:endParaRPr lang="en-US" sz="1100" b="0" dirty="0">
              <a:solidFill>
                <a:srgbClr val="000000"/>
              </a:solidFill>
              <a:latin typeface="+mj-lt"/>
              <a:cs typeface="Verdana" pitchFamily="34" charset="0"/>
            </a:endParaRPr>
          </a:p>
        </p:txBody>
      </p:sp>
      <p:sp>
        <p:nvSpPr>
          <p:cNvPr id="4" name="Slide Number Placeholder 3">
            <a:extLst>
              <a:ext uri="{FF2B5EF4-FFF2-40B4-BE49-F238E27FC236}">
                <a16:creationId xmlns:a16="http://schemas.microsoft.com/office/drawing/2014/main" id="{ECB40ED4-EBBF-C6BC-6CCC-AFBD374036DD}"/>
              </a:ext>
            </a:extLst>
          </p:cNvPr>
          <p:cNvSpPr>
            <a:spLocks noGrp="1"/>
          </p:cNvSpPr>
          <p:nvPr>
            <p:ph type="sldNum" sz="quarter" idx="4"/>
          </p:nvPr>
        </p:nvSpPr>
        <p:spPr/>
        <p:txBody>
          <a:bodyPr/>
          <a:lstStyle/>
          <a:p>
            <a:fld id="{4034BEE3-566C-4068-A777-C3A4762E861B}" type="slidenum">
              <a:rPr lang="en-GB" smtClean="0"/>
              <a:pPr/>
              <a:t>21</a:t>
            </a:fld>
            <a:endParaRPr lang="en-GB" dirty="0"/>
          </a:p>
        </p:txBody>
      </p:sp>
    </p:spTree>
    <p:extLst>
      <p:ext uri="{BB962C8B-B14F-4D97-AF65-F5344CB8AC3E}">
        <p14:creationId xmlns:p14="http://schemas.microsoft.com/office/powerpoint/2010/main" val="220201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a:latin typeface="Kantar"/>
              </a:rPr>
              <a:t>Enquête internationale OCDE/INFE sur la culture financière des adultes</a:t>
            </a:r>
            <a:br>
              <a:rPr lang="fr-FR" dirty="0">
                <a:latin typeface="Kantar"/>
              </a:rPr>
            </a:br>
            <a:r>
              <a:rPr lang="fr-FR" b="0" i="1" dirty="0">
                <a:latin typeface="Kantar"/>
              </a:rPr>
              <a:t>Focus sur la 2</a:t>
            </a:r>
            <a:r>
              <a:rPr lang="fr-FR" b="0" i="1" baseline="30000" dirty="0">
                <a:latin typeface="Kantar"/>
              </a:rPr>
              <a:t>ème</a:t>
            </a:r>
            <a:r>
              <a:rPr lang="fr-FR" b="0" i="1" dirty="0">
                <a:latin typeface="Kantar"/>
              </a:rPr>
              <a:t> étude menée en 2020</a:t>
            </a:r>
          </a:p>
        </p:txBody>
      </p:sp>
      <p:sp>
        <p:nvSpPr>
          <p:cNvPr id="17" name="TextBox 16">
            <a:extLst>
              <a:ext uri="{FF2B5EF4-FFF2-40B4-BE49-F238E27FC236}">
                <a16:creationId xmlns:a16="http://schemas.microsoft.com/office/drawing/2014/main" id="{DAF04DBA-F9EA-FF61-E55A-7FB52E660380}"/>
              </a:ext>
            </a:extLst>
          </p:cNvPr>
          <p:cNvSpPr txBox="1"/>
          <p:nvPr/>
        </p:nvSpPr>
        <p:spPr>
          <a:xfrm>
            <a:off x="359999" y="1904243"/>
            <a:ext cx="11397712" cy="3139321"/>
          </a:xfrm>
          <a:prstGeom prst="rect">
            <a:avLst/>
          </a:prstGeom>
          <a:noFill/>
        </p:spPr>
        <p:txBody>
          <a:bodyPr wrap="square">
            <a:spAutoFit/>
          </a:bodyPr>
          <a:lstStyle/>
          <a:p>
            <a:pPr algn="just"/>
            <a:r>
              <a:rPr lang="fr-FR" b="1" dirty="0">
                <a:solidFill>
                  <a:srgbClr val="C1AC51"/>
                </a:solidFill>
                <a:latin typeface="Kantar"/>
              </a:rPr>
              <a:t>Vingt-six pays et économies </a:t>
            </a:r>
            <a:r>
              <a:rPr lang="fr-FR" dirty="0">
                <a:latin typeface="Kantar"/>
              </a:rPr>
              <a:t>(dont 12 pays membres de l’OCDE) d’Amérique latine, d’Asie et d’Europe ont participé</a:t>
            </a:r>
          </a:p>
          <a:p>
            <a:pPr algn="just"/>
            <a:endParaRPr lang="fr-FR" dirty="0">
              <a:latin typeface="Kantar"/>
            </a:endParaRPr>
          </a:p>
          <a:p>
            <a:pPr algn="just"/>
            <a:r>
              <a:rPr lang="fr-FR" dirty="0">
                <a:latin typeface="Kantar"/>
              </a:rPr>
              <a:t>Cet exercice mondial représente une </a:t>
            </a:r>
            <a:r>
              <a:rPr lang="fr-FR" b="1" dirty="0">
                <a:solidFill>
                  <a:srgbClr val="C1AC51"/>
                </a:solidFill>
                <a:latin typeface="Kantar"/>
              </a:rPr>
              <a:t>réalisation majeure </a:t>
            </a:r>
            <a:r>
              <a:rPr lang="fr-FR" dirty="0">
                <a:latin typeface="Kantar"/>
              </a:rPr>
              <a:t>pour l’OCDE/INFE, qui s’était fixé </a:t>
            </a:r>
            <a:r>
              <a:rPr lang="fr-FR" b="1" dirty="0">
                <a:solidFill>
                  <a:srgbClr val="C1AC51"/>
                </a:solidFill>
                <a:latin typeface="Kantar"/>
              </a:rPr>
              <a:t>parmi ses trois premiers objectifs de définir une méthode de mesure et de comparaison de la culture financière</a:t>
            </a:r>
            <a:r>
              <a:rPr lang="fr-FR" dirty="0">
                <a:solidFill>
                  <a:srgbClr val="C1AC51"/>
                </a:solidFill>
                <a:latin typeface="Kantar"/>
              </a:rPr>
              <a:t>.</a:t>
            </a:r>
            <a:r>
              <a:rPr lang="fr-FR" dirty="0">
                <a:latin typeface="Kantar"/>
              </a:rPr>
              <a:t> </a:t>
            </a:r>
          </a:p>
          <a:p>
            <a:pPr algn="just"/>
            <a:endParaRPr lang="fr-FR" dirty="0">
              <a:latin typeface="Kantar"/>
            </a:endParaRPr>
          </a:p>
          <a:p>
            <a:pPr algn="just"/>
            <a:r>
              <a:rPr lang="fr-FR" dirty="0">
                <a:latin typeface="Kantar"/>
              </a:rPr>
              <a:t>Les résultats apportent des </a:t>
            </a:r>
            <a:r>
              <a:rPr lang="fr-FR" b="1" dirty="0">
                <a:solidFill>
                  <a:srgbClr val="C1AC51"/>
                </a:solidFill>
                <a:latin typeface="Kantar"/>
              </a:rPr>
              <a:t>informations qui vont au-delà des simples connaissances</a:t>
            </a:r>
            <a:r>
              <a:rPr lang="fr-FR" dirty="0">
                <a:latin typeface="Kantar"/>
              </a:rPr>
              <a:t>, pour couvrir les différents aspects des </a:t>
            </a:r>
            <a:r>
              <a:rPr lang="fr-FR" b="1" dirty="0">
                <a:solidFill>
                  <a:srgbClr val="C1AC51"/>
                </a:solidFill>
                <a:latin typeface="Kantar"/>
              </a:rPr>
              <a:t>attitudes</a:t>
            </a:r>
            <a:r>
              <a:rPr lang="fr-FR" b="1" dirty="0">
                <a:latin typeface="Kantar"/>
              </a:rPr>
              <a:t> </a:t>
            </a:r>
            <a:r>
              <a:rPr lang="fr-FR" dirty="0">
                <a:latin typeface="Kantar"/>
              </a:rPr>
              <a:t>et du </a:t>
            </a:r>
            <a:r>
              <a:rPr lang="fr-FR" b="1" dirty="0">
                <a:solidFill>
                  <a:srgbClr val="C1AC51"/>
                </a:solidFill>
                <a:latin typeface="Kantar"/>
              </a:rPr>
              <a:t>comportement financier</a:t>
            </a:r>
            <a:r>
              <a:rPr lang="fr-FR" dirty="0">
                <a:latin typeface="Kantar"/>
              </a:rPr>
              <a:t>. </a:t>
            </a:r>
          </a:p>
          <a:p>
            <a:pPr algn="just"/>
            <a:endParaRPr lang="fr-FR" dirty="0">
              <a:latin typeface="Kantar"/>
            </a:endParaRPr>
          </a:p>
          <a:p>
            <a:pPr algn="just"/>
            <a:r>
              <a:rPr lang="fr-FR" dirty="0">
                <a:latin typeface="Kantar"/>
              </a:rPr>
              <a:t>Le rapport s’attache aussi à identifier de possibles </a:t>
            </a:r>
            <a:r>
              <a:rPr lang="fr-FR" b="1" dirty="0">
                <a:solidFill>
                  <a:srgbClr val="C1AC51"/>
                </a:solidFill>
                <a:latin typeface="Kantar"/>
              </a:rPr>
              <a:t>groupes cibles </a:t>
            </a:r>
            <a:r>
              <a:rPr lang="fr-FR" dirty="0">
                <a:latin typeface="Kantar"/>
              </a:rPr>
              <a:t>au sein des populations : nous analyserons pour notre part plus spécifiquement les résultats obtenus auprès des </a:t>
            </a:r>
            <a:r>
              <a:rPr lang="fr-FR" b="1" dirty="0">
                <a:solidFill>
                  <a:srgbClr val="C1AC51"/>
                </a:solidFill>
                <a:latin typeface="Kantar"/>
              </a:rPr>
              <a:t>18 – 29 ans</a:t>
            </a:r>
            <a:r>
              <a:rPr lang="fr-FR" dirty="0">
                <a:latin typeface="Kantar"/>
              </a:rPr>
              <a:t>.</a:t>
            </a:r>
          </a:p>
          <a:p>
            <a:pPr algn="just"/>
            <a:endParaRPr lang="fr-FR" dirty="0">
              <a:latin typeface="Kantar"/>
            </a:endParaRPr>
          </a:p>
        </p:txBody>
      </p:sp>
      <p:sp>
        <p:nvSpPr>
          <p:cNvPr id="4" name="Slide Number Placeholder 3">
            <a:extLst>
              <a:ext uri="{FF2B5EF4-FFF2-40B4-BE49-F238E27FC236}">
                <a16:creationId xmlns:a16="http://schemas.microsoft.com/office/drawing/2014/main" id="{A3919411-84E2-090F-24D0-22D65AD23D6C}"/>
              </a:ext>
            </a:extLst>
          </p:cNvPr>
          <p:cNvSpPr>
            <a:spLocks noGrp="1"/>
          </p:cNvSpPr>
          <p:nvPr>
            <p:ph type="sldNum" sz="quarter" idx="4"/>
          </p:nvPr>
        </p:nvSpPr>
        <p:spPr/>
        <p:txBody>
          <a:bodyPr/>
          <a:lstStyle/>
          <a:p>
            <a:fld id="{4034BEE3-566C-4068-A777-C3A4762E861B}" type="slidenum">
              <a:rPr lang="en-GB" smtClean="0"/>
              <a:pPr/>
              <a:t>3</a:t>
            </a:fld>
            <a:endParaRPr lang="en-GB" dirty="0"/>
          </a:p>
        </p:txBody>
      </p:sp>
    </p:spTree>
    <p:extLst>
      <p:ext uri="{BB962C8B-B14F-4D97-AF65-F5344CB8AC3E}">
        <p14:creationId xmlns:p14="http://schemas.microsoft.com/office/powerpoint/2010/main" val="290782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56AA13-C3A4-B482-C638-24ACA46E533B}"/>
              </a:ext>
            </a:extLst>
          </p:cNvPr>
          <p:cNvSpPr/>
          <p:nvPr/>
        </p:nvSpPr>
        <p:spPr bwMode="ltGray">
          <a:xfrm>
            <a:off x="184356" y="1975187"/>
            <a:ext cx="11820832" cy="263638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Kantar"/>
              <a:cs typeface="Arial" panose="020B0604020202020204" pitchFamily="34" charset="0"/>
            </a:endParaRPr>
          </a:p>
        </p:txBody>
      </p:sp>
      <p:sp>
        <p:nvSpPr>
          <p:cNvPr id="3" name="Content Placeholder 2"/>
          <p:cNvSpPr>
            <a:spLocks noGrp="1"/>
          </p:cNvSpPr>
          <p:nvPr>
            <p:ph idx="1"/>
          </p:nvPr>
        </p:nvSpPr>
        <p:spPr>
          <a:xfrm>
            <a:off x="359998" y="3416395"/>
            <a:ext cx="3679200" cy="1195178"/>
          </a:xfrm>
        </p:spPr>
        <p:txBody>
          <a:bodyPr/>
          <a:lstStyle/>
          <a:p>
            <a:r>
              <a:rPr lang="fr-FR" dirty="0">
                <a:latin typeface="Kantar"/>
              </a:rPr>
              <a:t>L’enquête a été réalisée auprès de </a:t>
            </a:r>
          </a:p>
          <a:p>
            <a:r>
              <a:rPr lang="fr-FR" sz="2000" b="1" dirty="0">
                <a:latin typeface="Kantar"/>
              </a:rPr>
              <a:t>1017 résidents de 18 à 79 ans.</a:t>
            </a:r>
            <a:endParaRPr lang="fr-FR" b="1" dirty="0">
              <a:latin typeface="Kantar"/>
            </a:endParaRPr>
          </a:p>
          <a:p>
            <a:pPr>
              <a:spcBef>
                <a:spcPts val="0"/>
              </a:spcBef>
            </a:pPr>
            <a:r>
              <a:rPr lang="fr-FR" b="1" i="1" dirty="0">
                <a:latin typeface="Kantar"/>
                <a:sym typeface="Wingdings" panose="05000000000000000000" pitchFamily="2" charset="2"/>
              </a:rPr>
              <a:t>dont 186 âgés de 18 à 29 ans</a:t>
            </a:r>
            <a:endParaRPr lang="fr-FR" b="1" i="1" dirty="0">
              <a:latin typeface="Kantar"/>
            </a:endParaRPr>
          </a:p>
          <a:p>
            <a:endParaRPr lang="fr-FR" dirty="0">
              <a:latin typeface="Kantar"/>
            </a:endParaRPr>
          </a:p>
        </p:txBody>
      </p:sp>
      <p:sp>
        <p:nvSpPr>
          <p:cNvPr id="4" name="Content Placeholder 3"/>
          <p:cNvSpPr>
            <a:spLocks noGrp="1"/>
          </p:cNvSpPr>
          <p:nvPr>
            <p:ph idx="14"/>
          </p:nvPr>
        </p:nvSpPr>
        <p:spPr>
          <a:xfrm>
            <a:off x="4251325" y="3416395"/>
            <a:ext cx="3491578" cy="1195178"/>
          </a:xfrm>
        </p:spPr>
        <p:txBody>
          <a:bodyPr/>
          <a:lstStyle/>
          <a:p>
            <a:r>
              <a:rPr lang="fr-FR" dirty="0">
                <a:latin typeface="Kantar"/>
              </a:rPr>
              <a:t>Les interviews ont été réalisées </a:t>
            </a:r>
            <a:r>
              <a:rPr lang="fr-FR" b="1" dirty="0">
                <a:latin typeface="Kantar"/>
              </a:rPr>
              <a:t>en ligne </a:t>
            </a:r>
            <a:r>
              <a:rPr lang="fr-FR" dirty="0">
                <a:latin typeface="Kantar"/>
              </a:rPr>
              <a:t>via le MyPanel d’ILRES.</a:t>
            </a:r>
          </a:p>
        </p:txBody>
      </p:sp>
      <p:sp>
        <p:nvSpPr>
          <p:cNvPr id="5" name="Content Placeholder 4"/>
          <p:cNvSpPr>
            <a:spLocks noGrp="1"/>
          </p:cNvSpPr>
          <p:nvPr>
            <p:ph idx="15"/>
          </p:nvPr>
        </p:nvSpPr>
        <p:spPr>
          <a:xfrm>
            <a:off x="8142653" y="3416395"/>
            <a:ext cx="3679200" cy="1195178"/>
          </a:xfrm>
        </p:spPr>
        <p:txBody>
          <a:bodyPr/>
          <a:lstStyle/>
          <a:p>
            <a:r>
              <a:rPr lang="fr-FR" dirty="0">
                <a:latin typeface="Kantar"/>
              </a:rPr>
              <a:t>Le terrain s’est déroulé du 15 au 30 décembre 2022.</a:t>
            </a:r>
          </a:p>
        </p:txBody>
      </p:sp>
      <p:sp>
        <p:nvSpPr>
          <p:cNvPr id="9" name="Content Placeholder 28"/>
          <p:cNvSpPr txBox="1">
            <a:spLocks/>
          </p:cNvSpPr>
          <p:nvPr/>
        </p:nvSpPr>
        <p:spPr bwMode="gray">
          <a:xfrm>
            <a:off x="369358" y="4327893"/>
            <a:ext cx="3563781" cy="283679"/>
          </a:xfrm>
          <a:prstGeom prst="rect">
            <a:avLst/>
          </a:prstGeom>
        </p:spPr>
        <p:txBody>
          <a:bodyPr vert="horz" lIns="0" tIns="0" rIns="0" bIns="0" rtlCol="0">
            <a:noAutofit/>
          </a:bodyPr>
          <a:lstStyle>
            <a:lvl1pPr marL="0" indent="0" algn="l" defTabSz="914400" rtl="0" eaLnBrk="1" latinLnBrk="0" hangingPunct="1">
              <a:lnSpc>
                <a:spcPct val="100000"/>
              </a:lnSpc>
              <a:spcBef>
                <a:spcPts val="384"/>
              </a:spcBef>
              <a:spcAft>
                <a:spcPts val="0"/>
              </a:spcAft>
              <a:buFont typeface="Arial" pitchFamily="34" charset="0"/>
              <a:buNone/>
              <a:defRPr sz="1600" b="0" kern="1200">
                <a:solidFill>
                  <a:srgbClr val="333333"/>
                </a:solidFill>
                <a:latin typeface="+mn-lt"/>
                <a:ea typeface="+mn-ea"/>
                <a:cs typeface="+mn-cs"/>
              </a:defRPr>
            </a:lvl1pPr>
            <a:lvl2pPr marL="0" indent="0" algn="l" defTabSz="914400" rtl="0" eaLnBrk="1" latinLnBrk="0" hangingPunct="1">
              <a:lnSpc>
                <a:spcPct val="100000"/>
              </a:lnSpc>
              <a:spcBef>
                <a:spcPts val="384"/>
              </a:spcBef>
              <a:spcAft>
                <a:spcPts val="0"/>
              </a:spcAft>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lnSpc>
                <a:spcPct val="100000"/>
              </a:lnSpc>
              <a:spcBef>
                <a:spcPts val="384"/>
              </a:spcBef>
              <a:spcAft>
                <a:spcPts val="0"/>
              </a:spcAft>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lnSpc>
                <a:spcPct val="100000"/>
              </a:lnSpc>
              <a:spcBef>
                <a:spcPts val="384"/>
              </a:spcBef>
              <a:spcAft>
                <a:spcPts val="0"/>
              </a:spcAft>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lnSpc>
                <a:spcPct val="100000"/>
              </a:lnSpc>
              <a:spcBef>
                <a:spcPts val="384"/>
              </a:spcBef>
              <a:spcAft>
                <a:spcPts val="0"/>
              </a:spcAft>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endParaRPr lang="en-IE" b="1" dirty="0">
              <a:solidFill>
                <a:schemeClr val="accent1"/>
              </a:solidFill>
              <a:latin typeface="Kantar"/>
            </a:endParaRPr>
          </a:p>
        </p:txBody>
      </p:sp>
      <p:sp>
        <p:nvSpPr>
          <p:cNvPr id="48" name="Freeform 5"/>
          <p:cNvSpPr>
            <a:spLocks noEditPoints="1"/>
          </p:cNvSpPr>
          <p:nvPr/>
        </p:nvSpPr>
        <p:spPr bwMode="auto">
          <a:xfrm>
            <a:off x="4722543" y="2281528"/>
            <a:ext cx="863600" cy="596900"/>
          </a:xfrm>
          <a:custGeom>
            <a:avLst/>
            <a:gdLst>
              <a:gd name="T0" fmla="*/ 499 w 544"/>
              <a:gd name="T1" fmla="*/ 14 h 376"/>
              <a:gd name="T2" fmla="*/ 497 w 544"/>
              <a:gd name="T3" fmla="*/ 9 h 376"/>
              <a:gd name="T4" fmla="*/ 492 w 544"/>
              <a:gd name="T5" fmla="*/ 2 h 376"/>
              <a:gd name="T6" fmla="*/ 484 w 544"/>
              <a:gd name="T7" fmla="*/ 0 h 376"/>
              <a:gd name="T8" fmla="*/ 56 w 544"/>
              <a:gd name="T9" fmla="*/ 0 h 376"/>
              <a:gd name="T10" fmla="*/ 49 w 544"/>
              <a:gd name="T11" fmla="*/ 4 h 376"/>
              <a:gd name="T12" fmla="*/ 45 w 544"/>
              <a:gd name="T13" fmla="*/ 11 h 376"/>
              <a:gd name="T14" fmla="*/ 29 w 544"/>
              <a:gd name="T15" fmla="*/ 283 h 376"/>
              <a:gd name="T16" fmla="*/ 23 w 544"/>
              <a:gd name="T17" fmla="*/ 284 h 376"/>
              <a:gd name="T18" fmla="*/ 15 w 544"/>
              <a:gd name="T19" fmla="*/ 287 h 376"/>
              <a:gd name="T20" fmla="*/ 8 w 544"/>
              <a:gd name="T21" fmla="*/ 292 h 376"/>
              <a:gd name="T22" fmla="*/ 3 w 544"/>
              <a:gd name="T23" fmla="*/ 298 h 376"/>
              <a:gd name="T24" fmla="*/ 0 w 544"/>
              <a:gd name="T25" fmla="*/ 307 h 376"/>
              <a:gd name="T26" fmla="*/ 0 w 544"/>
              <a:gd name="T27" fmla="*/ 313 h 376"/>
              <a:gd name="T28" fmla="*/ 0 w 544"/>
              <a:gd name="T29" fmla="*/ 322 h 376"/>
              <a:gd name="T30" fmla="*/ 5 w 544"/>
              <a:gd name="T31" fmla="*/ 337 h 376"/>
              <a:gd name="T32" fmla="*/ 14 w 544"/>
              <a:gd name="T33" fmla="*/ 353 h 376"/>
              <a:gd name="T34" fmla="*/ 28 w 544"/>
              <a:gd name="T35" fmla="*/ 366 h 376"/>
              <a:gd name="T36" fmla="*/ 45 w 544"/>
              <a:gd name="T37" fmla="*/ 374 h 376"/>
              <a:gd name="T38" fmla="*/ 57 w 544"/>
              <a:gd name="T39" fmla="*/ 376 h 376"/>
              <a:gd name="T40" fmla="*/ 480 w 544"/>
              <a:gd name="T41" fmla="*/ 376 h 376"/>
              <a:gd name="T42" fmla="*/ 486 w 544"/>
              <a:gd name="T43" fmla="*/ 376 h 376"/>
              <a:gd name="T44" fmla="*/ 499 w 544"/>
              <a:gd name="T45" fmla="*/ 374 h 376"/>
              <a:gd name="T46" fmla="*/ 515 w 544"/>
              <a:gd name="T47" fmla="*/ 366 h 376"/>
              <a:gd name="T48" fmla="*/ 529 w 544"/>
              <a:gd name="T49" fmla="*/ 353 h 376"/>
              <a:gd name="T50" fmla="*/ 539 w 544"/>
              <a:gd name="T51" fmla="*/ 337 h 376"/>
              <a:gd name="T52" fmla="*/ 543 w 544"/>
              <a:gd name="T53" fmla="*/ 322 h 376"/>
              <a:gd name="T54" fmla="*/ 544 w 544"/>
              <a:gd name="T55" fmla="*/ 313 h 376"/>
              <a:gd name="T56" fmla="*/ 543 w 544"/>
              <a:gd name="T57" fmla="*/ 307 h 376"/>
              <a:gd name="T58" fmla="*/ 540 w 544"/>
              <a:gd name="T59" fmla="*/ 298 h 376"/>
              <a:gd name="T60" fmla="*/ 535 w 544"/>
              <a:gd name="T61" fmla="*/ 292 h 376"/>
              <a:gd name="T62" fmla="*/ 528 w 544"/>
              <a:gd name="T63" fmla="*/ 287 h 376"/>
              <a:gd name="T64" fmla="*/ 520 w 544"/>
              <a:gd name="T65" fmla="*/ 284 h 376"/>
              <a:gd name="T66" fmla="*/ 514 w 544"/>
              <a:gd name="T67" fmla="*/ 283 h 376"/>
              <a:gd name="T68" fmla="*/ 469 w 544"/>
              <a:gd name="T69" fmla="*/ 283 h 376"/>
              <a:gd name="T70" fmla="*/ 480 w 544"/>
              <a:gd name="T71" fmla="*/ 347 h 376"/>
              <a:gd name="T72" fmla="*/ 60 w 544"/>
              <a:gd name="T73" fmla="*/ 347 h 376"/>
              <a:gd name="T74" fmla="*/ 50 w 544"/>
              <a:gd name="T75" fmla="*/ 344 h 376"/>
              <a:gd name="T76" fmla="*/ 42 w 544"/>
              <a:gd name="T77" fmla="*/ 339 h 376"/>
              <a:gd name="T78" fmla="*/ 35 w 544"/>
              <a:gd name="T79" fmla="*/ 332 h 376"/>
              <a:gd name="T80" fmla="*/ 31 w 544"/>
              <a:gd name="T81" fmla="*/ 323 h 376"/>
              <a:gd name="T82" fmla="*/ 29 w 544"/>
              <a:gd name="T83" fmla="*/ 313 h 376"/>
              <a:gd name="T84" fmla="*/ 514 w 544"/>
              <a:gd name="T85" fmla="*/ 316 h 376"/>
              <a:gd name="T86" fmla="*/ 511 w 544"/>
              <a:gd name="T87" fmla="*/ 326 h 376"/>
              <a:gd name="T88" fmla="*/ 506 w 544"/>
              <a:gd name="T89" fmla="*/ 335 h 376"/>
              <a:gd name="T90" fmla="*/ 499 w 544"/>
              <a:gd name="T91" fmla="*/ 341 h 376"/>
              <a:gd name="T92" fmla="*/ 490 w 544"/>
              <a:gd name="T93" fmla="*/ 345 h 376"/>
              <a:gd name="T94" fmla="*/ 480 w 544"/>
              <a:gd name="T95" fmla="*/ 34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 h="376">
                <a:moveTo>
                  <a:pt x="514" y="283"/>
                </a:moveTo>
                <a:lnTo>
                  <a:pt x="499" y="283"/>
                </a:lnTo>
                <a:lnTo>
                  <a:pt x="499" y="14"/>
                </a:lnTo>
                <a:lnTo>
                  <a:pt x="499" y="14"/>
                </a:lnTo>
                <a:lnTo>
                  <a:pt x="498" y="11"/>
                </a:lnTo>
                <a:lnTo>
                  <a:pt x="497" y="9"/>
                </a:lnTo>
                <a:lnTo>
                  <a:pt x="496" y="6"/>
                </a:lnTo>
                <a:lnTo>
                  <a:pt x="494" y="4"/>
                </a:lnTo>
                <a:lnTo>
                  <a:pt x="492" y="2"/>
                </a:lnTo>
                <a:lnTo>
                  <a:pt x="490" y="1"/>
                </a:lnTo>
                <a:lnTo>
                  <a:pt x="487" y="0"/>
                </a:lnTo>
                <a:lnTo>
                  <a:pt x="484" y="0"/>
                </a:lnTo>
                <a:lnTo>
                  <a:pt x="60" y="0"/>
                </a:lnTo>
                <a:lnTo>
                  <a:pt x="60" y="0"/>
                </a:lnTo>
                <a:lnTo>
                  <a:pt x="56" y="0"/>
                </a:lnTo>
                <a:lnTo>
                  <a:pt x="54" y="1"/>
                </a:lnTo>
                <a:lnTo>
                  <a:pt x="51" y="2"/>
                </a:lnTo>
                <a:lnTo>
                  <a:pt x="49" y="4"/>
                </a:lnTo>
                <a:lnTo>
                  <a:pt x="47" y="6"/>
                </a:lnTo>
                <a:lnTo>
                  <a:pt x="46" y="9"/>
                </a:lnTo>
                <a:lnTo>
                  <a:pt x="45" y="11"/>
                </a:lnTo>
                <a:lnTo>
                  <a:pt x="45" y="14"/>
                </a:lnTo>
                <a:lnTo>
                  <a:pt x="45" y="283"/>
                </a:lnTo>
                <a:lnTo>
                  <a:pt x="29" y="283"/>
                </a:lnTo>
                <a:lnTo>
                  <a:pt x="29" y="283"/>
                </a:lnTo>
                <a:lnTo>
                  <a:pt x="26" y="283"/>
                </a:lnTo>
                <a:lnTo>
                  <a:pt x="23" y="284"/>
                </a:lnTo>
                <a:lnTo>
                  <a:pt x="20" y="284"/>
                </a:lnTo>
                <a:lnTo>
                  <a:pt x="18" y="285"/>
                </a:lnTo>
                <a:lnTo>
                  <a:pt x="15" y="287"/>
                </a:lnTo>
                <a:lnTo>
                  <a:pt x="13" y="288"/>
                </a:lnTo>
                <a:lnTo>
                  <a:pt x="10" y="290"/>
                </a:lnTo>
                <a:lnTo>
                  <a:pt x="8" y="292"/>
                </a:lnTo>
                <a:lnTo>
                  <a:pt x="6" y="294"/>
                </a:lnTo>
                <a:lnTo>
                  <a:pt x="5" y="296"/>
                </a:lnTo>
                <a:lnTo>
                  <a:pt x="3" y="298"/>
                </a:lnTo>
                <a:lnTo>
                  <a:pt x="2" y="301"/>
                </a:lnTo>
                <a:lnTo>
                  <a:pt x="1" y="304"/>
                </a:lnTo>
                <a:lnTo>
                  <a:pt x="0" y="307"/>
                </a:lnTo>
                <a:lnTo>
                  <a:pt x="0" y="310"/>
                </a:lnTo>
                <a:lnTo>
                  <a:pt x="0" y="313"/>
                </a:lnTo>
                <a:lnTo>
                  <a:pt x="0" y="313"/>
                </a:lnTo>
                <a:lnTo>
                  <a:pt x="0" y="316"/>
                </a:lnTo>
                <a:lnTo>
                  <a:pt x="0" y="319"/>
                </a:lnTo>
                <a:lnTo>
                  <a:pt x="0" y="322"/>
                </a:lnTo>
                <a:lnTo>
                  <a:pt x="1" y="325"/>
                </a:lnTo>
                <a:lnTo>
                  <a:pt x="2" y="332"/>
                </a:lnTo>
                <a:lnTo>
                  <a:pt x="5" y="337"/>
                </a:lnTo>
                <a:lnTo>
                  <a:pt x="7" y="343"/>
                </a:lnTo>
                <a:lnTo>
                  <a:pt x="11" y="348"/>
                </a:lnTo>
                <a:lnTo>
                  <a:pt x="14" y="353"/>
                </a:lnTo>
                <a:lnTo>
                  <a:pt x="18" y="358"/>
                </a:lnTo>
                <a:lnTo>
                  <a:pt x="23" y="362"/>
                </a:lnTo>
                <a:lnTo>
                  <a:pt x="28" y="366"/>
                </a:lnTo>
                <a:lnTo>
                  <a:pt x="33" y="369"/>
                </a:lnTo>
                <a:lnTo>
                  <a:pt x="39" y="371"/>
                </a:lnTo>
                <a:lnTo>
                  <a:pt x="45" y="374"/>
                </a:lnTo>
                <a:lnTo>
                  <a:pt x="51" y="375"/>
                </a:lnTo>
                <a:lnTo>
                  <a:pt x="54" y="376"/>
                </a:lnTo>
                <a:lnTo>
                  <a:pt x="57" y="376"/>
                </a:lnTo>
                <a:lnTo>
                  <a:pt x="60" y="376"/>
                </a:lnTo>
                <a:lnTo>
                  <a:pt x="64" y="376"/>
                </a:lnTo>
                <a:lnTo>
                  <a:pt x="480" y="376"/>
                </a:lnTo>
                <a:lnTo>
                  <a:pt x="480" y="376"/>
                </a:lnTo>
                <a:lnTo>
                  <a:pt x="483" y="376"/>
                </a:lnTo>
                <a:lnTo>
                  <a:pt x="486" y="376"/>
                </a:lnTo>
                <a:lnTo>
                  <a:pt x="489" y="376"/>
                </a:lnTo>
                <a:lnTo>
                  <a:pt x="493" y="375"/>
                </a:lnTo>
                <a:lnTo>
                  <a:pt x="499" y="374"/>
                </a:lnTo>
                <a:lnTo>
                  <a:pt x="504" y="371"/>
                </a:lnTo>
                <a:lnTo>
                  <a:pt x="510" y="369"/>
                </a:lnTo>
                <a:lnTo>
                  <a:pt x="515" y="366"/>
                </a:lnTo>
                <a:lnTo>
                  <a:pt x="520" y="362"/>
                </a:lnTo>
                <a:lnTo>
                  <a:pt x="525" y="358"/>
                </a:lnTo>
                <a:lnTo>
                  <a:pt x="529" y="353"/>
                </a:lnTo>
                <a:lnTo>
                  <a:pt x="533" y="348"/>
                </a:lnTo>
                <a:lnTo>
                  <a:pt x="536" y="343"/>
                </a:lnTo>
                <a:lnTo>
                  <a:pt x="539" y="337"/>
                </a:lnTo>
                <a:lnTo>
                  <a:pt x="541" y="332"/>
                </a:lnTo>
                <a:lnTo>
                  <a:pt x="542" y="325"/>
                </a:lnTo>
                <a:lnTo>
                  <a:pt x="543" y="322"/>
                </a:lnTo>
                <a:lnTo>
                  <a:pt x="543" y="319"/>
                </a:lnTo>
                <a:lnTo>
                  <a:pt x="544" y="316"/>
                </a:lnTo>
                <a:lnTo>
                  <a:pt x="544" y="313"/>
                </a:lnTo>
                <a:lnTo>
                  <a:pt x="544" y="313"/>
                </a:lnTo>
                <a:lnTo>
                  <a:pt x="544" y="310"/>
                </a:lnTo>
                <a:lnTo>
                  <a:pt x="543" y="307"/>
                </a:lnTo>
                <a:lnTo>
                  <a:pt x="542" y="304"/>
                </a:lnTo>
                <a:lnTo>
                  <a:pt x="541" y="301"/>
                </a:lnTo>
                <a:lnTo>
                  <a:pt x="540" y="298"/>
                </a:lnTo>
                <a:lnTo>
                  <a:pt x="539" y="296"/>
                </a:lnTo>
                <a:lnTo>
                  <a:pt x="537" y="294"/>
                </a:lnTo>
                <a:lnTo>
                  <a:pt x="535" y="292"/>
                </a:lnTo>
                <a:lnTo>
                  <a:pt x="533" y="290"/>
                </a:lnTo>
                <a:lnTo>
                  <a:pt x="531" y="288"/>
                </a:lnTo>
                <a:lnTo>
                  <a:pt x="528" y="287"/>
                </a:lnTo>
                <a:lnTo>
                  <a:pt x="526" y="285"/>
                </a:lnTo>
                <a:lnTo>
                  <a:pt x="523" y="284"/>
                </a:lnTo>
                <a:lnTo>
                  <a:pt x="520" y="284"/>
                </a:lnTo>
                <a:lnTo>
                  <a:pt x="517" y="283"/>
                </a:lnTo>
                <a:lnTo>
                  <a:pt x="514" y="283"/>
                </a:lnTo>
                <a:lnTo>
                  <a:pt x="514" y="283"/>
                </a:lnTo>
                <a:close/>
                <a:moveTo>
                  <a:pt x="74" y="29"/>
                </a:moveTo>
                <a:lnTo>
                  <a:pt x="469" y="29"/>
                </a:lnTo>
                <a:lnTo>
                  <a:pt x="469" y="283"/>
                </a:lnTo>
                <a:lnTo>
                  <a:pt x="74" y="283"/>
                </a:lnTo>
                <a:lnTo>
                  <a:pt x="74" y="29"/>
                </a:lnTo>
                <a:close/>
                <a:moveTo>
                  <a:pt x="480" y="347"/>
                </a:moveTo>
                <a:lnTo>
                  <a:pt x="64" y="347"/>
                </a:lnTo>
                <a:lnTo>
                  <a:pt x="64" y="347"/>
                </a:lnTo>
                <a:lnTo>
                  <a:pt x="60" y="347"/>
                </a:lnTo>
                <a:lnTo>
                  <a:pt x="57" y="346"/>
                </a:lnTo>
                <a:lnTo>
                  <a:pt x="54" y="345"/>
                </a:lnTo>
                <a:lnTo>
                  <a:pt x="50" y="344"/>
                </a:lnTo>
                <a:lnTo>
                  <a:pt x="47" y="343"/>
                </a:lnTo>
                <a:lnTo>
                  <a:pt x="45" y="341"/>
                </a:lnTo>
                <a:lnTo>
                  <a:pt x="42" y="339"/>
                </a:lnTo>
                <a:lnTo>
                  <a:pt x="39" y="337"/>
                </a:lnTo>
                <a:lnTo>
                  <a:pt x="37" y="335"/>
                </a:lnTo>
                <a:lnTo>
                  <a:pt x="35" y="332"/>
                </a:lnTo>
                <a:lnTo>
                  <a:pt x="33" y="329"/>
                </a:lnTo>
                <a:lnTo>
                  <a:pt x="32" y="326"/>
                </a:lnTo>
                <a:lnTo>
                  <a:pt x="31" y="323"/>
                </a:lnTo>
                <a:lnTo>
                  <a:pt x="30" y="320"/>
                </a:lnTo>
                <a:lnTo>
                  <a:pt x="29" y="316"/>
                </a:lnTo>
                <a:lnTo>
                  <a:pt x="29" y="313"/>
                </a:lnTo>
                <a:lnTo>
                  <a:pt x="514" y="313"/>
                </a:lnTo>
                <a:lnTo>
                  <a:pt x="514" y="313"/>
                </a:lnTo>
                <a:lnTo>
                  <a:pt x="514" y="316"/>
                </a:lnTo>
                <a:lnTo>
                  <a:pt x="513" y="320"/>
                </a:lnTo>
                <a:lnTo>
                  <a:pt x="512" y="323"/>
                </a:lnTo>
                <a:lnTo>
                  <a:pt x="511" y="326"/>
                </a:lnTo>
                <a:lnTo>
                  <a:pt x="510" y="329"/>
                </a:lnTo>
                <a:lnTo>
                  <a:pt x="508" y="332"/>
                </a:lnTo>
                <a:lnTo>
                  <a:pt x="506" y="335"/>
                </a:lnTo>
                <a:lnTo>
                  <a:pt x="504" y="337"/>
                </a:lnTo>
                <a:lnTo>
                  <a:pt x="501" y="339"/>
                </a:lnTo>
                <a:lnTo>
                  <a:pt x="499" y="341"/>
                </a:lnTo>
                <a:lnTo>
                  <a:pt x="496" y="343"/>
                </a:lnTo>
                <a:lnTo>
                  <a:pt x="493" y="344"/>
                </a:lnTo>
                <a:lnTo>
                  <a:pt x="490" y="345"/>
                </a:lnTo>
                <a:lnTo>
                  <a:pt x="486" y="346"/>
                </a:lnTo>
                <a:lnTo>
                  <a:pt x="483" y="347"/>
                </a:lnTo>
                <a:lnTo>
                  <a:pt x="480" y="347"/>
                </a:lnTo>
                <a:lnTo>
                  <a:pt x="480" y="347"/>
                </a:lnTo>
                <a:close/>
              </a:path>
            </a:pathLst>
          </a:custGeom>
          <a:solidFill>
            <a:srgbClr val="C1AC5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Kantar"/>
            </a:endParaRPr>
          </a:p>
        </p:txBody>
      </p:sp>
      <p:cxnSp>
        <p:nvCxnSpPr>
          <p:cNvPr id="8" name="Straight Connector 7"/>
          <p:cNvCxnSpPr/>
          <p:nvPr/>
        </p:nvCxnSpPr>
        <p:spPr>
          <a:xfrm>
            <a:off x="338878" y="3112904"/>
            <a:ext cx="373020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17910" y="3112904"/>
            <a:ext cx="373020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116850" y="3112904"/>
            <a:ext cx="373020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358" y="2430936"/>
            <a:ext cx="3699722" cy="307777"/>
          </a:xfrm>
          <a:prstGeom prst="rect">
            <a:avLst/>
          </a:prstGeom>
          <a:noFill/>
        </p:spPr>
        <p:txBody>
          <a:bodyPr wrap="square" lIns="0" tIns="0" rIns="0" bIns="0" rtlCol="0">
            <a:spAutoFit/>
          </a:bodyPr>
          <a:lstStyle/>
          <a:p>
            <a:pPr algn="ctr"/>
            <a:r>
              <a:rPr lang="fr-FR" sz="2000" b="1" dirty="0">
                <a:solidFill>
                  <a:srgbClr val="C1AC51"/>
                </a:solidFill>
                <a:latin typeface="Kantar"/>
              </a:rPr>
              <a:t>Echantillon</a:t>
            </a:r>
          </a:p>
        </p:txBody>
      </p:sp>
      <p:sp>
        <p:nvSpPr>
          <p:cNvPr id="52" name="TextBox 51"/>
          <p:cNvSpPr txBox="1"/>
          <p:nvPr/>
        </p:nvSpPr>
        <p:spPr>
          <a:xfrm>
            <a:off x="5754303" y="2430936"/>
            <a:ext cx="1816555" cy="307777"/>
          </a:xfrm>
          <a:prstGeom prst="rect">
            <a:avLst/>
          </a:prstGeom>
          <a:noFill/>
        </p:spPr>
        <p:txBody>
          <a:bodyPr wrap="square" lIns="0" tIns="0" rIns="0" bIns="0" rtlCol="0">
            <a:spAutoFit/>
          </a:bodyPr>
          <a:lstStyle/>
          <a:p>
            <a:pPr algn="ctr"/>
            <a:r>
              <a:rPr lang="fr-FR" sz="2000" b="1" dirty="0">
                <a:solidFill>
                  <a:srgbClr val="C1AC51"/>
                </a:solidFill>
                <a:latin typeface="Kantar"/>
              </a:rPr>
              <a:t>Mode de recueil</a:t>
            </a:r>
          </a:p>
        </p:txBody>
      </p:sp>
      <p:sp>
        <p:nvSpPr>
          <p:cNvPr id="53" name="TextBox 52"/>
          <p:cNvSpPr txBox="1"/>
          <p:nvPr/>
        </p:nvSpPr>
        <p:spPr>
          <a:xfrm>
            <a:off x="9028298" y="2430936"/>
            <a:ext cx="2569702" cy="307777"/>
          </a:xfrm>
          <a:prstGeom prst="rect">
            <a:avLst/>
          </a:prstGeom>
          <a:noFill/>
        </p:spPr>
        <p:txBody>
          <a:bodyPr wrap="square" lIns="0" tIns="0" rIns="0" bIns="0" rtlCol="0">
            <a:spAutoFit/>
          </a:bodyPr>
          <a:lstStyle/>
          <a:p>
            <a:pPr algn="ctr"/>
            <a:r>
              <a:rPr lang="fr-FR" sz="2000" b="1" dirty="0">
                <a:solidFill>
                  <a:srgbClr val="C1AC51"/>
                </a:solidFill>
                <a:latin typeface="Kantar"/>
              </a:rPr>
              <a:t>Période d’enquête</a:t>
            </a:r>
          </a:p>
        </p:txBody>
      </p:sp>
      <p:sp>
        <p:nvSpPr>
          <p:cNvPr id="22" name="Freeform 18">
            <a:extLst>
              <a:ext uri="{FF2B5EF4-FFF2-40B4-BE49-F238E27FC236}">
                <a16:creationId xmlns:a16="http://schemas.microsoft.com/office/drawing/2014/main" id="{EA060B48-584F-44D0-BF94-CED680E11390}"/>
              </a:ext>
            </a:extLst>
          </p:cNvPr>
          <p:cNvSpPr>
            <a:spLocks noChangeAspect="1" noEditPoints="1"/>
          </p:cNvSpPr>
          <p:nvPr/>
        </p:nvSpPr>
        <p:spPr bwMode="auto">
          <a:xfrm>
            <a:off x="589640" y="2222297"/>
            <a:ext cx="717550" cy="658813"/>
          </a:xfrm>
          <a:custGeom>
            <a:avLst/>
            <a:gdLst>
              <a:gd name="T0" fmla="*/ 396 w 452"/>
              <a:gd name="T1" fmla="*/ 104 h 415"/>
              <a:gd name="T2" fmla="*/ 424 w 452"/>
              <a:gd name="T3" fmla="*/ 174 h 415"/>
              <a:gd name="T4" fmla="*/ 378 w 452"/>
              <a:gd name="T5" fmla="*/ 199 h 415"/>
              <a:gd name="T6" fmla="*/ 416 w 452"/>
              <a:gd name="T7" fmla="*/ 221 h 415"/>
              <a:gd name="T8" fmla="*/ 452 w 452"/>
              <a:gd name="T9" fmla="*/ 297 h 415"/>
              <a:gd name="T10" fmla="*/ 428 w 452"/>
              <a:gd name="T11" fmla="*/ 321 h 415"/>
              <a:gd name="T12" fmla="*/ 408 w 452"/>
              <a:gd name="T13" fmla="*/ 287 h 415"/>
              <a:gd name="T14" fmla="*/ 321 w 452"/>
              <a:gd name="T15" fmla="*/ 241 h 415"/>
              <a:gd name="T16" fmla="*/ 293 w 452"/>
              <a:gd name="T17" fmla="*/ 227 h 415"/>
              <a:gd name="T18" fmla="*/ 309 w 452"/>
              <a:gd name="T19" fmla="*/ 207 h 415"/>
              <a:gd name="T20" fmla="*/ 321 w 452"/>
              <a:gd name="T21" fmla="*/ 195 h 415"/>
              <a:gd name="T22" fmla="*/ 303 w 452"/>
              <a:gd name="T23" fmla="*/ 184 h 415"/>
              <a:gd name="T24" fmla="*/ 321 w 452"/>
              <a:gd name="T25" fmla="*/ 98 h 415"/>
              <a:gd name="T26" fmla="*/ 323 w 452"/>
              <a:gd name="T27" fmla="*/ 70 h 415"/>
              <a:gd name="T28" fmla="*/ 103 w 452"/>
              <a:gd name="T29" fmla="*/ 56 h 415"/>
              <a:gd name="T30" fmla="*/ 131 w 452"/>
              <a:gd name="T31" fmla="*/ 78 h 415"/>
              <a:gd name="T32" fmla="*/ 123 w 452"/>
              <a:gd name="T33" fmla="*/ 118 h 415"/>
              <a:gd name="T34" fmla="*/ 133 w 452"/>
              <a:gd name="T35" fmla="*/ 176 h 415"/>
              <a:gd name="T36" fmla="*/ 133 w 452"/>
              <a:gd name="T37" fmla="*/ 199 h 415"/>
              <a:gd name="T38" fmla="*/ 153 w 452"/>
              <a:gd name="T39" fmla="*/ 213 h 415"/>
              <a:gd name="T40" fmla="*/ 157 w 452"/>
              <a:gd name="T41" fmla="*/ 229 h 415"/>
              <a:gd name="T42" fmla="*/ 89 w 452"/>
              <a:gd name="T43" fmla="*/ 261 h 415"/>
              <a:gd name="T44" fmla="*/ 30 w 452"/>
              <a:gd name="T45" fmla="*/ 309 h 415"/>
              <a:gd name="T46" fmla="*/ 12 w 452"/>
              <a:gd name="T47" fmla="*/ 321 h 415"/>
              <a:gd name="T48" fmla="*/ 6 w 452"/>
              <a:gd name="T49" fmla="*/ 251 h 415"/>
              <a:gd name="T50" fmla="*/ 61 w 452"/>
              <a:gd name="T51" fmla="*/ 207 h 415"/>
              <a:gd name="T52" fmla="*/ 75 w 452"/>
              <a:gd name="T53" fmla="*/ 193 h 415"/>
              <a:gd name="T54" fmla="*/ 75 w 452"/>
              <a:gd name="T55" fmla="*/ 180 h 415"/>
              <a:gd name="T56" fmla="*/ 67 w 452"/>
              <a:gd name="T57" fmla="*/ 158 h 415"/>
              <a:gd name="T58" fmla="*/ 53 w 452"/>
              <a:gd name="T59" fmla="*/ 140 h 415"/>
              <a:gd name="T60" fmla="*/ 57 w 452"/>
              <a:gd name="T61" fmla="*/ 120 h 415"/>
              <a:gd name="T62" fmla="*/ 57 w 452"/>
              <a:gd name="T63" fmla="*/ 86 h 415"/>
              <a:gd name="T64" fmla="*/ 65 w 452"/>
              <a:gd name="T65" fmla="*/ 66 h 415"/>
              <a:gd name="T66" fmla="*/ 231 w 452"/>
              <a:gd name="T67" fmla="*/ 0 h 415"/>
              <a:gd name="T68" fmla="*/ 295 w 452"/>
              <a:gd name="T69" fmla="*/ 26 h 415"/>
              <a:gd name="T70" fmla="*/ 299 w 452"/>
              <a:gd name="T71" fmla="*/ 100 h 415"/>
              <a:gd name="T72" fmla="*/ 307 w 452"/>
              <a:gd name="T73" fmla="*/ 148 h 415"/>
              <a:gd name="T74" fmla="*/ 285 w 452"/>
              <a:gd name="T75" fmla="*/ 166 h 415"/>
              <a:gd name="T76" fmla="*/ 273 w 452"/>
              <a:gd name="T77" fmla="*/ 227 h 415"/>
              <a:gd name="T78" fmla="*/ 285 w 452"/>
              <a:gd name="T79" fmla="*/ 245 h 415"/>
              <a:gd name="T80" fmla="*/ 368 w 452"/>
              <a:gd name="T81" fmla="*/ 285 h 415"/>
              <a:gd name="T82" fmla="*/ 412 w 452"/>
              <a:gd name="T83" fmla="*/ 367 h 415"/>
              <a:gd name="T84" fmla="*/ 40 w 452"/>
              <a:gd name="T85" fmla="*/ 367 h 415"/>
              <a:gd name="T86" fmla="*/ 83 w 452"/>
              <a:gd name="T87" fmla="*/ 285 h 415"/>
              <a:gd name="T88" fmla="*/ 167 w 452"/>
              <a:gd name="T89" fmla="*/ 247 h 415"/>
              <a:gd name="T90" fmla="*/ 179 w 452"/>
              <a:gd name="T91" fmla="*/ 227 h 415"/>
              <a:gd name="T92" fmla="*/ 179 w 452"/>
              <a:gd name="T93" fmla="*/ 207 h 415"/>
              <a:gd name="T94" fmla="*/ 163 w 452"/>
              <a:gd name="T95" fmla="*/ 166 h 415"/>
              <a:gd name="T96" fmla="*/ 143 w 452"/>
              <a:gd name="T97" fmla="*/ 140 h 415"/>
              <a:gd name="T98" fmla="*/ 151 w 452"/>
              <a:gd name="T99" fmla="*/ 88 h 415"/>
              <a:gd name="T100" fmla="*/ 157 w 452"/>
              <a:gd name="T101" fmla="*/ 18 h 415"/>
              <a:gd name="T102" fmla="*/ 231 w 452"/>
              <a:gd name="T10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2" h="415">
                <a:moveTo>
                  <a:pt x="349" y="56"/>
                </a:moveTo>
                <a:lnTo>
                  <a:pt x="368" y="60"/>
                </a:lnTo>
                <a:lnTo>
                  <a:pt x="382" y="70"/>
                </a:lnTo>
                <a:lnTo>
                  <a:pt x="392" y="84"/>
                </a:lnTo>
                <a:lnTo>
                  <a:pt x="396" y="104"/>
                </a:lnTo>
                <a:lnTo>
                  <a:pt x="396" y="122"/>
                </a:lnTo>
                <a:lnTo>
                  <a:pt x="398" y="138"/>
                </a:lnTo>
                <a:lnTo>
                  <a:pt x="404" y="154"/>
                </a:lnTo>
                <a:lnTo>
                  <a:pt x="412" y="166"/>
                </a:lnTo>
                <a:lnTo>
                  <a:pt x="424" y="174"/>
                </a:lnTo>
                <a:lnTo>
                  <a:pt x="402" y="182"/>
                </a:lnTo>
                <a:lnTo>
                  <a:pt x="376" y="187"/>
                </a:lnTo>
                <a:lnTo>
                  <a:pt x="376" y="193"/>
                </a:lnTo>
                <a:lnTo>
                  <a:pt x="376" y="195"/>
                </a:lnTo>
                <a:lnTo>
                  <a:pt x="378" y="199"/>
                </a:lnTo>
                <a:lnTo>
                  <a:pt x="380" y="201"/>
                </a:lnTo>
                <a:lnTo>
                  <a:pt x="384" y="203"/>
                </a:lnTo>
                <a:lnTo>
                  <a:pt x="390" y="207"/>
                </a:lnTo>
                <a:lnTo>
                  <a:pt x="402" y="213"/>
                </a:lnTo>
                <a:lnTo>
                  <a:pt x="416" y="221"/>
                </a:lnTo>
                <a:lnTo>
                  <a:pt x="430" y="231"/>
                </a:lnTo>
                <a:lnTo>
                  <a:pt x="440" y="237"/>
                </a:lnTo>
                <a:lnTo>
                  <a:pt x="446" y="251"/>
                </a:lnTo>
                <a:lnTo>
                  <a:pt x="450" y="273"/>
                </a:lnTo>
                <a:lnTo>
                  <a:pt x="452" y="297"/>
                </a:lnTo>
                <a:lnTo>
                  <a:pt x="452" y="321"/>
                </a:lnTo>
                <a:lnTo>
                  <a:pt x="446" y="321"/>
                </a:lnTo>
                <a:lnTo>
                  <a:pt x="438" y="321"/>
                </a:lnTo>
                <a:lnTo>
                  <a:pt x="432" y="321"/>
                </a:lnTo>
                <a:lnTo>
                  <a:pt x="428" y="321"/>
                </a:lnTo>
                <a:lnTo>
                  <a:pt x="426" y="321"/>
                </a:lnTo>
                <a:lnTo>
                  <a:pt x="426" y="317"/>
                </a:lnTo>
                <a:lnTo>
                  <a:pt x="422" y="309"/>
                </a:lnTo>
                <a:lnTo>
                  <a:pt x="416" y="299"/>
                </a:lnTo>
                <a:lnTo>
                  <a:pt x="408" y="287"/>
                </a:lnTo>
                <a:lnTo>
                  <a:pt x="396" y="279"/>
                </a:lnTo>
                <a:lnTo>
                  <a:pt x="380" y="269"/>
                </a:lnTo>
                <a:lnTo>
                  <a:pt x="358" y="259"/>
                </a:lnTo>
                <a:lnTo>
                  <a:pt x="339" y="249"/>
                </a:lnTo>
                <a:lnTo>
                  <a:pt x="321" y="241"/>
                </a:lnTo>
                <a:lnTo>
                  <a:pt x="307" y="235"/>
                </a:lnTo>
                <a:lnTo>
                  <a:pt x="301" y="231"/>
                </a:lnTo>
                <a:lnTo>
                  <a:pt x="297" y="229"/>
                </a:lnTo>
                <a:lnTo>
                  <a:pt x="293" y="227"/>
                </a:lnTo>
                <a:lnTo>
                  <a:pt x="293" y="227"/>
                </a:lnTo>
                <a:lnTo>
                  <a:pt x="293" y="227"/>
                </a:lnTo>
                <a:lnTo>
                  <a:pt x="293" y="217"/>
                </a:lnTo>
                <a:lnTo>
                  <a:pt x="299" y="213"/>
                </a:lnTo>
                <a:lnTo>
                  <a:pt x="303" y="209"/>
                </a:lnTo>
                <a:lnTo>
                  <a:pt x="309" y="207"/>
                </a:lnTo>
                <a:lnTo>
                  <a:pt x="313" y="203"/>
                </a:lnTo>
                <a:lnTo>
                  <a:pt x="317" y="201"/>
                </a:lnTo>
                <a:lnTo>
                  <a:pt x="319" y="199"/>
                </a:lnTo>
                <a:lnTo>
                  <a:pt x="321" y="197"/>
                </a:lnTo>
                <a:lnTo>
                  <a:pt x="321" y="195"/>
                </a:lnTo>
                <a:lnTo>
                  <a:pt x="321" y="193"/>
                </a:lnTo>
                <a:lnTo>
                  <a:pt x="321" y="187"/>
                </a:lnTo>
                <a:lnTo>
                  <a:pt x="311" y="185"/>
                </a:lnTo>
                <a:lnTo>
                  <a:pt x="303" y="184"/>
                </a:lnTo>
                <a:lnTo>
                  <a:pt x="303" y="184"/>
                </a:lnTo>
                <a:lnTo>
                  <a:pt x="303" y="182"/>
                </a:lnTo>
                <a:lnTo>
                  <a:pt x="319" y="166"/>
                </a:lnTo>
                <a:lnTo>
                  <a:pt x="331" y="144"/>
                </a:lnTo>
                <a:lnTo>
                  <a:pt x="329" y="118"/>
                </a:lnTo>
                <a:lnTo>
                  <a:pt x="321" y="98"/>
                </a:lnTo>
                <a:lnTo>
                  <a:pt x="319" y="98"/>
                </a:lnTo>
                <a:lnTo>
                  <a:pt x="321" y="94"/>
                </a:lnTo>
                <a:lnTo>
                  <a:pt x="321" y="84"/>
                </a:lnTo>
                <a:lnTo>
                  <a:pt x="323" y="70"/>
                </a:lnTo>
                <a:lnTo>
                  <a:pt x="323" y="70"/>
                </a:lnTo>
                <a:lnTo>
                  <a:pt x="323" y="64"/>
                </a:lnTo>
                <a:lnTo>
                  <a:pt x="331" y="60"/>
                </a:lnTo>
                <a:lnTo>
                  <a:pt x="339" y="58"/>
                </a:lnTo>
                <a:lnTo>
                  <a:pt x="349" y="56"/>
                </a:lnTo>
                <a:close/>
                <a:moveTo>
                  <a:pt x="103" y="56"/>
                </a:moveTo>
                <a:lnTo>
                  <a:pt x="113" y="58"/>
                </a:lnTo>
                <a:lnTo>
                  <a:pt x="119" y="58"/>
                </a:lnTo>
                <a:lnTo>
                  <a:pt x="125" y="60"/>
                </a:lnTo>
                <a:lnTo>
                  <a:pt x="129" y="64"/>
                </a:lnTo>
                <a:lnTo>
                  <a:pt x="131" y="78"/>
                </a:lnTo>
                <a:lnTo>
                  <a:pt x="131" y="90"/>
                </a:lnTo>
                <a:lnTo>
                  <a:pt x="131" y="92"/>
                </a:lnTo>
                <a:lnTo>
                  <a:pt x="131" y="98"/>
                </a:lnTo>
                <a:lnTo>
                  <a:pt x="131" y="98"/>
                </a:lnTo>
                <a:lnTo>
                  <a:pt x="123" y="118"/>
                </a:lnTo>
                <a:lnTo>
                  <a:pt x="121" y="144"/>
                </a:lnTo>
                <a:lnTo>
                  <a:pt x="125" y="152"/>
                </a:lnTo>
                <a:lnTo>
                  <a:pt x="131" y="162"/>
                </a:lnTo>
                <a:lnTo>
                  <a:pt x="137" y="170"/>
                </a:lnTo>
                <a:lnTo>
                  <a:pt x="133" y="176"/>
                </a:lnTo>
                <a:lnTo>
                  <a:pt x="131" y="180"/>
                </a:lnTo>
                <a:lnTo>
                  <a:pt x="131" y="193"/>
                </a:lnTo>
                <a:lnTo>
                  <a:pt x="131" y="195"/>
                </a:lnTo>
                <a:lnTo>
                  <a:pt x="131" y="197"/>
                </a:lnTo>
                <a:lnTo>
                  <a:pt x="133" y="199"/>
                </a:lnTo>
                <a:lnTo>
                  <a:pt x="135" y="201"/>
                </a:lnTo>
                <a:lnTo>
                  <a:pt x="139" y="203"/>
                </a:lnTo>
                <a:lnTo>
                  <a:pt x="145" y="207"/>
                </a:lnTo>
                <a:lnTo>
                  <a:pt x="149" y="209"/>
                </a:lnTo>
                <a:lnTo>
                  <a:pt x="153" y="213"/>
                </a:lnTo>
                <a:lnTo>
                  <a:pt x="159" y="217"/>
                </a:lnTo>
                <a:lnTo>
                  <a:pt x="159" y="227"/>
                </a:lnTo>
                <a:lnTo>
                  <a:pt x="159" y="227"/>
                </a:lnTo>
                <a:lnTo>
                  <a:pt x="159" y="227"/>
                </a:lnTo>
                <a:lnTo>
                  <a:pt x="157" y="229"/>
                </a:lnTo>
                <a:lnTo>
                  <a:pt x="151" y="231"/>
                </a:lnTo>
                <a:lnTo>
                  <a:pt x="143" y="235"/>
                </a:lnTo>
                <a:lnTo>
                  <a:pt x="127" y="243"/>
                </a:lnTo>
                <a:lnTo>
                  <a:pt x="109" y="251"/>
                </a:lnTo>
                <a:lnTo>
                  <a:pt x="89" y="261"/>
                </a:lnTo>
                <a:lnTo>
                  <a:pt x="69" y="271"/>
                </a:lnTo>
                <a:lnTo>
                  <a:pt x="53" y="281"/>
                </a:lnTo>
                <a:lnTo>
                  <a:pt x="44" y="287"/>
                </a:lnTo>
                <a:lnTo>
                  <a:pt x="36" y="297"/>
                </a:lnTo>
                <a:lnTo>
                  <a:pt x="30" y="309"/>
                </a:lnTo>
                <a:lnTo>
                  <a:pt x="28" y="317"/>
                </a:lnTo>
                <a:lnTo>
                  <a:pt x="26" y="321"/>
                </a:lnTo>
                <a:lnTo>
                  <a:pt x="24" y="321"/>
                </a:lnTo>
                <a:lnTo>
                  <a:pt x="20" y="321"/>
                </a:lnTo>
                <a:lnTo>
                  <a:pt x="12" y="321"/>
                </a:lnTo>
                <a:lnTo>
                  <a:pt x="6" y="321"/>
                </a:lnTo>
                <a:lnTo>
                  <a:pt x="0" y="321"/>
                </a:lnTo>
                <a:lnTo>
                  <a:pt x="0" y="297"/>
                </a:lnTo>
                <a:lnTo>
                  <a:pt x="2" y="273"/>
                </a:lnTo>
                <a:lnTo>
                  <a:pt x="6" y="251"/>
                </a:lnTo>
                <a:lnTo>
                  <a:pt x="12" y="237"/>
                </a:lnTo>
                <a:lnTo>
                  <a:pt x="22" y="231"/>
                </a:lnTo>
                <a:lnTo>
                  <a:pt x="36" y="223"/>
                </a:lnTo>
                <a:lnTo>
                  <a:pt x="50" y="213"/>
                </a:lnTo>
                <a:lnTo>
                  <a:pt x="61" y="207"/>
                </a:lnTo>
                <a:lnTo>
                  <a:pt x="67" y="203"/>
                </a:lnTo>
                <a:lnTo>
                  <a:pt x="71" y="201"/>
                </a:lnTo>
                <a:lnTo>
                  <a:pt x="73" y="197"/>
                </a:lnTo>
                <a:lnTo>
                  <a:pt x="75" y="195"/>
                </a:lnTo>
                <a:lnTo>
                  <a:pt x="75" y="193"/>
                </a:lnTo>
                <a:lnTo>
                  <a:pt x="75" y="191"/>
                </a:lnTo>
                <a:lnTo>
                  <a:pt x="75" y="187"/>
                </a:lnTo>
                <a:lnTo>
                  <a:pt x="75" y="184"/>
                </a:lnTo>
                <a:lnTo>
                  <a:pt x="75" y="182"/>
                </a:lnTo>
                <a:lnTo>
                  <a:pt x="75" y="180"/>
                </a:lnTo>
                <a:lnTo>
                  <a:pt x="73" y="176"/>
                </a:lnTo>
                <a:lnTo>
                  <a:pt x="71" y="172"/>
                </a:lnTo>
                <a:lnTo>
                  <a:pt x="69" y="166"/>
                </a:lnTo>
                <a:lnTo>
                  <a:pt x="67" y="162"/>
                </a:lnTo>
                <a:lnTo>
                  <a:pt x="67" y="158"/>
                </a:lnTo>
                <a:lnTo>
                  <a:pt x="67" y="156"/>
                </a:lnTo>
                <a:lnTo>
                  <a:pt x="63" y="156"/>
                </a:lnTo>
                <a:lnTo>
                  <a:pt x="59" y="152"/>
                </a:lnTo>
                <a:lnTo>
                  <a:pt x="55" y="148"/>
                </a:lnTo>
                <a:lnTo>
                  <a:pt x="53" y="140"/>
                </a:lnTo>
                <a:lnTo>
                  <a:pt x="53" y="134"/>
                </a:lnTo>
                <a:lnTo>
                  <a:pt x="53" y="128"/>
                </a:lnTo>
                <a:lnTo>
                  <a:pt x="55" y="122"/>
                </a:lnTo>
                <a:lnTo>
                  <a:pt x="59" y="120"/>
                </a:lnTo>
                <a:lnTo>
                  <a:pt x="57" y="120"/>
                </a:lnTo>
                <a:lnTo>
                  <a:pt x="57" y="116"/>
                </a:lnTo>
                <a:lnTo>
                  <a:pt x="57" y="112"/>
                </a:lnTo>
                <a:lnTo>
                  <a:pt x="55" y="104"/>
                </a:lnTo>
                <a:lnTo>
                  <a:pt x="55" y="94"/>
                </a:lnTo>
                <a:lnTo>
                  <a:pt x="57" y="86"/>
                </a:lnTo>
                <a:lnTo>
                  <a:pt x="59" y="78"/>
                </a:lnTo>
                <a:lnTo>
                  <a:pt x="61" y="74"/>
                </a:lnTo>
                <a:lnTo>
                  <a:pt x="63" y="70"/>
                </a:lnTo>
                <a:lnTo>
                  <a:pt x="65" y="66"/>
                </a:lnTo>
                <a:lnTo>
                  <a:pt x="65" y="66"/>
                </a:lnTo>
                <a:lnTo>
                  <a:pt x="69" y="64"/>
                </a:lnTo>
                <a:lnTo>
                  <a:pt x="77" y="62"/>
                </a:lnTo>
                <a:lnTo>
                  <a:pt x="89" y="58"/>
                </a:lnTo>
                <a:lnTo>
                  <a:pt x="103" y="56"/>
                </a:lnTo>
                <a:close/>
                <a:moveTo>
                  <a:pt x="231" y="0"/>
                </a:moveTo>
                <a:lnTo>
                  <a:pt x="253" y="2"/>
                </a:lnTo>
                <a:lnTo>
                  <a:pt x="265" y="8"/>
                </a:lnTo>
                <a:lnTo>
                  <a:pt x="273" y="16"/>
                </a:lnTo>
                <a:lnTo>
                  <a:pt x="287" y="18"/>
                </a:lnTo>
                <a:lnTo>
                  <a:pt x="295" y="26"/>
                </a:lnTo>
                <a:lnTo>
                  <a:pt x="301" y="38"/>
                </a:lnTo>
                <a:lnTo>
                  <a:pt x="301" y="56"/>
                </a:lnTo>
                <a:lnTo>
                  <a:pt x="301" y="70"/>
                </a:lnTo>
                <a:lnTo>
                  <a:pt x="301" y="86"/>
                </a:lnTo>
                <a:lnTo>
                  <a:pt x="299" y="100"/>
                </a:lnTo>
                <a:lnTo>
                  <a:pt x="299" y="106"/>
                </a:lnTo>
                <a:lnTo>
                  <a:pt x="305" y="112"/>
                </a:lnTo>
                <a:lnTo>
                  <a:pt x="309" y="124"/>
                </a:lnTo>
                <a:lnTo>
                  <a:pt x="309" y="140"/>
                </a:lnTo>
                <a:lnTo>
                  <a:pt x="307" y="148"/>
                </a:lnTo>
                <a:lnTo>
                  <a:pt x="303" y="154"/>
                </a:lnTo>
                <a:lnTo>
                  <a:pt x="299" y="160"/>
                </a:lnTo>
                <a:lnTo>
                  <a:pt x="293" y="164"/>
                </a:lnTo>
                <a:lnTo>
                  <a:pt x="289" y="166"/>
                </a:lnTo>
                <a:lnTo>
                  <a:pt x="285" y="166"/>
                </a:lnTo>
                <a:lnTo>
                  <a:pt x="285" y="172"/>
                </a:lnTo>
                <a:lnTo>
                  <a:pt x="283" y="184"/>
                </a:lnTo>
                <a:lnTo>
                  <a:pt x="279" y="197"/>
                </a:lnTo>
                <a:lnTo>
                  <a:pt x="273" y="207"/>
                </a:lnTo>
                <a:lnTo>
                  <a:pt x="273" y="227"/>
                </a:lnTo>
                <a:lnTo>
                  <a:pt x="273" y="231"/>
                </a:lnTo>
                <a:lnTo>
                  <a:pt x="275" y="233"/>
                </a:lnTo>
                <a:lnTo>
                  <a:pt x="275" y="237"/>
                </a:lnTo>
                <a:lnTo>
                  <a:pt x="279" y="241"/>
                </a:lnTo>
                <a:lnTo>
                  <a:pt x="285" y="245"/>
                </a:lnTo>
                <a:lnTo>
                  <a:pt x="293" y="251"/>
                </a:lnTo>
                <a:lnTo>
                  <a:pt x="307" y="257"/>
                </a:lnTo>
                <a:lnTo>
                  <a:pt x="327" y="265"/>
                </a:lnTo>
                <a:lnTo>
                  <a:pt x="347" y="275"/>
                </a:lnTo>
                <a:lnTo>
                  <a:pt x="368" y="285"/>
                </a:lnTo>
                <a:lnTo>
                  <a:pt x="384" y="295"/>
                </a:lnTo>
                <a:lnTo>
                  <a:pt x="394" y="301"/>
                </a:lnTo>
                <a:lnTo>
                  <a:pt x="402" y="317"/>
                </a:lnTo>
                <a:lnTo>
                  <a:pt x="408" y="341"/>
                </a:lnTo>
                <a:lnTo>
                  <a:pt x="412" y="367"/>
                </a:lnTo>
                <a:lnTo>
                  <a:pt x="414" y="395"/>
                </a:lnTo>
                <a:lnTo>
                  <a:pt x="414" y="415"/>
                </a:lnTo>
                <a:lnTo>
                  <a:pt x="38" y="415"/>
                </a:lnTo>
                <a:lnTo>
                  <a:pt x="38" y="395"/>
                </a:lnTo>
                <a:lnTo>
                  <a:pt x="40" y="367"/>
                </a:lnTo>
                <a:lnTo>
                  <a:pt x="44" y="341"/>
                </a:lnTo>
                <a:lnTo>
                  <a:pt x="50" y="317"/>
                </a:lnTo>
                <a:lnTo>
                  <a:pt x="57" y="301"/>
                </a:lnTo>
                <a:lnTo>
                  <a:pt x="67" y="295"/>
                </a:lnTo>
                <a:lnTo>
                  <a:pt x="83" y="285"/>
                </a:lnTo>
                <a:lnTo>
                  <a:pt x="105" y="275"/>
                </a:lnTo>
                <a:lnTo>
                  <a:pt x="125" y="265"/>
                </a:lnTo>
                <a:lnTo>
                  <a:pt x="145" y="255"/>
                </a:lnTo>
                <a:lnTo>
                  <a:pt x="159" y="251"/>
                </a:lnTo>
                <a:lnTo>
                  <a:pt x="167" y="247"/>
                </a:lnTo>
                <a:lnTo>
                  <a:pt x="173" y="241"/>
                </a:lnTo>
                <a:lnTo>
                  <a:pt x="177" y="237"/>
                </a:lnTo>
                <a:lnTo>
                  <a:pt x="177" y="235"/>
                </a:lnTo>
                <a:lnTo>
                  <a:pt x="179" y="231"/>
                </a:lnTo>
                <a:lnTo>
                  <a:pt x="179" y="227"/>
                </a:lnTo>
                <a:lnTo>
                  <a:pt x="179" y="223"/>
                </a:lnTo>
                <a:lnTo>
                  <a:pt x="179" y="219"/>
                </a:lnTo>
                <a:lnTo>
                  <a:pt x="179" y="213"/>
                </a:lnTo>
                <a:lnTo>
                  <a:pt x="179" y="209"/>
                </a:lnTo>
                <a:lnTo>
                  <a:pt x="179" y="207"/>
                </a:lnTo>
                <a:lnTo>
                  <a:pt x="173" y="197"/>
                </a:lnTo>
                <a:lnTo>
                  <a:pt x="169" y="184"/>
                </a:lnTo>
                <a:lnTo>
                  <a:pt x="167" y="172"/>
                </a:lnTo>
                <a:lnTo>
                  <a:pt x="167" y="166"/>
                </a:lnTo>
                <a:lnTo>
                  <a:pt x="163" y="166"/>
                </a:lnTo>
                <a:lnTo>
                  <a:pt x="159" y="164"/>
                </a:lnTo>
                <a:lnTo>
                  <a:pt x="153" y="160"/>
                </a:lnTo>
                <a:lnTo>
                  <a:pt x="149" y="154"/>
                </a:lnTo>
                <a:lnTo>
                  <a:pt x="145" y="148"/>
                </a:lnTo>
                <a:lnTo>
                  <a:pt x="143" y="140"/>
                </a:lnTo>
                <a:lnTo>
                  <a:pt x="143" y="124"/>
                </a:lnTo>
                <a:lnTo>
                  <a:pt x="147" y="112"/>
                </a:lnTo>
                <a:lnTo>
                  <a:pt x="153" y="106"/>
                </a:lnTo>
                <a:lnTo>
                  <a:pt x="153" y="102"/>
                </a:lnTo>
                <a:lnTo>
                  <a:pt x="151" y="88"/>
                </a:lnTo>
                <a:lnTo>
                  <a:pt x="151" y="72"/>
                </a:lnTo>
                <a:lnTo>
                  <a:pt x="151" y="54"/>
                </a:lnTo>
                <a:lnTo>
                  <a:pt x="151" y="40"/>
                </a:lnTo>
                <a:lnTo>
                  <a:pt x="153" y="28"/>
                </a:lnTo>
                <a:lnTo>
                  <a:pt x="157" y="18"/>
                </a:lnTo>
                <a:lnTo>
                  <a:pt x="165" y="16"/>
                </a:lnTo>
                <a:lnTo>
                  <a:pt x="181" y="14"/>
                </a:lnTo>
                <a:lnTo>
                  <a:pt x="197" y="8"/>
                </a:lnTo>
                <a:lnTo>
                  <a:pt x="213" y="2"/>
                </a:lnTo>
                <a:lnTo>
                  <a:pt x="231" y="0"/>
                </a:lnTo>
                <a:close/>
              </a:path>
            </a:pathLst>
          </a:custGeom>
          <a:solidFill>
            <a:srgbClr val="C1AC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Kantar"/>
            </a:endParaRPr>
          </a:p>
        </p:txBody>
      </p:sp>
      <p:sp>
        <p:nvSpPr>
          <p:cNvPr id="23" name="Freeform 9">
            <a:extLst>
              <a:ext uri="{FF2B5EF4-FFF2-40B4-BE49-F238E27FC236}">
                <a16:creationId xmlns:a16="http://schemas.microsoft.com/office/drawing/2014/main" id="{2CD7C3B9-CF79-4DCB-A50C-CACA4EBEF564}"/>
              </a:ext>
            </a:extLst>
          </p:cNvPr>
          <p:cNvSpPr>
            <a:spLocks noChangeAspect="1" noEditPoints="1"/>
          </p:cNvSpPr>
          <p:nvPr/>
        </p:nvSpPr>
        <p:spPr bwMode="auto">
          <a:xfrm>
            <a:off x="8310748" y="2201659"/>
            <a:ext cx="717550" cy="700088"/>
          </a:xfrm>
          <a:custGeom>
            <a:avLst/>
            <a:gdLst>
              <a:gd name="T0" fmla="*/ 393 w 452"/>
              <a:gd name="T1" fmla="*/ 441 h 441"/>
              <a:gd name="T2" fmla="*/ 231 w 452"/>
              <a:gd name="T3" fmla="*/ 405 h 441"/>
              <a:gd name="T4" fmla="*/ 231 w 452"/>
              <a:gd name="T5" fmla="*/ 353 h 441"/>
              <a:gd name="T6" fmla="*/ 221 w 452"/>
              <a:gd name="T7" fmla="*/ 405 h 441"/>
              <a:gd name="T8" fmla="*/ 109 w 452"/>
              <a:gd name="T9" fmla="*/ 353 h 441"/>
              <a:gd name="T10" fmla="*/ 159 w 452"/>
              <a:gd name="T11" fmla="*/ 353 h 441"/>
              <a:gd name="T12" fmla="*/ 50 w 452"/>
              <a:gd name="T13" fmla="*/ 405 h 441"/>
              <a:gd name="T14" fmla="*/ 50 w 452"/>
              <a:gd name="T15" fmla="*/ 353 h 441"/>
              <a:gd name="T16" fmla="*/ 401 w 452"/>
              <a:gd name="T17" fmla="*/ 343 h 441"/>
              <a:gd name="T18" fmla="*/ 291 w 452"/>
              <a:gd name="T19" fmla="*/ 293 h 441"/>
              <a:gd name="T20" fmla="*/ 341 w 452"/>
              <a:gd name="T21" fmla="*/ 293 h 441"/>
              <a:gd name="T22" fmla="*/ 231 w 452"/>
              <a:gd name="T23" fmla="*/ 343 h 441"/>
              <a:gd name="T24" fmla="*/ 231 w 452"/>
              <a:gd name="T25" fmla="*/ 293 h 441"/>
              <a:gd name="T26" fmla="*/ 159 w 452"/>
              <a:gd name="T27" fmla="*/ 343 h 441"/>
              <a:gd name="T28" fmla="*/ 50 w 452"/>
              <a:gd name="T29" fmla="*/ 293 h 441"/>
              <a:gd name="T30" fmla="*/ 99 w 452"/>
              <a:gd name="T31" fmla="*/ 293 h 441"/>
              <a:gd name="T32" fmla="*/ 351 w 452"/>
              <a:gd name="T33" fmla="*/ 283 h 441"/>
              <a:gd name="T34" fmla="*/ 351 w 452"/>
              <a:gd name="T35" fmla="*/ 234 h 441"/>
              <a:gd name="T36" fmla="*/ 341 w 452"/>
              <a:gd name="T37" fmla="*/ 283 h 441"/>
              <a:gd name="T38" fmla="*/ 231 w 452"/>
              <a:gd name="T39" fmla="*/ 234 h 441"/>
              <a:gd name="T40" fmla="*/ 281 w 452"/>
              <a:gd name="T41" fmla="*/ 234 h 441"/>
              <a:gd name="T42" fmla="*/ 169 w 452"/>
              <a:gd name="T43" fmla="*/ 283 h 441"/>
              <a:gd name="T44" fmla="*/ 169 w 452"/>
              <a:gd name="T45" fmla="*/ 234 h 441"/>
              <a:gd name="T46" fmla="*/ 159 w 452"/>
              <a:gd name="T47" fmla="*/ 283 h 441"/>
              <a:gd name="T48" fmla="*/ 0 w 452"/>
              <a:gd name="T49" fmla="*/ 190 h 441"/>
              <a:gd name="T50" fmla="*/ 379 w 452"/>
              <a:gd name="T51" fmla="*/ 369 h 441"/>
              <a:gd name="T52" fmla="*/ 371 w 452"/>
              <a:gd name="T53" fmla="*/ 377 h 441"/>
              <a:gd name="T54" fmla="*/ 6 w 452"/>
              <a:gd name="T55" fmla="*/ 439 h 441"/>
              <a:gd name="T56" fmla="*/ 0 w 452"/>
              <a:gd name="T57" fmla="*/ 433 h 441"/>
              <a:gd name="T58" fmla="*/ 62 w 452"/>
              <a:gd name="T59" fmla="*/ 64 h 441"/>
              <a:gd name="T60" fmla="*/ 74 w 452"/>
              <a:gd name="T61" fmla="*/ 132 h 441"/>
              <a:gd name="T62" fmla="*/ 121 w 452"/>
              <a:gd name="T63" fmla="*/ 140 h 441"/>
              <a:gd name="T64" fmla="*/ 149 w 452"/>
              <a:gd name="T65" fmla="*/ 102 h 441"/>
              <a:gd name="T66" fmla="*/ 303 w 452"/>
              <a:gd name="T67" fmla="*/ 102 h 441"/>
              <a:gd name="T68" fmla="*/ 331 w 452"/>
              <a:gd name="T69" fmla="*/ 140 h 441"/>
              <a:gd name="T70" fmla="*/ 379 w 452"/>
              <a:gd name="T71" fmla="*/ 132 h 441"/>
              <a:gd name="T72" fmla="*/ 391 w 452"/>
              <a:gd name="T73" fmla="*/ 64 h 441"/>
              <a:gd name="T74" fmla="*/ 450 w 452"/>
              <a:gd name="T75" fmla="*/ 70 h 441"/>
              <a:gd name="T76" fmla="*/ 0 w 452"/>
              <a:gd name="T77" fmla="*/ 166 h 441"/>
              <a:gd name="T78" fmla="*/ 4 w 452"/>
              <a:gd name="T79" fmla="*/ 66 h 441"/>
              <a:gd name="T80" fmla="*/ 355 w 452"/>
              <a:gd name="T81" fmla="*/ 2 h 441"/>
              <a:gd name="T82" fmla="*/ 367 w 452"/>
              <a:gd name="T83" fmla="*/ 18 h 441"/>
              <a:gd name="T84" fmla="*/ 361 w 452"/>
              <a:gd name="T85" fmla="*/ 114 h 441"/>
              <a:gd name="T86" fmla="*/ 339 w 452"/>
              <a:gd name="T87" fmla="*/ 118 h 441"/>
              <a:gd name="T88" fmla="*/ 329 w 452"/>
              <a:gd name="T89" fmla="*/ 102 h 441"/>
              <a:gd name="T90" fmla="*/ 333 w 452"/>
              <a:gd name="T91" fmla="*/ 6 h 441"/>
              <a:gd name="T92" fmla="*/ 105 w 452"/>
              <a:gd name="T93" fmla="*/ 0 h 441"/>
              <a:gd name="T94" fmla="*/ 121 w 452"/>
              <a:gd name="T95" fmla="*/ 12 h 441"/>
              <a:gd name="T96" fmla="*/ 121 w 452"/>
              <a:gd name="T97" fmla="*/ 108 h 441"/>
              <a:gd name="T98" fmla="*/ 105 w 452"/>
              <a:gd name="T99" fmla="*/ 120 h 441"/>
              <a:gd name="T100" fmla="*/ 88 w 452"/>
              <a:gd name="T101" fmla="*/ 108 h 441"/>
              <a:gd name="T102" fmla="*/ 88 w 452"/>
              <a:gd name="T103" fmla="*/ 12 h 441"/>
              <a:gd name="T104" fmla="*/ 105 w 452"/>
              <a:gd name="T105"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2" h="441">
                <a:moveTo>
                  <a:pt x="393" y="389"/>
                </a:moveTo>
                <a:lnTo>
                  <a:pt x="452" y="389"/>
                </a:lnTo>
                <a:lnTo>
                  <a:pt x="393" y="441"/>
                </a:lnTo>
                <a:lnTo>
                  <a:pt x="393" y="389"/>
                </a:lnTo>
                <a:close/>
                <a:moveTo>
                  <a:pt x="231" y="353"/>
                </a:moveTo>
                <a:lnTo>
                  <a:pt x="231" y="405"/>
                </a:lnTo>
                <a:lnTo>
                  <a:pt x="281" y="405"/>
                </a:lnTo>
                <a:lnTo>
                  <a:pt x="281" y="353"/>
                </a:lnTo>
                <a:lnTo>
                  <a:pt x="231" y="353"/>
                </a:lnTo>
                <a:close/>
                <a:moveTo>
                  <a:pt x="169" y="353"/>
                </a:moveTo>
                <a:lnTo>
                  <a:pt x="169" y="405"/>
                </a:lnTo>
                <a:lnTo>
                  <a:pt x="221" y="405"/>
                </a:lnTo>
                <a:lnTo>
                  <a:pt x="221" y="353"/>
                </a:lnTo>
                <a:lnTo>
                  <a:pt x="169" y="353"/>
                </a:lnTo>
                <a:close/>
                <a:moveTo>
                  <a:pt x="109" y="353"/>
                </a:moveTo>
                <a:lnTo>
                  <a:pt x="109" y="405"/>
                </a:lnTo>
                <a:lnTo>
                  <a:pt x="159" y="405"/>
                </a:lnTo>
                <a:lnTo>
                  <a:pt x="159" y="353"/>
                </a:lnTo>
                <a:lnTo>
                  <a:pt x="109" y="353"/>
                </a:lnTo>
                <a:close/>
                <a:moveTo>
                  <a:pt x="50" y="353"/>
                </a:moveTo>
                <a:lnTo>
                  <a:pt x="50" y="405"/>
                </a:lnTo>
                <a:lnTo>
                  <a:pt x="99" y="405"/>
                </a:lnTo>
                <a:lnTo>
                  <a:pt x="99" y="353"/>
                </a:lnTo>
                <a:lnTo>
                  <a:pt x="50" y="353"/>
                </a:lnTo>
                <a:close/>
                <a:moveTo>
                  <a:pt x="351" y="293"/>
                </a:moveTo>
                <a:lnTo>
                  <a:pt x="351" y="343"/>
                </a:lnTo>
                <a:lnTo>
                  <a:pt x="401" y="343"/>
                </a:lnTo>
                <a:lnTo>
                  <a:pt x="401" y="293"/>
                </a:lnTo>
                <a:lnTo>
                  <a:pt x="351" y="293"/>
                </a:lnTo>
                <a:close/>
                <a:moveTo>
                  <a:pt x="291" y="293"/>
                </a:moveTo>
                <a:lnTo>
                  <a:pt x="291" y="343"/>
                </a:lnTo>
                <a:lnTo>
                  <a:pt x="341" y="343"/>
                </a:lnTo>
                <a:lnTo>
                  <a:pt x="341" y="293"/>
                </a:lnTo>
                <a:lnTo>
                  <a:pt x="291" y="293"/>
                </a:lnTo>
                <a:close/>
                <a:moveTo>
                  <a:pt x="231" y="293"/>
                </a:moveTo>
                <a:lnTo>
                  <a:pt x="231" y="343"/>
                </a:lnTo>
                <a:lnTo>
                  <a:pt x="281" y="343"/>
                </a:lnTo>
                <a:lnTo>
                  <a:pt x="281" y="293"/>
                </a:lnTo>
                <a:lnTo>
                  <a:pt x="231" y="293"/>
                </a:lnTo>
                <a:close/>
                <a:moveTo>
                  <a:pt x="109" y="293"/>
                </a:moveTo>
                <a:lnTo>
                  <a:pt x="109" y="343"/>
                </a:lnTo>
                <a:lnTo>
                  <a:pt x="159" y="343"/>
                </a:lnTo>
                <a:lnTo>
                  <a:pt x="159" y="293"/>
                </a:lnTo>
                <a:lnTo>
                  <a:pt x="109" y="293"/>
                </a:lnTo>
                <a:close/>
                <a:moveTo>
                  <a:pt x="50" y="293"/>
                </a:moveTo>
                <a:lnTo>
                  <a:pt x="50" y="343"/>
                </a:lnTo>
                <a:lnTo>
                  <a:pt x="99" y="343"/>
                </a:lnTo>
                <a:lnTo>
                  <a:pt x="99" y="293"/>
                </a:lnTo>
                <a:lnTo>
                  <a:pt x="50" y="293"/>
                </a:lnTo>
                <a:close/>
                <a:moveTo>
                  <a:pt x="351" y="234"/>
                </a:moveTo>
                <a:lnTo>
                  <a:pt x="351" y="283"/>
                </a:lnTo>
                <a:lnTo>
                  <a:pt x="401" y="283"/>
                </a:lnTo>
                <a:lnTo>
                  <a:pt x="401" y="234"/>
                </a:lnTo>
                <a:lnTo>
                  <a:pt x="351" y="234"/>
                </a:lnTo>
                <a:close/>
                <a:moveTo>
                  <a:pt x="291" y="234"/>
                </a:moveTo>
                <a:lnTo>
                  <a:pt x="291" y="283"/>
                </a:lnTo>
                <a:lnTo>
                  <a:pt x="341" y="283"/>
                </a:lnTo>
                <a:lnTo>
                  <a:pt x="341" y="234"/>
                </a:lnTo>
                <a:lnTo>
                  <a:pt x="291" y="234"/>
                </a:lnTo>
                <a:close/>
                <a:moveTo>
                  <a:pt x="231" y="234"/>
                </a:moveTo>
                <a:lnTo>
                  <a:pt x="231" y="283"/>
                </a:lnTo>
                <a:lnTo>
                  <a:pt x="281" y="283"/>
                </a:lnTo>
                <a:lnTo>
                  <a:pt x="281" y="234"/>
                </a:lnTo>
                <a:lnTo>
                  <a:pt x="231" y="234"/>
                </a:lnTo>
                <a:close/>
                <a:moveTo>
                  <a:pt x="169" y="234"/>
                </a:moveTo>
                <a:lnTo>
                  <a:pt x="169" y="283"/>
                </a:lnTo>
                <a:lnTo>
                  <a:pt x="221" y="283"/>
                </a:lnTo>
                <a:lnTo>
                  <a:pt x="221" y="234"/>
                </a:lnTo>
                <a:lnTo>
                  <a:pt x="169" y="234"/>
                </a:lnTo>
                <a:close/>
                <a:moveTo>
                  <a:pt x="109" y="234"/>
                </a:moveTo>
                <a:lnTo>
                  <a:pt x="109" y="283"/>
                </a:lnTo>
                <a:lnTo>
                  <a:pt x="159" y="283"/>
                </a:lnTo>
                <a:lnTo>
                  <a:pt x="159" y="234"/>
                </a:lnTo>
                <a:lnTo>
                  <a:pt x="109" y="234"/>
                </a:lnTo>
                <a:close/>
                <a:moveTo>
                  <a:pt x="0" y="190"/>
                </a:moveTo>
                <a:lnTo>
                  <a:pt x="452" y="190"/>
                </a:lnTo>
                <a:lnTo>
                  <a:pt x="452" y="369"/>
                </a:lnTo>
                <a:lnTo>
                  <a:pt x="379" y="369"/>
                </a:lnTo>
                <a:lnTo>
                  <a:pt x="375" y="369"/>
                </a:lnTo>
                <a:lnTo>
                  <a:pt x="373" y="373"/>
                </a:lnTo>
                <a:lnTo>
                  <a:pt x="371" y="377"/>
                </a:lnTo>
                <a:lnTo>
                  <a:pt x="371" y="441"/>
                </a:lnTo>
                <a:lnTo>
                  <a:pt x="10" y="441"/>
                </a:lnTo>
                <a:lnTo>
                  <a:pt x="6" y="439"/>
                </a:lnTo>
                <a:lnTo>
                  <a:pt x="2" y="437"/>
                </a:lnTo>
                <a:lnTo>
                  <a:pt x="0" y="435"/>
                </a:lnTo>
                <a:lnTo>
                  <a:pt x="0" y="433"/>
                </a:lnTo>
                <a:lnTo>
                  <a:pt x="0" y="190"/>
                </a:lnTo>
                <a:close/>
                <a:moveTo>
                  <a:pt x="10" y="64"/>
                </a:moveTo>
                <a:lnTo>
                  <a:pt x="62" y="64"/>
                </a:lnTo>
                <a:lnTo>
                  <a:pt x="62" y="102"/>
                </a:lnTo>
                <a:lnTo>
                  <a:pt x="64" y="118"/>
                </a:lnTo>
                <a:lnTo>
                  <a:pt x="74" y="132"/>
                </a:lnTo>
                <a:lnTo>
                  <a:pt x="88" y="140"/>
                </a:lnTo>
                <a:lnTo>
                  <a:pt x="105" y="144"/>
                </a:lnTo>
                <a:lnTo>
                  <a:pt x="121" y="140"/>
                </a:lnTo>
                <a:lnTo>
                  <a:pt x="135" y="132"/>
                </a:lnTo>
                <a:lnTo>
                  <a:pt x="145" y="118"/>
                </a:lnTo>
                <a:lnTo>
                  <a:pt x="149" y="102"/>
                </a:lnTo>
                <a:lnTo>
                  <a:pt x="149" y="64"/>
                </a:lnTo>
                <a:lnTo>
                  <a:pt x="303" y="64"/>
                </a:lnTo>
                <a:lnTo>
                  <a:pt x="303" y="102"/>
                </a:lnTo>
                <a:lnTo>
                  <a:pt x="307" y="118"/>
                </a:lnTo>
                <a:lnTo>
                  <a:pt x="317" y="132"/>
                </a:lnTo>
                <a:lnTo>
                  <a:pt x="331" y="140"/>
                </a:lnTo>
                <a:lnTo>
                  <a:pt x="347" y="144"/>
                </a:lnTo>
                <a:lnTo>
                  <a:pt x="365" y="140"/>
                </a:lnTo>
                <a:lnTo>
                  <a:pt x="379" y="132"/>
                </a:lnTo>
                <a:lnTo>
                  <a:pt x="387" y="118"/>
                </a:lnTo>
                <a:lnTo>
                  <a:pt x="391" y="102"/>
                </a:lnTo>
                <a:lnTo>
                  <a:pt x="391" y="64"/>
                </a:lnTo>
                <a:lnTo>
                  <a:pt x="442" y="64"/>
                </a:lnTo>
                <a:lnTo>
                  <a:pt x="446" y="66"/>
                </a:lnTo>
                <a:lnTo>
                  <a:pt x="450" y="70"/>
                </a:lnTo>
                <a:lnTo>
                  <a:pt x="452" y="74"/>
                </a:lnTo>
                <a:lnTo>
                  <a:pt x="452" y="166"/>
                </a:lnTo>
                <a:lnTo>
                  <a:pt x="0" y="166"/>
                </a:lnTo>
                <a:lnTo>
                  <a:pt x="0" y="74"/>
                </a:lnTo>
                <a:lnTo>
                  <a:pt x="0" y="70"/>
                </a:lnTo>
                <a:lnTo>
                  <a:pt x="4" y="66"/>
                </a:lnTo>
                <a:lnTo>
                  <a:pt x="10" y="64"/>
                </a:lnTo>
                <a:close/>
                <a:moveTo>
                  <a:pt x="347" y="0"/>
                </a:moveTo>
                <a:lnTo>
                  <a:pt x="355" y="2"/>
                </a:lnTo>
                <a:lnTo>
                  <a:pt x="361" y="6"/>
                </a:lnTo>
                <a:lnTo>
                  <a:pt x="365" y="12"/>
                </a:lnTo>
                <a:lnTo>
                  <a:pt x="367" y="18"/>
                </a:lnTo>
                <a:lnTo>
                  <a:pt x="367" y="102"/>
                </a:lnTo>
                <a:lnTo>
                  <a:pt x="365" y="108"/>
                </a:lnTo>
                <a:lnTo>
                  <a:pt x="361" y="114"/>
                </a:lnTo>
                <a:lnTo>
                  <a:pt x="355" y="118"/>
                </a:lnTo>
                <a:lnTo>
                  <a:pt x="347" y="120"/>
                </a:lnTo>
                <a:lnTo>
                  <a:pt x="339" y="118"/>
                </a:lnTo>
                <a:lnTo>
                  <a:pt x="333" y="114"/>
                </a:lnTo>
                <a:lnTo>
                  <a:pt x="329" y="108"/>
                </a:lnTo>
                <a:lnTo>
                  <a:pt x="329" y="102"/>
                </a:lnTo>
                <a:lnTo>
                  <a:pt x="329" y="18"/>
                </a:lnTo>
                <a:lnTo>
                  <a:pt x="329" y="12"/>
                </a:lnTo>
                <a:lnTo>
                  <a:pt x="333" y="6"/>
                </a:lnTo>
                <a:lnTo>
                  <a:pt x="339" y="2"/>
                </a:lnTo>
                <a:lnTo>
                  <a:pt x="347" y="0"/>
                </a:lnTo>
                <a:close/>
                <a:moveTo>
                  <a:pt x="105" y="0"/>
                </a:moveTo>
                <a:lnTo>
                  <a:pt x="111" y="2"/>
                </a:lnTo>
                <a:lnTo>
                  <a:pt x="117" y="6"/>
                </a:lnTo>
                <a:lnTo>
                  <a:pt x="121" y="12"/>
                </a:lnTo>
                <a:lnTo>
                  <a:pt x="123" y="18"/>
                </a:lnTo>
                <a:lnTo>
                  <a:pt x="123" y="102"/>
                </a:lnTo>
                <a:lnTo>
                  <a:pt x="121" y="108"/>
                </a:lnTo>
                <a:lnTo>
                  <a:pt x="117" y="114"/>
                </a:lnTo>
                <a:lnTo>
                  <a:pt x="111" y="118"/>
                </a:lnTo>
                <a:lnTo>
                  <a:pt x="105" y="120"/>
                </a:lnTo>
                <a:lnTo>
                  <a:pt x="97" y="118"/>
                </a:lnTo>
                <a:lnTo>
                  <a:pt x="92" y="114"/>
                </a:lnTo>
                <a:lnTo>
                  <a:pt x="88" y="108"/>
                </a:lnTo>
                <a:lnTo>
                  <a:pt x="86" y="102"/>
                </a:lnTo>
                <a:lnTo>
                  <a:pt x="86" y="18"/>
                </a:lnTo>
                <a:lnTo>
                  <a:pt x="88" y="12"/>
                </a:lnTo>
                <a:lnTo>
                  <a:pt x="92" y="6"/>
                </a:lnTo>
                <a:lnTo>
                  <a:pt x="97" y="2"/>
                </a:lnTo>
                <a:lnTo>
                  <a:pt x="105" y="0"/>
                </a:lnTo>
                <a:close/>
              </a:path>
            </a:pathLst>
          </a:custGeom>
          <a:solidFill>
            <a:srgbClr val="C1AC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Kantar"/>
            </a:endParaRPr>
          </a:p>
        </p:txBody>
      </p:sp>
      <p:sp>
        <p:nvSpPr>
          <p:cNvPr id="7" name="TextBox 6">
            <a:extLst>
              <a:ext uri="{FF2B5EF4-FFF2-40B4-BE49-F238E27FC236}">
                <a16:creationId xmlns:a16="http://schemas.microsoft.com/office/drawing/2014/main" id="{D1357CC0-56E1-750B-BEB0-3EF78E1608D2}"/>
              </a:ext>
            </a:extLst>
          </p:cNvPr>
          <p:cNvSpPr txBox="1"/>
          <p:nvPr/>
        </p:nvSpPr>
        <p:spPr>
          <a:xfrm>
            <a:off x="256760" y="1605855"/>
            <a:ext cx="11397712" cy="369332"/>
          </a:xfrm>
          <a:prstGeom prst="rect">
            <a:avLst/>
          </a:prstGeom>
          <a:noFill/>
        </p:spPr>
        <p:txBody>
          <a:bodyPr wrap="square">
            <a:spAutoFit/>
          </a:bodyPr>
          <a:lstStyle/>
          <a:p>
            <a:pPr algn="just"/>
            <a:r>
              <a:rPr lang="fr-FR" i="1" dirty="0">
                <a:latin typeface="Kantar"/>
              </a:rPr>
              <a:t>Mise en œuvre de l’enquête</a:t>
            </a:r>
          </a:p>
        </p:txBody>
      </p:sp>
      <p:sp>
        <p:nvSpPr>
          <p:cNvPr id="11" name="TextBox 10">
            <a:extLst>
              <a:ext uri="{FF2B5EF4-FFF2-40B4-BE49-F238E27FC236}">
                <a16:creationId xmlns:a16="http://schemas.microsoft.com/office/drawing/2014/main" id="{307F5711-DDA1-28B4-BDF5-5DBE4825FEAB}"/>
              </a:ext>
            </a:extLst>
          </p:cNvPr>
          <p:cNvSpPr txBox="1"/>
          <p:nvPr/>
        </p:nvSpPr>
        <p:spPr>
          <a:xfrm>
            <a:off x="1483439" y="5133591"/>
            <a:ext cx="9027349" cy="369332"/>
          </a:xfrm>
          <a:prstGeom prst="rect">
            <a:avLst/>
          </a:prstGeom>
          <a:noFill/>
        </p:spPr>
        <p:txBody>
          <a:bodyPr wrap="square">
            <a:spAutoFit/>
          </a:bodyPr>
          <a:lstStyle/>
          <a:p>
            <a:pPr algn="just"/>
            <a:r>
              <a:rPr lang="fr-FR" b="1" dirty="0">
                <a:latin typeface="Kantar"/>
              </a:rPr>
              <a:t>Volonté de mesurer l’impact des mesures mises en œuvre dans le temps à intervalle régulier</a:t>
            </a:r>
            <a:endParaRPr lang="fr-FR" dirty="0">
              <a:latin typeface="Kantar"/>
            </a:endParaRPr>
          </a:p>
        </p:txBody>
      </p:sp>
      <p:sp>
        <p:nvSpPr>
          <p:cNvPr id="12" name="Title 5">
            <a:extLst>
              <a:ext uri="{FF2B5EF4-FFF2-40B4-BE49-F238E27FC236}">
                <a16:creationId xmlns:a16="http://schemas.microsoft.com/office/drawing/2014/main" id="{EE997030-F453-43A3-E4E4-00FFD4F3823F}"/>
              </a:ext>
            </a:extLst>
          </p:cNvPr>
          <p:cNvSpPr txBox="1">
            <a:spLocks/>
          </p:cNvSpPr>
          <p:nvPr/>
        </p:nvSpPr>
        <p:spPr>
          <a:xfrm>
            <a:off x="359999" y="430717"/>
            <a:ext cx="11466875" cy="71938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fr-FR" dirty="0">
                <a:latin typeface="Kantar"/>
              </a:rPr>
              <a:t>Enquête internationale OCDE/INFE sur la culture financière des adultes</a:t>
            </a:r>
            <a:br>
              <a:rPr lang="fr-FR" dirty="0">
                <a:latin typeface="Kantar"/>
              </a:rPr>
            </a:br>
            <a:r>
              <a:rPr lang="fr-FR" b="0" i="1" dirty="0">
                <a:latin typeface="Kantar"/>
              </a:rPr>
              <a:t>Décembre 2022: 1ère fois que l’étude est réalisée au Luxembourg !</a:t>
            </a:r>
          </a:p>
        </p:txBody>
      </p:sp>
      <p:sp>
        <p:nvSpPr>
          <p:cNvPr id="14" name="Slide Number Placeholder 13">
            <a:extLst>
              <a:ext uri="{FF2B5EF4-FFF2-40B4-BE49-F238E27FC236}">
                <a16:creationId xmlns:a16="http://schemas.microsoft.com/office/drawing/2014/main" id="{7A735B1E-48CE-7ACB-0265-B798694F6519}"/>
              </a:ext>
            </a:extLst>
          </p:cNvPr>
          <p:cNvSpPr>
            <a:spLocks noGrp="1"/>
          </p:cNvSpPr>
          <p:nvPr>
            <p:ph type="sldNum" sz="quarter" idx="4"/>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303069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68426C-3AA9-D52D-BB2B-3E317800D7EC}"/>
              </a:ext>
            </a:extLst>
          </p:cNvPr>
          <p:cNvSpPr/>
          <p:nvPr/>
        </p:nvSpPr>
        <p:spPr bwMode="ltGray">
          <a:xfrm>
            <a:off x="739577" y="2234381"/>
            <a:ext cx="2239597" cy="190855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D5FD240-293E-8474-89D3-D15AF97C6AE8}"/>
              </a:ext>
            </a:extLst>
          </p:cNvPr>
          <p:cNvSpPr>
            <a:spLocks noGrp="1"/>
          </p:cNvSpPr>
          <p:nvPr>
            <p:ph type="title"/>
          </p:nvPr>
        </p:nvSpPr>
        <p:spPr>
          <a:xfrm>
            <a:off x="732203" y="2841889"/>
            <a:ext cx="2246971" cy="404119"/>
          </a:xfrm>
        </p:spPr>
        <p:txBody>
          <a:bodyPr/>
          <a:lstStyle/>
          <a:p>
            <a:pPr algn="ctr"/>
            <a:r>
              <a:rPr lang="lb-LU" sz="2400" b="0" dirty="0">
                <a:solidFill>
                  <a:schemeClr val="bg1"/>
                </a:solidFill>
                <a:latin typeface="Kantar"/>
              </a:rPr>
              <a:t>C</a:t>
            </a:r>
            <a:r>
              <a:rPr lang="fr-FR" sz="2400" b="0" dirty="0">
                <a:solidFill>
                  <a:schemeClr val="bg1"/>
                </a:solidFill>
                <a:latin typeface="Kantar"/>
              </a:rPr>
              <a:t>ULTURE FINANCIÈRE</a:t>
            </a:r>
          </a:p>
        </p:txBody>
      </p:sp>
      <p:sp>
        <p:nvSpPr>
          <p:cNvPr id="4" name="Title 5">
            <a:extLst>
              <a:ext uri="{FF2B5EF4-FFF2-40B4-BE49-F238E27FC236}">
                <a16:creationId xmlns:a16="http://schemas.microsoft.com/office/drawing/2014/main" id="{EFEAAB4C-ED75-D58C-EF9D-21B1AB4A16E1}"/>
              </a:ext>
            </a:extLst>
          </p:cNvPr>
          <p:cNvSpPr txBox="1">
            <a:spLocks/>
          </p:cNvSpPr>
          <p:nvPr/>
        </p:nvSpPr>
        <p:spPr>
          <a:xfrm>
            <a:off x="359998" y="430717"/>
            <a:ext cx="11466875" cy="404119"/>
          </a:xfrm>
          <a:prstGeom prst="rect">
            <a:avLst/>
          </a:prstGeom>
        </p:spPr>
        <p:txBody>
          <a:bodyPr vert="horz" lIns="0" tIns="0" rIns="0" bIns="0" rtlCol="0" anchor="t">
            <a:noAutofit/>
          </a:bodyPr>
          <a:lstStyle>
            <a:lvl1pPr>
              <a:lnSpc>
                <a:spcPct val="100000"/>
              </a:lnSpc>
              <a:spcBef>
                <a:spcPts val="600"/>
              </a:spcBef>
              <a:buNone/>
              <a:defRPr sz="2400" b="1">
                <a:latin typeface="Kantar"/>
                <a:ea typeface="+mj-ea"/>
                <a:cs typeface="+mj-cs"/>
              </a:defRPr>
            </a:lvl1pPr>
          </a:lstStyle>
          <a:p>
            <a:r>
              <a:rPr lang="fr-FR" dirty="0"/>
              <a:t>La culture financière et ses composantes</a:t>
            </a:r>
          </a:p>
        </p:txBody>
      </p:sp>
      <p:sp>
        <p:nvSpPr>
          <p:cNvPr id="8" name="Title 1">
            <a:extLst>
              <a:ext uri="{FF2B5EF4-FFF2-40B4-BE49-F238E27FC236}">
                <a16:creationId xmlns:a16="http://schemas.microsoft.com/office/drawing/2014/main" id="{D75EED8A-5EBE-4F02-6C16-1AB5FA0885FC}"/>
              </a:ext>
            </a:extLst>
          </p:cNvPr>
          <p:cNvSpPr txBox="1">
            <a:spLocks/>
          </p:cNvSpPr>
          <p:nvPr/>
        </p:nvSpPr>
        <p:spPr>
          <a:xfrm>
            <a:off x="3584429" y="2841888"/>
            <a:ext cx="2668888"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fr-FR" sz="2400" b="0" dirty="0">
                <a:latin typeface="Kantar"/>
              </a:rPr>
              <a:t>CONNAISSANCE FINANCIERE</a:t>
            </a:r>
          </a:p>
        </p:txBody>
      </p:sp>
      <p:sp>
        <p:nvSpPr>
          <p:cNvPr id="9" name="Title 1">
            <a:extLst>
              <a:ext uri="{FF2B5EF4-FFF2-40B4-BE49-F238E27FC236}">
                <a16:creationId xmlns:a16="http://schemas.microsoft.com/office/drawing/2014/main" id="{2FFB0941-472D-AFEF-695A-2974752BBC4A}"/>
              </a:ext>
            </a:extLst>
          </p:cNvPr>
          <p:cNvSpPr txBox="1">
            <a:spLocks/>
          </p:cNvSpPr>
          <p:nvPr/>
        </p:nvSpPr>
        <p:spPr>
          <a:xfrm>
            <a:off x="6038322" y="2841888"/>
            <a:ext cx="3539044"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fr-FR" sz="2400" b="0" dirty="0">
                <a:latin typeface="Kantar"/>
              </a:rPr>
              <a:t>COMPORTEMENT FINANCIER</a:t>
            </a:r>
          </a:p>
        </p:txBody>
      </p:sp>
      <p:sp>
        <p:nvSpPr>
          <p:cNvPr id="10" name="Title 1">
            <a:extLst>
              <a:ext uri="{FF2B5EF4-FFF2-40B4-BE49-F238E27FC236}">
                <a16:creationId xmlns:a16="http://schemas.microsoft.com/office/drawing/2014/main" id="{368358D1-0EAB-C9EA-A5BD-0719E6323D86}"/>
              </a:ext>
            </a:extLst>
          </p:cNvPr>
          <p:cNvSpPr txBox="1">
            <a:spLocks/>
          </p:cNvSpPr>
          <p:nvPr/>
        </p:nvSpPr>
        <p:spPr>
          <a:xfrm>
            <a:off x="2920180" y="3071787"/>
            <a:ext cx="83082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lb-LU" sz="2400" b="0" dirty="0">
                <a:latin typeface="Kantar"/>
              </a:rPr>
              <a:t>=</a:t>
            </a:r>
            <a:endParaRPr lang="fr-FR" sz="2400" b="0" dirty="0">
              <a:latin typeface="Kantar"/>
            </a:endParaRPr>
          </a:p>
        </p:txBody>
      </p:sp>
      <p:sp>
        <p:nvSpPr>
          <p:cNvPr id="11" name="Title 1">
            <a:extLst>
              <a:ext uri="{FF2B5EF4-FFF2-40B4-BE49-F238E27FC236}">
                <a16:creationId xmlns:a16="http://schemas.microsoft.com/office/drawing/2014/main" id="{0F3F768E-1582-8607-8CB8-228BAFF4D42C}"/>
              </a:ext>
            </a:extLst>
          </p:cNvPr>
          <p:cNvSpPr txBox="1">
            <a:spLocks/>
          </p:cNvSpPr>
          <p:nvPr/>
        </p:nvSpPr>
        <p:spPr>
          <a:xfrm>
            <a:off x="5933773" y="3076707"/>
            <a:ext cx="83082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lb-LU" sz="2400" b="0" dirty="0">
                <a:latin typeface="Kantar"/>
              </a:rPr>
              <a:t>+</a:t>
            </a:r>
            <a:endParaRPr lang="fr-FR" sz="2400" b="0" dirty="0">
              <a:latin typeface="Kantar"/>
            </a:endParaRPr>
          </a:p>
        </p:txBody>
      </p:sp>
      <p:sp>
        <p:nvSpPr>
          <p:cNvPr id="12" name="Title 1">
            <a:extLst>
              <a:ext uri="{FF2B5EF4-FFF2-40B4-BE49-F238E27FC236}">
                <a16:creationId xmlns:a16="http://schemas.microsoft.com/office/drawing/2014/main" id="{8B9D86FE-1D1B-2EA5-1405-CF0080397C41}"/>
              </a:ext>
            </a:extLst>
          </p:cNvPr>
          <p:cNvSpPr txBox="1">
            <a:spLocks/>
          </p:cNvSpPr>
          <p:nvPr/>
        </p:nvSpPr>
        <p:spPr>
          <a:xfrm>
            <a:off x="9340657" y="2837337"/>
            <a:ext cx="233546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fr-FR" sz="2400" b="0" dirty="0">
                <a:latin typeface="Kantar"/>
              </a:rPr>
              <a:t>ATTITUDE FINANCIERE</a:t>
            </a:r>
          </a:p>
        </p:txBody>
      </p:sp>
      <p:sp>
        <p:nvSpPr>
          <p:cNvPr id="13" name="Title 1">
            <a:extLst>
              <a:ext uri="{FF2B5EF4-FFF2-40B4-BE49-F238E27FC236}">
                <a16:creationId xmlns:a16="http://schemas.microsoft.com/office/drawing/2014/main" id="{D705E3C9-639A-E9A8-6595-BA0077CF25C2}"/>
              </a:ext>
            </a:extLst>
          </p:cNvPr>
          <p:cNvSpPr txBox="1">
            <a:spLocks/>
          </p:cNvSpPr>
          <p:nvPr/>
        </p:nvSpPr>
        <p:spPr>
          <a:xfrm>
            <a:off x="8829376" y="3066876"/>
            <a:ext cx="83082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pPr algn="ctr"/>
            <a:r>
              <a:rPr lang="lb-LU" sz="2400" b="0" dirty="0">
                <a:latin typeface="Kantar"/>
              </a:rPr>
              <a:t>+</a:t>
            </a:r>
            <a:endParaRPr lang="fr-FR" sz="2400" b="0" dirty="0">
              <a:latin typeface="Kantar"/>
            </a:endParaRPr>
          </a:p>
        </p:txBody>
      </p:sp>
      <p:sp>
        <p:nvSpPr>
          <p:cNvPr id="6" name="Slide Number Placeholder 5">
            <a:extLst>
              <a:ext uri="{FF2B5EF4-FFF2-40B4-BE49-F238E27FC236}">
                <a16:creationId xmlns:a16="http://schemas.microsoft.com/office/drawing/2014/main" id="{3D7F73A5-3823-9575-4CC1-681040F23EF1}"/>
              </a:ext>
            </a:extLst>
          </p:cNvPr>
          <p:cNvSpPr>
            <a:spLocks noGrp="1"/>
          </p:cNvSpPr>
          <p:nvPr>
            <p:ph type="sldNum" sz="quarter" idx="4"/>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79063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596831-8FBD-2B13-74FF-061F9F609E5F}"/>
              </a:ext>
            </a:extLst>
          </p:cNvPr>
          <p:cNvSpPr/>
          <p:nvPr/>
        </p:nvSpPr>
        <p:spPr bwMode="ltGray">
          <a:xfrm>
            <a:off x="6894871" y="2107879"/>
            <a:ext cx="4990996" cy="285495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B5499E2-B044-A7B6-24FE-B40EBBC5F2DD}"/>
              </a:ext>
            </a:extLst>
          </p:cNvPr>
          <p:cNvSpPr txBox="1"/>
          <p:nvPr/>
        </p:nvSpPr>
        <p:spPr>
          <a:xfrm>
            <a:off x="429163" y="2107879"/>
            <a:ext cx="5955826" cy="3216265"/>
          </a:xfrm>
          <a:prstGeom prst="rect">
            <a:avLst/>
          </a:prstGeom>
          <a:noFill/>
        </p:spPr>
        <p:txBody>
          <a:bodyPr wrap="square">
            <a:spAutoFit/>
          </a:bodyPr>
          <a:lstStyle/>
          <a:p>
            <a:pPr algn="just"/>
            <a:r>
              <a:rPr lang="fr-FR" dirty="0">
                <a:latin typeface="Kantar"/>
              </a:rPr>
              <a:t>Composante importante de la culture financière car elles donnent la possibilité aux individus de </a:t>
            </a:r>
            <a:r>
              <a:rPr lang="fr-FR" b="1" dirty="0">
                <a:solidFill>
                  <a:srgbClr val="C1AC51"/>
                </a:solidFill>
                <a:latin typeface="Kantar"/>
              </a:rPr>
              <a:t>comparer les produits et services financiers</a:t>
            </a:r>
            <a:r>
              <a:rPr lang="fr-FR" b="1" dirty="0">
                <a:latin typeface="Kantar"/>
              </a:rPr>
              <a:t> </a:t>
            </a:r>
            <a:r>
              <a:rPr lang="fr-FR" dirty="0">
                <a:latin typeface="Kantar"/>
              </a:rPr>
              <a:t>et de </a:t>
            </a:r>
            <a:r>
              <a:rPr lang="fr-FR" b="1" dirty="0">
                <a:solidFill>
                  <a:srgbClr val="C1AC51"/>
                </a:solidFill>
                <a:latin typeface="Kantar"/>
              </a:rPr>
              <a:t>prendre des décisions financières appropriées et raisonnées</a:t>
            </a:r>
            <a:r>
              <a:rPr lang="fr-FR" dirty="0">
                <a:latin typeface="Kantar"/>
              </a:rPr>
              <a:t>. </a:t>
            </a:r>
          </a:p>
          <a:p>
            <a:pPr algn="just"/>
            <a:endParaRPr lang="fr-FR" dirty="0">
              <a:latin typeface="Kantar"/>
            </a:endParaRPr>
          </a:p>
          <a:p>
            <a:pPr algn="just">
              <a:spcBef>
                <a:spcPts val="600"/>
              </a:spcBef>
            </a:pPr>
            <a:r>
              <a:rPr lang="fr-FR" dirty="0">
                <a:latin typeface="Kantar"/>
              </a:rPr>
              <a:t>Une connaissance élémentaire des concepts financiers et la capacité à utiliser leurs compétences en calcul dans un contexte financier permettent aux </a:t>
            </a:r>
            <a:r>
              <a:rPr lang="fr-FR" b="1" dirty="0">
                <a:solidFill>
                  <a:srgbClr val="C1AC51"/>
                </a:solidFill>
                <a:latin typeface="Kantar"/>
              </a:rPr>
              <a:t>consommateurs</a:t>
            </a:r>
            <a:r>
              <a:rPr lang="fr-FR" b="1" dirty="0">
                <a:latin typeface="Kantar"/>
              </a:rPr>
              <a:t> </a:t>
            </a:r>
            <a:r>
              <a:rPr lang="fr-FR" dirty="0">
                <a:latin typeface="Kantar"/>
              </a:rPr>
              <a:t>d’aborder les </a:t>
            </a:r>
            <a:r>
              <a:rPr lang="fr-FR" b="1" dirty="0">
                <a:solidFill>
                  <a:srgbClr val="C1AC51"/>
                </a:solidFill>
                <a:latin typeface="Kantar"/>
              </a:rPr>
              <a:t>questions</a:t>
            </a:r>
            <a:r>
              <a:rPr lang="fr-FR" b="1" dirty="0">
                <a:latin typeface="Kantar"/>
              </a:rPr>
              <a:t> </a:t>
            </a:r>
            <a:r>
              <a:rPr lang="fr-FR" b="1" dirty="0">
                <a:solidFill>
                  <a:srgbClr val="C1AC51"/>
                </a:solidFill>
                <a:latin typeface="Kantar"/>
              </a:rPr>
              <a:t>financières</a:t>
            </a:r>
            <a:r>
              <a:rPr lang="fr-FR" b="1" dirty="0">
                <a:latin typeface="Kantar"/>
              </a:rPr>
              <a:t> </a:t>
            </a:r>
            <a:r>
              <a:rPr lang="fr-FR" dirty="0">
                <a:latin typeface="Kantar"/>
              </a:rPr>
              <a:t>avec </a:t>
            </a:r>
            <a:r>
              <a:rPr lang="fr-FR" b="1" dirty="0">
                <a:solidFill>
                  <a:srgbClr val="C1AC51"/>
                </a:solidFill>
                <a:latin typeface="Kantar"/>
              </a:rPr>
              <a:t>plus</a:t>
            </a:r>
            <a:r>
              <a:rPr lang="fr-FR" b="1" dirty="0">
                <a:latin typeface="Kantar"/>
              </a:rPr>
              <a:t> </a:t>
            </a:r>
            <a:r>
              <a:rPr lang="fr-FR" b="1" dirty="0">
                <a:solidFill>
                  <a:srgbClr val="C1AC51"/>
                </a:solidFill>
                <a:latin typeface="Kantar"/>
              </a:rPr>
              <a:t>de confiance </a:t>
            </a:r>
            <a:r>
              <a:rPr lang="fr-FR" dirty="0">
                <a:latin typeface="Kantar"/>
              </a:rPr>
              <a:t>et de </a:t>
            </a:r>
            <a:r>
              <a:rPr lang="fr-FR" b="1" dirty="0">
                <a:solidFill>
                  <a:srgbClr val="C1AC51"/>
                </a:solidFill>
                <a:latin typeface="Kantar"/>
              </a:rPr>
              <a:t>réagir</a:t>
            </a:r>
            <a:r>
              <a:rPr lang="fr-FR" b="1" dirty="0">
                <a:latin typeface="Kantar"/>
              </a:rPr>
              <a:t> </a:t>
            </a:r>
            <a:r>
              <a:rPr lang="fr-FR" b="1" dirty="0">
                <a:solidFill>
                  <a:srgbClr val="C1AC51"/>
                </a:solidFill>
                <a:latin typeface="Kantar"/>
              </a:rPr>
              <a:t>aux informations </a:t>
            </a:r>
            <a:r>
              <a:rPr lang="fr-FR" dirty="0">
                <a:latin typeface="Kantar"/>
              </a:rPr>
              <a:t>et aux </a:t>
            </a:r>
            <a:r>
              <a:rPr lang="fr-FR" b="1" dirty="0">
                <a:solidFill>
                  <a:srgbClr val="C1AC51"/>
                </a:solidFill>
                <a:latin typeface="Kantar"/>
              </a:rPr>
              <a:t>événements</a:t>
            </a:r>
            <a:r>
              <a:rPr lang="fr-FR" b="1" dirty="0">
                <a:latin typeface="Kantar"/>
              </a:rPr>
              <a:t> </a:t>
            </a:r>
            <a:r>
              <a:rPr lang="fr-FR" dirty="0">
                <a:latin typeface="Kantar"/>
              </a:rPr>
              <a:t>susceptibles d’avoir des </a:t>
            </a:r>
            <a:r>
              <a:rPr lang="fr-FR" b="1" dirty="0">
                <a:solidFill>
                  <a:srgbClr val="C1AC51"/>
                </a:solidFill>
                <a:latin typeface="Kantar"/>
              </a:rPr>
              <a:t>répercussions sur leur bien-être financier</a:t>
            </a:r>
            <a:r>
              <a:rPr lang="fr-FR" dirty="0">
                <a:latin typeface="Kantar"/>
              </a:rPr>
              <a:t>. </a:t>
            </a:r>
          </a:p>
        </p:txBody>
      </p:sp>
      <p:pic>
        <p:nvPicPr>
          <p:cNvPr id="7" name="Picture 6">
            <a:extLst>
              <a:ext uri="{FF2B5EF4-FFF2-40B4-BE49-F238E27FC236}">
                <a16:creationId xmlns:a16="http://schemas.microsoft.com/office/drawing/2014/main" id="{A3BAF861-E2A7-C052-A454-335E5EF18A5D}"/>
              </a:ext>
            </a:extLst>
          </p:cNvPr>
          <p:cNvPicPr>
            <a:picLocks noChangeAspect="1"/>
          </p:cNvPicPr>
          <p:nvPr/>
        </p:nvPicPr>
        <p:blipFill>
          <a:blip r:embed="rId2"/>
          <a:stretch>
            <a:fillRect/>
          </a:stretch>
        </p:blipFill>
        <p:spPr>
          <a:xfrm>
            <a:off x="397144" y="301065"/>
            <a:ext cx="5987845" cy="1232791"/>
          </a:xfrm>
          <a:prstGeom prst="rect">
            <a:avLst/>
          </a:prstGeom>
        </p:spPr>
      </p:pic>
      <p:cxnSp>
        <p:nvCxnSpPr>
          <p:cNvPr id="10" name="Straight Connector 9">
            <a:extLst>
              <a:ext uri="{FF2B5EF4-FFF2-40B4-BE49-F238E27FC236}">
                <a16:creationId xmlns:a16="http://schemas.microsoft.com/office/drawing/2014/main" id="{0F42FAC9-B568-0C61-74B4-4625E44A352B}"/>
              </a:ext>
            </a:extLst>
          </p:cNvPr>
          <p:cNvCxnSpPr/>
          <p:nvPr/>
        </p:nvCxnSpPr>
        <p:spPr>
          <a:xfrm>
            <a:off x="2181699" y="1349477"/>
            <a:ext cx="1113503"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88E638-FCE2-421B-F7BA-07D47E6CFC8C}"/>
              </a:ext>
            </a:extLst>
          </p:cNvPr>
          <p:cNvCxnSpPr>
            <a:cxnSpLocks/>
          </p:cNvCxnSpPr>
          <p:nvPr/>
        </p:nvCxnSpPr>
        <p:spPr>
          <a:xfrm>
            <a:off x="2738450" y="1349477"/>
            <a:ext cx="0" cy="63663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6BE38EA-D073-9629-1566-BE7CCF5FE8FF}"/>
              </a:ext>
            </a:extLst>
          </p:cNvPr>
          <p:cNvSpPr txBox="1"/>
          <p:nvPr/>
        </p:nvSpPr>
        <p:spPr>
          <a:xfrm>
            <a:off x="7008097" y="2233238"/>
            <a:ext cx="5097564" cy="2431435"/>
          </a:xfrm>
          <a:prstGeom prst="rect">
            <a:avLst/>
          </a:prstGeom>
          <a:noFill/>
        </p:spPr>
        <p:txBody>
          <a:bodyPr wrap="square">
            <a:spAutoFit/>
          </a:bodyPr>
          <a:lstStyle/>
          <a:p>
            <a:pPr algn="just"/>
            <a:r>
              <a:rPr lang="fr-FR" sz="2000" b="1" dirty="0">
                <a:latin typeface="Kantar"/>
              </a:rPr>
              <a:t>Les 7 composantes de l’évaluation: </a:t>
            </a:r>
            <a:endParaRPr lang="fr-FR" b="1" dirty="0">
              <a:latin typeface="Kantar"/>
            </a:endParaRPr>
          </a:p>
          <a:p>
            <a:pPr algn="just"/>
            <a:endParaRPr lang="fr-FR" dirty="0">
              <a:latin typeface="Kantar"/>
            </a:endParaRPr>
          </a:p>
          <a:p>
            <a:pPr marL="342900" indent="-342900" algn="just">
              <a:buAutoNum type="arabicPeriod"/>
            </a:pPr>
            <a:r>
              <a:rPr lang="fr-FR" sz="1600" dirty="0">
                <a:latin typeface="Kantar"/>
              </a:rPr>
              <a:t>Valeur temps de l’argent</a:t>
            </a:r>
          </a:p>
          <a:p>
            <a:pPr marL="342900" indent="-342900" algn="just">
              <a:buAutoNum type="arabicPeriod"/>
            </a:pPr>
            <a:r>
              <a:rPr lang="fr-FR" sz="1600" dirty="0">
                <a:latin typeface="Kantar"/>
              </a:rPr>
              <a:t>Comprendre les intérêts payés sur un prêt</a:t>
            </a:r>
          </a:p>
          <a:p>
            <a:pPr marL="342900" indent="-342900" algn="just">
              <a:buAutoNum type="arabicPeriod"/>
            </a:pPr>
            <a:r>
              <a:rPr lang="fr-FR" sz="1600" dirty="0">
                <a:latin typeface="Kantar"/>
              </a:rPr>
              <a:t>Calcul des intérêts simples</a:t>
            </a:r>
          </a:p>
          <a:p>
            <a:pPr marL="342900" indent="-342900" algn="just">
              <a:buAutoNum type="arabicPeriod"/>
            </a:pPr>
            <a:r>
              <a:rPr lang="fr-FR" sz="1600" dirty="0">
                <a:latin typeface="Kantar"/>
              </a:rPr>
              <a:t>Comprendre les intérêts simples et composés</a:t>
            </a:r>
          </a:p>
          <a:p>
            <a:pPr marL="342900" indent="-342900" algn="just">
              <a:buAutoNum type="arabicPeriod"/>
            </a:pPr>
            <a:r>
              <a:rPr lang="fr-FR" sz="1600" dirty="0">
                <a:latin typeface="Kantar"/>
              </a:rPr>
              <a:t>Comprendre le risque et le rendement</a:t>
            </a:r>
          </a:p>
          <a:p>
            <a:pPr marL="342900" indent="-342900" algn="just">
              <a:buAutoNum type="arabicPeriod"/>
            </a:pPr>
            <a:r>
              <a:rPr lang="fr-FR" sz="1600" dirty="0">
                <a:latin typeface="Kantar"/>
              </a:rPr>
              <a:t>Comprendre la définition de l’inflation </a:t>
            </a:r>
          </a:p>
          <a:p>
            <a:pPr marL="342900" indent="-342900" algn="just">
              <a:buAutoNum type="arabicPeriod"/>
            </a:pPr>
            <a:r>
              <a:rPr lang="fr-FR" sz="1600" dirty="0">
                <a:latin typeface="Kantar"/>
              </a:rPr>
              <a:t>Comprendre le risque et la diversification</a:t>
            </a:r>
          </a:p>
        </p:txBody>
      </p:sp>
      <p:sp>
        <p:nvSpPr>
          <p:cNvPr id="4" name="Slide Number Placeholder 3">
            <a:extLst>
              <a:ext uri="{FF2B5EF4-FFF2-40B4-BE49-F238E27FC236}">
                <a16:creationId xmlns:a16="http://schemas.microsoft.com/office/drawing/2014/main" id="{40D3B046-2AF7-6ABE-F0D7-10C0F9A63268}"/>
              </a:ext>
            </a:extLst>
          </p:cNvPr>
          <p:cNvSpPr>
            <a:spLocks noGrp="1"/>
          </p:cNvSpPr>
          <p:nvPr>
            <p:ph type="sldNum" sz="quarter" idx="4"/>
          </p:nvPr>
        </p:nvSpPr>
        <p:spPr/>
        <p:txBody>
          <a:bodyPr/>
          <a:lstStyle/>
          <a:p>
            <a:fld id="{4034BEE3-566C-4068-A777-C3A4762E861B}" type="slidenum">
              <a:rPr lang="en-GB" smtClean="0"/>
              <a:pPr/>
              <a:t>6</a:t>
            </a:fld>
            <a:endParaRPr lang="en-GB" dirty="0"/>
          </a:p>
        </p:txBody>
      </p:sp>
    </p:spTree>
    <p:extLst>
      <p:ext uri="{BB962C8B-B14F-4D97-AF65-F5344CB8AC3E}">
        <p14:creationId xmlns:p14="http://schemas.microsoft.com/office/powerpoint/2010/main" val="347279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D240-293E-8474-89D3-D15AF97C6AE8}"/>
              </a:ext>
            </a:extLst>
          </p:cNvPr>
          <p:cNvSpPr>
            <a:spLocks noGrp="1"/>
          </p:cNvSpPr>
          <p:nvPr>
            <p:ph type="title"/>
          </p:nvPr>
        </p:nvSpPr>
        <p:spPr>
          <a:xfrm>
            <a:off x="360000" y="430923"/>
            <a:ext cx="11466875" cy="404119"/>
          </a:xfrm>
        </p:spPr>
        <p:txBody>
          <a:bodyPr/>
          <a:lstStyle/>
          <a:p>
            <a:r>
              <a:rPr lang="fr-FR" dirty="0"/>
              <a:t>Auto-évaluation des connaissances</a:t>
            </a:r>
          </a:p>
        </p:txBody>
      </p:sp>
      <p:sp>
        <p:nvSpPr>
          <p:cNvPr id="6" name="TextBox 5">
            <a:extLst>
              <a:ext uri="{FF2B5EF4-FFF2-40B4-BE49-F238E27FC236}">
                <a16:creationId xmlns:a16="http://schemas.microsoft.com/office/drawing/2014/main" id="{ED587BBF-E366-493F-D720-3E27F8BF4221}"/>
              </a:ext>
            </a:extLst>
          </p:cNvPr>
          <p:cNvSpPr txBox="1"/>
          <p:nvPr/>
        </p:nvSpPr>
        <p:spPr>
          <a:xfrm>
            <a:off x="5143744" y="2074192"/>
            <a:ext cx="459150" cy="169277"/>
          </a:xfrm>
          <a:prstGeom prst="rect">
            <a:avLst/>
          </a:prstGeom>
          <a:noFill/>
        </p:spPr>
        <p:txBody>
          <a:bodyPr wrap="square" lIns="0" tIns="0" rIns="0" bIns="0" rtlCol="0" anchor="t">
            <a:spAutoFit/>
          </a:bodyPr>
          <a:lstStyle/>
          <a:p>
            <a:r>
              <a:rPr lang="fr-FR" sz="1100" dirty="0"/>
              <a:t>En %</a:t>
            </a:r>
          </a:p>
        </p:txBody>
      </p:sp>
      <p:graphicFrame>
        <p:nvGraphicFramePr>
          <p:cNvPr id="7" name="Chart 6">
            <a:extLst>
              <a:ext uri="{FF2B5EF4-FFF2-40B4-BE49-F238E27FC236}">
                <a16:creationId xmlns:a16="http://schemas.microsoft.com/office/drawing/2014/main" id="{68C23948-E5E4-28FA-46E9-5BD08325EFF5}"/>
              </a:ext>
            </a:extLst>
          </p:cNvPr>
          <p:cNvGraphicFramePr/>
          <p:nvPr>
            <p:extLst>
              <p:ext uri="{D42A27DB-BD31-4B8C-83A1-F6EECF244321}">
                <p14:modId xmlns:p14="http://schemas.microsoft.com/office/powerpoint/2010/main" val="2343265909"/>
              </p:ext>
            </p:extLst>
          </p:nvPr>
        </p:nvGraphicFramePr>
        <p:xfrm>
          <a:off x="4273353" y="1318948"/>
          <a:ext cx="7347965" cy="22744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6FBC62B-1C1A-880C-FA85-B279E16241BB}"/>
              </a:ext>
            </a:extLst>
          </p:cNvPr>
          <p:cNvSpPr txBox="1"/>
          <p:nvPr/>
        </p:nvSpPr>
        <p:spPr>
          <a:xfrm>
            <a:off x="5170429" y="3096345"/>
            <a:ext cx="1293682" cy="400110"/>
          </a:xfrm>
          <a:prstGeom prst="rect">
            <a:avLst/>
          </a:prstGeom>
          <a:noFill/>
        </p:spPr>
        <p:txBody>
          <a:bodyPr wrap="square" lIns="0" tIns="0" rIns="0" bIns="0" rtlCol="0" anchor="t">
            <a:spAutoFit/>
          </a:bodyPr>
          <a:lstStyle/>
          <a:p>
            <a:pPr algn="ctr"/>
            <a:r>
              <a:rPr lang="fr-BE" sz="1200" b="1" dirty="0">
                <a:solidFill>
                  <a:srgbClr val="81C341"/>
                </a:solidFill>
              </a:rPr>
              <a:t>Elevées</a:t>
            </a:r>
          </a:p>
          <a:p>
            <a:pPr algn="ctr"/>
            <a:r>
              <a:rPr lang="fr-BE" sz="1400" b="1" dirty="0">
                <a:solidFill>
                  <a:srgbClr val="81C341"/>
                </a:solidFill>
              </a:rPr>
              <a:t>26</a:t>
            </a:r>
            <a:endParaRPr lang="fr-FR" sz="1400" b="1" dirty="0">
              <a:solidFill>
                <a:srgbClr val="81C341"/>
              </a:solidFill>
            </a:endParaRPr>
          </a:p>
        </p:txBody>
      </p:sp>
      <p:sp>
        <p:nvSpPr>
          <p:cNvPr id="9" name="TextBox 8">
            <a:extLst>
              <a:ext uri="{FF2B5EF4-FFF2-40B4-BE49-F238E27FC236}">
                <a16:creationId xmlns:a16="http://schemas.microsoft.com/office/drawing/2014/main" id="{8F9D3E3E-C2A0-5B64-CA73-2B88F51FCB55}"/>
              </a:ext>
            </a:extLst>
          </p:cNvPr>
          <p:cNvSpPr txBox="1"/>
          <p:nvPr/>
        </p:nvSpPr>
        <p:spPr>
          <a:xfrm>
            <a:off x="10007010" y="3075507"/>
            <a:ext cx="1334884" cy="400110"/>
          </a:xfrm>
          <a:prstGeom prst="rect">
            <a:avLst/>
          </a:prstGeom>
          <a:noFill/>
        </p:spPr>
        <p:txBody>
          <a:bodyPr wrap="square" lIns="0" tIns="0" rIns="0" bIns="0" rtlCol="0" anchor="t">
            <a:spAutoFit/>
          </a:bodyPr>
          <a:lstStyle/>
          <a:p>
            <a:pPr algn="ctr"/>
            <a:r>
              <a:rPr lang="fr-BE" sz="1200" b="1" dirty="0">
                <a:solidFill>
                  <a:srgbClr val="FF4359"/>
                </a:solidFill>
              </a:rPr>
              <a:t>Faibles</a:t>
            </a:r>
          </a:p>
          <a:p>
            <a:pPr algn="ctr"/>
            <a:r>
              <a:rPr lang="fr-BE" sz="1400" b="1" dirty="0">
                <a:solidFill>
                  <a:srgbClr val="FF4359"/>
                </a:solidFill>
              </a:rPr>
              <a:t>22</a:t>
            </a:r>
            <a:endParaRPr lang="fr-FR" sz="1200" b="1" dirty="0">
              <a:solidFill>
                <a:srgbClr val="FF4359"/>
              </a:solidFill>
            </a:endParaRPr>
          </a:p>
        </p:txBody>
      </p:sp>
      <p:sp>
        <p:nvSpPr>
          <p:cNvPr id="10" name="TextBox 9">
            <a:extLst>
              <a:ext uri="{FF2B5EF4-FFF2-40B4-BE49-F238E27FC236}">
                <a16:creationId xmlns:a16="http://schemas.microsoft.com/office/drawing/2014/main" id="{098A2F4E-8372-9949-096B-07EAC0ED9ACE}"/>
              </a:ext>
            </a:extLst>
          </p:cNvPr>
          <p:cNvSpPr txBox="1"/>
          <p:nvPr/>
        </p:nvSpPr>
        <p:spPr>
          <a:xfrm>
            <a:off x="9992220" y="1802200"/>
            <a:ext cx="2054351" cy="369332"/>
          </a:xfrm>
          <a:prstGeom prst="rect">
            <a:avLst/>
          </a:prstGeom>
          <a:noFill/>
        </p:spPr>
        <p:txBody>
          <a:bodyPr wrap="square" lIns="0" tIns="0" rIns="0" bIns="0" rtlCol="0" anchor="t">
            <a:spAutoFit/>
          </a:bodyPr>
          <a:lstStyle/>
          <a:p>
            <a:r>
              <a:rPr lang="fr-FR" sz="1200" dirty="0"/>
              <a:t>4% ne savent pas</a:t>
            </a:r>
          </a:p>
          <a:p>
            <a:r>
              <a:rPr lang="fr-FR" sz="1200" dirty="0"/>
              <a:t>1% refusent de répondre</a:t>
            </a:r>
          </a:p>
        </p:txBody>
      </p:sp>
      <p:sp>
        <p:nvSpPr>
          <p:cNvPr id="11" name="TextBox 10">
            <a:extLst>
              <a:ext uri="{FF2B5EF4-FFF2-40B4-BE49-F238E27FC236}">
                <a16:creationId xmlns:a16="http://schemas.microsoft.com/office/drawing/2014/main" id="{21DAC28D-1F17-F03B-FB26-992406814129}"/>
              </a:ext>
            </a:extLst>
          </p:cNvPr>
          <p:cNvSpPr txBox="1"/>
          <p:nvPr/>
        </p:nvSpPr>
        <p:spPr>
          <a:xfrm>
            <a:off x="239811" y="1406411"/>
            <a:ext cx="3347452" cy="3416320"/>
          </a:xfrm>
          <a:prstGeom prst="rect">
            <a:avLst/>
          </a:prstGeom>
          <a:noFill/>
        </p:spPr>
        <p:txBody>
          <a:bodyPr wrap="square">
            <a:spAutoFit/>
          </a:bodyPr>
          <a:lstStyle/>
          <a:p>
            <a:r>
              <a:rPr lang="fr-FR" dirty="0">
                <a:latin typeface="Kantar"/>
              </a:rPr>
              <a:t>Il a été demandé aux participants à l’étude de noter leurs propres connaissances financières. </a:t>
            </a:r>
          </a:p>
          <a:p>
            <a:r>
              <a:rPr lang="fr-FR" dirty="0">
                <a:latin typeface="Kantar"/>
              </a:rPr>
              <a:t>Cette question permet de comprendre le degré de confiance qu’éprouvent les personnes en leurs propres connaissances, ce qui peut les inciter à utiliser de manière plus active les produits et services financiers, mais aussi à adopter un comportement plus risqué.</a:t>
            </a:r>
          </a:p>
        </p:txBody>
      </p:sp>
      <p:graphicFrame>
        <p:nvGraphicFramePr>
          <p:cNvPr id="5" name="Chart 4">
            <a:extLst>
              <a:ext uri="{FF2B5EF4-FFF2-40B4-BE49-F238E27FC236}">
                <a16:creationId xmlns:a16="http://schemas.microsoft.com/office/drawing/2014/main" id="{029231A2-98CD-EB76-AF3E-2AE075832C6F}"/>
              </a:ext>
            </a:extLst>
          </p:cNvPr>
          <p:cNvGraphicFramePr/>
          <p:nvPr>
            <p:extLst>
              <p:ext uri="{D42A27DB-BD31-4B8C-83A1-F6EECF244321}">
                <p14:modId xmlns:p14="http://schemas.microsoft.com/office/powerpoint/2010/main" val="850851539"/>
              </p:ext>
            </p:extLst>
          </p:nvPr>
        </p:nvGraphicFramePr>
        <p:xfrm>
          <a:off x="4346916" y="3708112"/>
          <a:ext cx="7347965" cy="2274451"/>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11B1E27A-67ED-6C86-8EF7-B126C9E35B58}"/>
              </a:ext>
            </a:extLst>
          </p:cNvPr>
          <p:cNvCxnSpPr/>
          <p:nvPr/>
        </p:nvCxnSpPr>
        <p:spPr>
          <a:xfrm>
            <a:off x="5143744" y="3054141"/>
            <a:ext cx="160171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E3BE49-0981-7824-C54C-16B38083F7F1}"/>
              </a:ext>
            </a:extLst>
          </p:cNvPr>
          <p:cNvCxnSpPr>
            <a:cxnSpLocks/>
          </p:cNvCxnSpPr>
          <p:nvPr/>
        </p:nvCxnSpPr>
        <p:spPr>
          <a:xfrm>
            <a:off x="9931791" y="3044761"/>
            <a:ext cx="1397373"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8EBD6A4-E90C-5156-1FE3-BCD647E4103E}"/>
              </a:ext>
            </a:extLst>
          </p:cNvPr>
          <p:cNvSpPr txBox="1"/>
          <p:nvPr/>
        </p:nvSpPr>
        <p:spPr>
          <a:xfrm>
            <a:off x="5245456" y="5436271"/>
            <a:ext cx="1293682" cy="400110"/>
          </a:xfrm>
          <a:prstGeom prst="rect">
            <a:avLst/>
          </a:prstGeom>
          <a:noFill/>
        </p:spPr>
        <p:txBody>
          <a:bodyPr wrap="square" lIns="0" tIns="0" rIns="0" bIns="0" rtlCol="0" anchor="t">
            <a:spAutoFit/>
          </a:bodyPr>
          <a:lstStyle/>
          <a:p>
            <a:pPr algn="ctr"/>
            <a:r>
              <a:rPr lang="fr-BE" sz="1200" b="1" dirty="0">
                <a:solidFill>
                  <a:srgbClr val="81C341"/>
                </a:solidFill>
              </a:rPr>
              <a:t>Elevées</a:t>
            </a:r>
          </a:p>
          <a:p>
            <a:pPr algn="ctr"/>
            <a:r>
              <a:rPr lang="fr-BE" sz="1400" b="1" dirty="0">
                <a:solidFill>
                  <a:srgbClr val="81C341"/>
                </a:solidFill>
              </a:rPr>
              <a:t>22</a:t>
            </a:r>
            <a:endParaRPr lang="fr-FR" sz="1400" b="1" dirty="0">
              <a:solidFill>
                <a:srgbClr val="81C341"/>
              </a:solidFill>
            </a:endParaRPr>
          </a:p>
        </p:txBody>
      </p:sp>
      <p:sp>
        <p:nvSpPr>
          <p:cNvPr id="23" name="TextBox 22">
            <a:extLst>
              <a:ext uri="{FF2B5EF4-FFF2-40B4-BE49-F238E27FC236}">
                <a16:creationId xmlns:a16="http://schemas.microsoft.com/office/drawing/2014/main" id="{0F1DFED5-D991-D6A6-508A-47BC19B46CA3}"/>
              </a:ext>
            </a:extLst>
          </p:cNvPr>
          <p:cNvSpPr txBox="1"/>
          <p:nvPr/>
        </p:nvSpPr>
        <p:spPr>
          <a:xfrm>
            <a:off x="10082037" y="5415433"/>
            <a:ext cx="1334884" cy="400110"/>
          </a:xfrm>
          <a:prstGeom prst="rect">
            <a:avLst/>
          </a:prstGeom>
          <a:noFill/>
        </p:spPr>
        <p:txBody>
          <a:bodyPr wrap="square" lIns="0" tIns="0" rIns="0" bIns="0" rtlCol="0" anchor="t">
            <a:spAutoFit/>
          </a:bodyPr>
          <a:lstStyle/>
          <a:p>
            <a:pPr algn="ctr"/>
            <a:r>
              <a:rPr lang="fr-BE" sz="1200" b="1" dirty="0">
                <a:solidFill>
                  <a:srgbClr val="FF4359"/>
                </a:solidFill>
              </a:rPr>
              <a:t>Faibles</a:t>
            </a:r>
          </a:p>
          <a:p>
            <a:pPr algn="ctr"/>
            <a:r>
              <a:rPr lang="fr-BE" sz="1400" b="1" dirty="0">
                <a:solidFill>
                  <a:srgbClr val="FF4359"/>
                </a:solidFill>
              </a:rPr>
              <a:t>31</a:t>
            </a:r>
            <a:endParaRPr lang="fr-FR" sz="1200" b="1" dirty="0">
              <a:solidFill>
                <a:srgbClr val="FF4359"/>
              </a:solidFill>
            </a:endParaRPr>
          </a:p>
        </p:txBody>
      </p:sp>
      <p:cxnSp>
        <p:nvCxnSpPr>
          <p:cNvPr id="24" name="Straight Connector 23">
            <a:extLst>
              <a:ext uri="{FF2B5EF4-FFF2-40B4-BE49-F238E27FC236}">
                <a16:creationId xmlns:a16="http://schemas.microsoft.com/office/drawing/2014/main" id="{BAC32E5B-684F-4C56-ACDD-0FE013BC2D76}"/>
              </a:ext>
            </a:extLst>
          </p:cNvPr>
          <p:cNvCxnSpPr>
            <a:cxnSpLocks/>
          </p:cNvCxnSpPr>
          <p:nvPr/>
        </p:nvCxnSpPr>
        <p:spPr>
          <a:xfrm>
            <a:off x="5245456" y="5393438"/>
            <a:ext cx="129368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2D70942-D022-5971-F01E-80B29B2B5ADB}"/>
              </a:ext>
            </a:extLst>
          </p:cNvPr>
          <p:cNvCxnSpPr>
            <a:cxnSpLocks/>
          </p:cNvCxnSpPr>
          <p:nvPr/>
        </p:nvCxnSpPr>
        <p:spPr>
          <a:xfrm>
            <a:off x="9355015" y="5383165"/>
            <a:ext cx="204936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E141C14-D413-82B5-6164-15C7682207BF}"/>
              </a:ext>
            </a:extLst>
          </p:cNvPr>
          <p:cNvSpPr txBox="1"/>
          <p:nvPr/>
        </p:nvSpPr>
        <p:spPr>
          <a:xfrm>
            <a:off x="9926569" y="4268733"/>
            <a:ext cx="2054351" cy="369332"/>
          </a:xfrm>
          <a:prstGeom prst="rect">
            <a:avLst/>
          </a:prstGeom>
          <a:noFill/>
        </p:spPr>
        <p:txBody>
          <a:bodyPr wrap="square" lIns="0" tIns="0" rIns="0" bIns="0" rtlCol="0" anchor="t">
            <a:spAutoFit/>
          </a:bodyPr>
          <a:lstStyle/>
          <a:p>
            <a:r>
              <a:rPr lang="fr-FR" sz="1200" dirty="0"/>
              <a:t>4% ne savent pas</a:t>
            </a:r>
          </a:p>
          <a:p>
            <a:r>
              <a:rPr lang="fr-FR" sz="1200" dirty="0"/>
              <a:t>1% refusent de répondre</a:t>
            </a:r>
          </a:p>
        </p:txBody>
      </p:sp>
      <p:sp>
        <p:nvSpPr>
          <p:cNvPr id="29" name="TextBox 28">
            <a:extLst>
              <a:ext uri="{FF2B5EF4-FFF2-40B4-BE49-F238E27FC236}">
                <a16:creationId xmlns:a16="http://schemas.microsoft.com/office/drawing/2014/main" id="{7B0010DA-C05A-27AE-6768-4A7DC73C10DE}"/>
              </a:ext>
            </a:extLst>
          </p:cNvPr>
          <p:cNvSpPr txBox="1"/>
          <p:nvPr/>
        </p:nvSpPr>
        <p:spPr>
          <a:xfrm>
            <a:off x="3917203" y="2209516"/>
            <a:ext cx="1004226" cy="592470"/>
          </a:xfrm>
          <a:prstGeom prst="rect">
            <a:avLst/>
          </a:prstGeom>
          <a:noFill/>
        </p:spPr>
        <p:txBody>
          <a:bodyPr wrap="square" lIns="0" tIns="0" rIns="0" bIns="0" rtlCol="0" anchor="b">
            <a:spAutoFit/>
          </a:bodyPr>
          <a:lstStyle/>
          <a:p>
            <a:pPr algn="ctr"/>
            <a:r>
              <a:rPr lang="fr-FR" sz="1400" dirty="0">
                <a:latin typeface="Kantar"/>
              </a:rPr>
              <a:t>Total répondants</a:t>
            </a:r>
          </a:p>
          <a:p>
            <a:pPr algn="ctr"/>
            <a:r>
              <a:rPr lang="fr-FR" sz="1050" dirty="0">
                <a:latin typeface="Kantar"/>
              </a:rPr>
              <a:t>(1017)</a:t>
            </a:r>
          </a:p>
        </p:txBody>
      </p:sp>
      <p:sp>
        <p:nvSpPr>
          <p:cNvPr id="30" name="TextBox 29">
            <a:extLst>
              <a:ext uri="{FF2B5EF4-FFF2-40B4-BE49-F238E27FC236}">
                <a16:creationId xmlns:a16="http://schemas.microsoft.com/office/drawing/2014/main" id="{D2766EB6-C059-6D29-66FB-6489E49B90F1}"/>
              </a:ext>
            </a:extLst>
          </p:cNvPr>
          <p:cNvSpPr txBox="1"/>
          <p:nvPr/>
        </p:nvSpPr>
        <p:spPr>
          <a:xfrm>
            <a:off x="3977874" y="4691926"/>
            <a:ext cx="1004226" cy="592470"/>
          </a:xfrm>
          <a:prstGeom prst="rect">
            <a:avLst/>
          </a:prstGeom>
          <a:noFill/>
        </p:spPr>
        <p:txBody>
          <a:bodyPr wrap="square" lIns="0" tIns="0" rIns="0" bIns="0" rtlCol="0" anchor="b">
            <a:spAutoFit/>
          </a:bodyPr>
          <a:lstStyle/>
          <a:p>
            <a:pPr algn="ctr"/>
            <a:r>
              <a:rPr lang="fr-FR" sz="1400" dirty="0">
                <a:latin typeface="Kantar"/>
              </a:rPr>
              <a:t>18-29 </a:t>
            </a:r>
          </a:p>
          <a:p>
            <a:pPr algn="ctr"/>
            <a:r>
              <a:rPr lang="fr-FR" sz="1400" dirty="0">
                <a:latin typeface="Kantar"/>
              </a:rPr>
              <a:t>Ans</a:t>
            </a:r>
          </a:p>
          <a:p>
            <a:pPr algn="ctr"/>
            <a:r>
              <a:rPr lang="fr-FR" sz="1050" dirty="0">
                <a:latin typeface="Kantar"/>
              </a:rPr>
              <a:t>(186)</a:t>
            </a:r>
          </a:p>
        </p:txBody>
      </p:sp>
      <p:pic>
        <p:nvPicPr>
          <p:cNvPr id="32" name="Picture 31">
            <a:extLst>
              <a:ext uri="{FF2B5EF4-FFF2-40B4-BE49-F238E27FC236}">
                <a16:creationId xmlns:a16="http://schemas.microsoft.com/office/drawing/2014/main" id="{AE7CA752-C4CD-7904-D7A9-08A054C24BF4}"/>
              </a:ext>
            </a:extLst>
          </p:cNvPr>
          <p:cNvPicPr>
            <a:picLocks noChangeAspect="1"/>
          </p:cNvPicPr>
          <p:nvPr/>
        </p:nvPicPr>
        <p:blipFill>
          <a:blip r:embed="rId4"/>
          <a:stretch>
            <a:fillRect/>
          </a:stretch>
        </p:blipFill>
        <p:spPr>
          <a:xfrm>
            <a:off x="5115146" y="3614544"/>
            <a:ext cx="6214018" cy="362233"/>
          </a:xfrm>
          <a:prstGeom prst="rect">
            <a:avLst/>
          </a:prstGeom>
        </p:spPr>
      </p:pic>
      <p:sp>
        <p:nvSpPr>
          <p:cNvPr id="12" name="Slide Number Placeholder 11">
            <a:extLst>
              <a:ext uri="{FF2B5EF4-FFF2-40B4-BE49-F238E27FC236}">
                <a16:creationId xmlns:a16="http://schemas.microsoft.com/office/drawing/2014/main" id="{D921B051-6EF7-71D9-E840-2DEA7818C07F}"/>
              </a:ext>
            </a:extLst>
          </p:cNvPr>
          <p:cNvSpPr>
            <a:spLocks noGrp="1"/>
          </p:cNvSpPr>
          <p:nvPr>
            <p:ph type="sldNum" sz="quarter" idx="4"/>
          </p:nvPr>
        </p:nvSpPr>
        <p:spPr/>
        <p:txBody>
          <a:bodyPr/>
          <a:lstStyle/>
          <a:p>
            <a:fld id="{4034BEE3-566C-4068-A777-C3A4762E861B}" type="slidenum">
              <a:rPr lang="en-GB" smtClean="0"/>
              <a:pPr/>
              <a:t>7</a:t>
            </a:fld>
            <a:endParaRPr lang="en-GB" dirty="0"/>
          </a:p>
        </p:txBody>
      </p:sp>
    </p:spTree>
    <p:extLst>
      <p:ext uri="{BB962C8B-B14F-4D97-AF65-F5344CB8AC3E}">
        <p14:creationId xmlns:p14="http://schemas.microsoft.com/office/powerpoint/2010/main" val="838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2" grpId="0"/>
      <p:bldP spid="23" grpId="0"/>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EFC7A7-B79A-CAE1-07F7-51057689CD16}"/>
              </a:ext>
            </a:extLst>
          </p:cNvPr>
          <p:cNvSpPr/>
          <p:nvPr/>
        </p:nvSpPr>
        <p:spPr bwMode="ltGray">
          <a:xfrm>
            <a:off x="8161513" y="1673412"/>
            <a:ext cx="1072099" cy="370275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45E11B3-3A38-A156-7A8B-D0CE018212B2}"/>
              </a:ext>
            </a:extLst>
          </p:cNvPr>
          <p:cNvSpPr txBox="1"/>
          <p:nvPr/>
        </p:nvSpPr>
        <p:spPr>
          <a:xfrm>
            <a:off x="6797671" y="1789909"/>
            <a:ext cx="1004226" cy="592470"/>
          </a:xfrm>
          <a:prstGeom prst="rect">
            <a:avLst/>
          </a:prstGeom>
          <a:noFill/>
        </p:spPr>
        <p:txBody>
          <a:bodyPr wrap="square" lIns="0" tIns="0" rIns="0" bIns="0" rtlCol="0" anchor="b">
            <a:spAutoFit/>
          </a:bodyPr>
          <a:lstStyle/>
          <a:p>
            <a:pPr algn="ctr"/>
            <a:r>
              <a:rPr lang="fr-FR" sz="1400" dirty="0">
                <a:latin typeface="Kantar"/>
              </a:rPr>
              <a:t>Total répondants</a:t>
            </a:r>
          </a:p>
          <a:p>
            <a:pPr algn="ctr"/>
            <a:r>
              <a:rPr lang="fr-FR" sz="1050" dirty="0">
                <a:latin typeface="Kantar"/>
              </a:rPr>
              <a:t>(1017)</a:t>
            </a:r>
          </a:p>
        </p:txBody>
      </p:sp>
      <p:graphicFrame>
        <p:nvGraphicFramePr>
          <p:cNvPr id="6" name="Table 5">
            <a:extLst>
              <a:ext uri="{FF2B5EF4-FFF2-40B4-BE49-F238E27FC236}">
                <a16:creationId xmlns:a16="http://schemas.microsoft.com/office/drawing/2014/main" id="{96B6861D-2D4E-721F-3E8F-1115D735D559}"/>
              </a:ext>
            </a:extLst>
          </p:cNvPr>
          <p:cNvGraphicFramePr>
            <a:graphicFrameLocks noGrp="1"/>
          </p:cNvGraphicFramePr>
          <p:nvPr>
            <p:extLst>
              <p:ext uri="{D42A27DB-BD31-4B8C-83A1-F6EECF244321}">
                <p14:modId xmlns:p14="http://schemas.microsoft.com/office/powerpoint/2010/main" val="2016891460"/>
              </p:ext>
            </p:extLst>
          </p:nvPr>
        </p:nvGraphicFramePr>
        <p:xfrm>
          <a:off x="1283109" y="2590372"/>
          <a:ext cx="5329470" cy="2778349"/>
        </p:xfrm>
        <a:graphic>
          <a:graphicData uri="http://schemas.openxmlformats.org/drawingml/2006/table">
            <a:tbl>
              <a:tblPr/>
              <a:tblGrid>
                <a:gridCol w="5329470">
                  <a:extLst>
                    <a:ext uri="{9D8B030D-6E8A-4147-A177-3AD203B41FA5}">
                      <a16:colId xmlns:a16="http://schemas.microsoft.com/office/drawing/2014/main" val="3374695196"/>
                    </a:ext>
                  </a:extLst>
                </a:gridCol>
              </a:tblGrid>
              <a:tr h="396907">
                <a:tc>
                  <a:txBody>
                    <a:bodyPr/>
                    <a:lstStyle/>
                    <a:p>
                      <a:pPr algn="r" fontAlgn="b"/>
                      <a:r>
                        <a:rPr lang="fr-FR" sz="1800" b="0" i="0" u="none" strike="noStrike" kern="1200" dirty="0">
                          <a:solidFill>
                            <a:schemeClr val="tx1"/>
                          </a:solidFill>
                          <a:effectLst/>
                          <a:latin typeface="Kantar"/>
                          <a:ea typeface="+mn-ea"/>
                          <a:cs typeface="+mn-cs"/>
                        </a:rPr>
                        <a:t>Plus avec leur part qu’ils ne le pourraient aujourd’hui</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685260"/>
                  </a:ext>
                </a:extLst>
              </a:tr>
              <a:tr h="396907">
                <a:tc>
                  <a:txBody>
                    <a:bodyPr/>
                    <a:lstStyle/>
                    <a:p>
                      <a:pPr algn="r" fontAlgn="b"/>
                      <a:r>
                        <a:rPr lang="fr-FR" sz="1800" b="0" i="0" u="none" strike="noStrike" kern="1200" dirty="0">
                          <a:solidFill>
                            <a:schemeClr val="tx1"/>
                          </a:solidFill>
                          <a:effectLst/>
                          <a:latin typeface="Kantar"/>
                          <a:ea typeface="+mn-ea"/>
                          <a:cs typeface="+mn-cs"/>
                        </a:rPr>
                        <a:t>Pour le même montant</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9515516"/>
                  </a:ext>
                </a:extLst>
              </a:tr>
              <a:tr h="396907">
                <a:tc>
                  <a:txBody>
                    <a:bodyPr/>
                    <a:lstStyle/>
                    <a:p>
                      <a:pPr algn="r" fontAlgn="b"/>
                      <a:r>
                        <a:rPr lang="fr-FR" sz="1800" b="0" i="0" u="none" strike="noStrike" kern="1200" dirty="0">
                          <a:solidFill>
                            <a:schemeClr val="tx1"/>
                          </a:solidFill>
                          <a:effectLst/>
                          <a:latin typeface="Kantar"/>
                          <a:ea typeface="+mn-ea"/>
                          <a:cs typeface="+mn-cs"/>
                        </a:rPr>
                        <a:t>Moins avec leur part qu’ils ne le pourraient aujourd’hui</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5905152"/>
                  </a:ext>
                </a:extLst>
              </a:tr>
              <a:tr h="396907">
                <a:tc>
                  <a:txBody>
                    <a:bodyPr/>
                    <a:lstStyle/>
                    <a:p>
                      <a:pPr algn="r" fontAlgn="b"/>
                      <a:r>
                        <a:rPr lang="fr-FR" sz="1800" b="0" i="0" u="none" strike="noStrike" kern="1200" dirty="0">
                          <a:solidFill>
                            <a:schemeClr val="tx1"/>
                          </a:solidFill>
                          <a:effectLst/>
                          <a:latin typeface="Kantar"/>
                          <a:ea typeface="+mn-ea"/>
                          <a:cs typeface="+mn-cs"/>
                        </a:rPr>
                        <a:t>Cela dépend de ce qu’ils veulent acheter</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61075664"/>
                  </a:ext>
                </a:extLst>
              </a:tr>
              <a:tr h="396907">
                <a:tc>
                  <a:txBody>
                    <a:bodyPr/>
                    <a:lstStyle/>
                    <a:p>
                      <a:pPr algn="r" fontAlgn="b"/>
                      <a:endParaRPr lang="fr-FR" sz="1400" b="0" i="0" u="none" strike="noStrike" kern="1200" dirty="0">
                        <a:solidFill>
                          <a:schemeClr val="tx1"/>
                        </a:solidFill>
                        <a:effectLst/>
                        <a:latin typeface="Kantar"/>
                        <a:ea typeface="+mn-ea"/>
                        <a:cs typeface="+mn-cs"/>
                      </a:endParaRP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2331494"/>
                  </a:ext>
                </a:extLst>
              </a:tr>
              <a:tr h="396907">
                <a:tc>
                  <a:txBody>
                    <a:bodyPr/>
                    <a:lstStyle/>
                    <a:p>
                      <a:pPr algn="r" fontAlgn="b"/>
                      <a:r>
                        <a:rPr lang="fr-FR" sz="1400" b="0" i="0" u="none" strike="noStrike" kern="1200" dirty="0">
                          <a:solidFill>
                            <a:schemeClr val="tx1"/>
                          </a:solidFill>
                          <a:effectLst/>
                          <a:latin typeface="Kantar"/>
                          <a:ea typeface="+mn-ea"/>
                          <a:cs typeface="+mn-cs"/>
                        </a:rPr>
                        <a:t>Ne sait pas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9878547"/>
                  </a:ext>
                </a:extLst>
              </a:tr>
              <a:tr h="396907">
                <a:tc>
                  <a:txBody>
                    <a:bodyPr/>
                    <a:lstStyle/>
                    <a:p>
                      <a:pPr algn="r" fontAlgn="b"/>
                      <a:r>
                        <a:rPr lang="fr-FR" sz="1400" b="0" i="0" u="none" strike="noStrike" kern="1200" dirty="0">
                          <a:solidFill>
                            <a:schemeClr val="tx1"/>
                          </a:solidFill>
                          <a:effectLst/>
                          <a:latin typeface="Kantar"/>
                          <a:ea typeface="+mn-ea"/>
                          <a:cs typeface="+mn-cs"/>
                        </a:rPr>
                        <a:t>Refuse de répondre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2296873"/>
                  </a:ext>
                </a:extLst>
              </a:tr>
            </a:tbl>
          </a:graphicData>
        </a:graphic>
      </p:graphicFrame>
      <p:sp>
        <p:nvSpPr>
          <p:cNvPr id="8" name="TextBox 7">
            <a:extLst>
              <a:ext uri="{FF2B5EF4-FFF2-40B4-BE49-F238E27FC236}">
                <a16:creationId xmlns:a16="http://schemas.microsoft.com/office/drawing/2014/main" id="{E8A9B0FE-B290-60C4-4DCF-EA4D390A2391}"/>
              </a:ext>
            </a:extLst>
          </p:cNvPr>
          <p:cNvSpPr txBox="1"/>
          <p:nvPr/>
        </p:nvSpPr>
        <p:spPr>
          <a:xfrm>
            <a:off x="359998" y="1028162"/>
            <a:ext cx="6173537" cy="1107996"/>
          </a:xfrm>
          <a:prstGeom prst="rect">
            <a:avLst/>
          </a:prstGeom>
          <a:noFill/>
        </p:spPr>
        <p:txBody>
          <a:bodyPr wrap="square">
            <a:spAutoFit/>
          </a:bodyPr>
          <a:lstStyle/>
          <a:p>
            <a:r>
              <a:rPr lang="fr-FR" sz="1600" i="1" dirty="0">
                <a:solidFill>
                  <a:srgbClr val="C1AC51"/>
                </a:solidFill>
                <a:latin typeface="Kantar"/>
              </a:rPr>
              <a:t>« Cinq frères vont recevoir un don à partager d’un montant total de 1 000 €. Imaginez qu’ils doivent attendre un an pour toucher leur part des 1 000 € et que le taux d’inflation se situe à 3%. </a:t>
            </a:r>
          </a:p>
          <a:p>
            <a:r>
              <a:rPr lang="fr-FR" sz="1600" i="1" dirty="0">
                <a:solidFill>
                  <a:srgbClr val="C1AC51"/>
                </a:solidFill>
                <a:latin typeface="Kantar"/>
              </a:rPr>
              <a:t>Dans un an, seront-ils en mesure d’acheter … » </a:t>
            </a:r>
          </a:p>
        </p:txBody>
      </p:sp>
      <p:sp>
        <p:nvSpPr>
          <p:cNvPr id="11" name="Title 5">
            <a:extLst>
              <a:ext uri="{FF2B5EF4-FFF2-40B4-BE49-F238E27FC236}">
                <a16:creationId xmlns:a16="http://schemas.microsoft.com/office/drawing/2014/main" id="{375FC59D-6CEC-084B-F41B-D4DB319C1326}"/>
              </a:ext>
            </a:extLst>
          </p:cNvPr>
          <p:cNvSpPr>
            <a:spLocks noGrp="1"/>
          </p:cNvSpPr>
          <p:nvPr>
            <p:ph type="title"/>
          </p:nvPr>
        </p:nvSpPr>
        <p:spPr>
          <a:xfrm>
            <a:off x="359998" y="430717"/>
            <a:ext cx="11466875" cy="404119"/>
          </a:xfrm>
        </p:spPr>
        <p:txBody>
          <a:bodyPr/>
          <a:lstStyle/>
          <a:p>
            <a:r>
              <a:rPr lang="fr-FR" dirty="0">
                <a:latin typeface="Kantar"/>
              </a:rPr>
              <a:t>Valeur temps de l’argent </a:t>
            </a:r>
          </a:p>
        </p:txBody>
      </p:sp>
      <p:sp>
        <p:nvSpPr>
          <p:cNvPr id="12" name="TextBox 11">
            <a:extLst>
              <a:ext uri="{FF2B5EF4-FFF2-40B4-BE49-F238E27FC236}">
                <a16:creationId xmlns:a16="http://schemas.microsoft.com/office/drawing/2014/main" id="{5728739A-9F6F-D0EC-1D0C-4D9BFA18F2FE}"/>
              </a:ext>
            </a:extLst>
          </p:cNvPr>
          <p:cNvSpPr txBox="1"/>
          <p:nvPr/>
        </p:nvSpPr>
        <p:spPr>
          <a:xfrm>
            <a:off x="8218432" y="1789909"/>
            <a:ext cx="1004226" cy="592470"/>
          </a:xfrm>
          <a:prstGeom prst="rect">
            <a:avLst/>
          </a:prstGeom>
          <a:noFill/>
        </p:spPr>
        <p:txBody>
          <a:bodyPr wrap="square" lIns="0" tIns="0" rIns="0" bIns="0" rtlCol="0" anchor="b">
            <a:spAutoFit/>
          </a:bodyPr>
          <a:lstStyle/>
          <a:p>
            <a:pPr algn="ctr"/>
            <a:r>
              <a:rPr lang="fr-FR" sz="1400" i="1" dirty="0">
                <a:latin typeface="Kantar"/>
              </a:rPr>
              <a:t>18-29 </a:t>
            </a:r>
          </a:p>
          <a:p>
            <a:pPr algn="ctr"/>
            <a:r>
              <a:rPr lang="fr-FR" sz="1400" i="1" dirty="0">
                <a:latin typeface="Kantar"/>
              </a:rPr>
              <a:t>Ans</a:t>
            </a:r>
          </a:p>
          <a:p>
            <a:pPr algn="ctr"/>
            <a:r>
              <a:rPr lang="fr-FR" sz="1050" i="1" dirty="0">
                <a:latin typeface="Kantar"/>
              </a:rPr>
              <a:t>(186)</a:t>
            </a:r>
          </a:p>
        </p:txBody>
      </p:sp>
      <p:sp>
        <p:nvSpPr>
          <p:cNvPr id="13" name="TextBox 12">
            <a:extLst>
              <a:ext uri="{FF2B5EF4-FFF2-40B4-BE49-F238E27FC236}">
                <a16:creationId xmlns:a16="http://schemas.microsoft.com/office/drawing/2014/main" id="{36DA44CD-3BA2-79EB-1690-BCF2750531AE}"/>
              </a:ext>
            </a:extLst>
          </p:cNvPr>
          <p:cNvSpPr txBox="1"/>
          <p:nvPr/>
        </p:nvSpPr>
        <p:spPr>
          <a:xfrm>
            <a:off x="9640082" y="4742963"/>
            <a:ext cx="1456311" cy="169277"/>
          </a:xfrm>
          <a:prstGeom prst="rect">
            <a:avLst/>
          </a:prstGeom>
          <a:noFill/>
        </p:spPr>
        <p:txBody>
          <a:bodyPr wrap="square" lIns="0" tIns="0" rIns="0" bIns="0" rtlCol="0">
            <a:spAutoFit/>
          </a:bodyPr>
          <a:lstStyle/>
          <a:p>
            <a:r>
              <a:rPr lang="lb-LU" sz="1100" dirty="0">
                <a:latin typeface="Kantar"/>
              </a:rPr>
              <a:t>Moyenne (total) :</a:t>
            </a:r>
            <a:endParaRPr lang="fr-FR" sz="1100" dirty="0" err="1">
              <a:latin typeface="Kantar"/>
            </a:endParaRPr>
          </a:p>
        </p:txBody>
      </p:sp>
      <p:sp>
        <p:nvSpPr>
          <p:cNvPr id="14" name="TextBox 13">
            <a:extLst>
              <a:ext uri="{FF2B5EF4-FFF2-40B4-BE49-F238E27FC236}">
                <a16:creationId xmlns:a16="http://schemas.microsoft.com/office/drawing/2014/main" id="{F5155069-CA90-650C-389C-E797ED5D7E43}"/>
              </a:ext>
            </a:extLst>
          </p:cNvPr>
          <p:cNvSpPr txBox="1"/>
          <p:nvPr/>
        </p:nvSpPr>
        <p:spPr>
          <a:xfrm>
            <a:off x="9640082" y="5072702"/>
            <a:ext cx="1361926" cy="169277"/>
          </a:xfrm>
          <a:prstGeom prst="rect">
            <a:avLst/>
          </a:prstGeom>
          <a:noFill/>
        </p:spPr>
        <p:txBody>
          <a:bodyPr wrap="square" lIns="0" tIns="0" rIns="0" bIns="0" rtlCol="0">
            <a:spAutoFit/>
          </a:bodyPr>
          <a:lstStyle/>
          <a:p>
            <a:r>
              <a:rPr lang="lb-LU" sz="1100" dirty="0">
                <a:latin typeface="Kantar"/>
              </a:rPr>
              <a:t>Moyenne (OCDE) :</a:t>
            </a:r>
            <a:endParaRPr lang="fr-FR" sz="1100" dirty="0" err="1">
              <a:latin typeface="Kantar"/>
            </a:endParaRPr>
          </a:p>
        </p:txBody>
      </p:sp>
      <p:graphicFrame>
        <p:nvGraphicFramePr>
          <p:cNvPr id="24" name="Table 23">
            <a:extLst>
              <a:ext uri="{FF2B5EF4-FFF2-40B4-BE49-F238E27FC236}">
                <a16:creationId xmlns:a16="http://schemas.microsoft.com/office/drawing/2014/main" id="{7525B0DB-E151-251C-9F62-FFC628714F29}"/>
              </a:ext>
            </a:extLst>
          </p:cNvPr>
          <p:cNvGraphicFramePr>
            <a:graphicFrameLocks noGrp="1"/>
          </p:cNvGraphicFramePr>
          <p:nvPr>
            <p:extLst>
              <p:ext uri="{D42A27DB-BD31-4B8C-83A1-F6EECF244321}">
                <p14:modId xmlns:p14="http://schemas.microsoft.com/office/powerpoint/2010/main" val="2122054734"/>
              </p:ext>
            </p:extLst>
          </p:nvPr>
        </p:nvGraphicFramePr>
        <p:xfrm>
          <a:off x="6631424" y="2590372"/>
          <a:ext cx="2914720" cy="2778349"/>
        </p:xfrm>
        <a:graphic>
          <a:graphicData uri="http://schemas.openxmlformats.org/drawingml/2006/table">
            <a:tbl>
              <a:tblPr/>
              <a:tblGrid>
                <a:gridCol w="1457360">
                  <a:extLst>
                    <a:ext uri="{9D8B030D-6E8A-4147-A177-3AD203B41FA5}">
                      <a16:colId xmlns:a16="http://schemas.microsoft.com/office/drawing/2014/main" val="1595507058"/>
                    </a:ext>
                  </a:extLst>
                </a:gridCol>
                <a:gridCol w="1457360">
                  <a:extLst>
                    <a:ext uri="{9D8B030D-6E8A-4147-A177-3AD203B41FA5}">
                      <a16:colId xmlns:a16="http://schemas.microsoft.com/office/drawing/2014/main" val="3501444630"/>
                    </a:ext>
                  </a:extLst>
                </a:gridCol>
              </a:tblGrid>
              <a:tr h="396907">
                <a:tc>
                  <a:txBody>
                    <a:bodyPr/>
                    <a:lstStyle/>
                    <a:p>
                      <a:pPr algn="ctr" fontAlgn="b"/>
                      <a:r>
                        <a:rPr lang="fr-FR" sz="1400" b="0" i="0" u="none" strike="noStrike" kern="1200" dirty="0">
                          <a:solidFill>
                            <a:schemeClr val="tx1"/>
                          </a:solidFill>
                          <a:effectLst/>
                          <a:latin typeface="Kantar"/>
                          <a:ea typeface="+mn-ea"/>
                          <a:cs typeface="+mn-cs"/>
                        </a:rPr>
                        <a:t>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lb-LU" sz="1400" b="0" i="1" u="none" strike="noStrike" kern="1200" dirty="0">
                          <a:solidFill>
                            <a:schemeClr val="tx1"/>
                          </a:solidFill>
                          <a:effectLst/>
                          <a:latin typeface="Kantar"/>
                          <a:ea typeface="+mn-ea"/>
                          <a:cs typeface="+mn-cs"/>
                        </a:rPr>
                        <a:t>10%</a:t>
                      </a:r>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685260"/>
                  </a:ext>
                </a:extLst>
              </a:tr>
              <a:tr h="396907">
                <a:tc>
                  <a:txBody>
                    <a:bodyPr/>
                    <a:lstStyle/>
                    <a:p>
                      <a:pPr algn="ctr" fontAlgn="b"/>
                      <a:r>
                        <a:rPr lang="fr-FR" sz="1400" b="0" i="0" u="none" strike="noStrike" kern="1200" dirty="0">
                          <a:solidFill>
                            <a:schemeClr val="tx1"/>
                          </a:solidFill>
                          <a:effectLst/>
                          <a:latin typeface="Kantar"/>
                          <a:ea typeface="+mn-ea"/>
                          <a:cs typeface="+mn-cs"/>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lb-LU" sz="1400" b="0" i="1" u="none" strike="noStrike" kern="1200" dirty="0">
                          <a:solidFill>
                            <a:schemeClr val="tx1"/>
                          </a:solidFill>
                          <a:effectLst/>
                          <a:latin typeface="Kantar"/>
                          <a:ea typeface="+mn-ea"/>
                          <a:cs typeface="+mn-cs"/>
                        </a:rPr>
                        <a:t>9%</a:t>
                      </a:r>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9515516"/>
                  </a:ext>
                </a:extLst>
              </a:tr>
              <a:tr h="396907">
                <a:tc>
                  <a:txBody>
                    <a:bodyPr/>
                    <a:lstStyle/>
                    <a:p>
                      <a:pPr algn="ctr" fontAlgn="b"/>
                      <a:r>
                        <a:rPr lang="fr-FR" sz="1800" b="1" i="0" u="none" strike="noStrike" kern="1200" dirty="0">
                          <a:solidFill>
                            <a:srgbClr val="C1AC51"/>
                          </a:solidFill>
                          <a:effectLst/>
                          <a:latin typeface="Kantar"/>
                          <a:ea typeface="+mn-ea"/>
                          <a:cs typeface="+mn-cs"/>
                        </a:rPr>
                        <a:t>63%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lb-LU" sz="1800" b="1" i="1" u="none" strike="noStrike" kern="1200" dirty="0">
                          <a:solidFill>
                            <a:srgbClr val="C1AC51"/>
                          </a:solidFill>
                          <a:effectLst/>
                          <a:latin typeface="Kantar"/>
                          <a:ea typeface="+mn-ea"/>
                          <a:cs typeface="+mn-cs"/>
                        </a:rPr>
                        <a:t>50%</a:t>
                      </a:r>
                      <a:endParaRPr lang="fr-FR" sz="1800" b="1" i="1" u="none" strike="noStrike" kern="1200" dirty="0">
                        <a:solidFill>
                          <a:srgbClr val="C1AC5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5905152"/>
                  </a:ext>
                </a:extLst>
              </a:tr>
              <a:tr h="396907">
                <a:tc>
                  <a:txBody>
                    <a:bodyPr/>
                    <a:lstStyle/>
                    <a:p>
                      <a:pPr algn="ctr" fontAlgn="b"/>
                      <a:r>
                        <a:rPr lang="fr-FR" sz="1400" b="0" i="0" u="none" strike="noStrike" kern="1200" dirty="0">
                          <a:solidFill>
                            <a:schemeClr val="tx1"/>
                          </a:solidFill>
                          <a:effectLst/>
                          <a:latin typeface="Kantar"/>
                          <a:ea typeface="+mn-ea"/>
                          <a:cs typeface="+mn-cs"/>
                        </a:rPr>
                        <a:t>15%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lb-LU" sz="1400" b="0" i="1" u="none" strike="noStrike" kern="1200" dirty="0">
                          <a:solidFill>
                            <a:schemeClr val="tx1"/>
                          </a:solidFill>
                          <a:effectLst/>
                          <a:latin typeface="Kantar"/>
                          <a:ea typeface="+mn-ea"/>
                          <a:cs typeface="+mn-cs"/>
                        </a:rPr>
                        <a:t>17%</a:t>
                      </a:r>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61075664"/>
                  </a:ext>
                </a:extLst>
              </a:tr>
              <a:tr h="396907">
                <a:tc>
                  <a:txBody>
                    <a:bodyPr/>
                    <a:lstStyle/>
                    <a:p>
                      <a:pPr algn="ctr" fontAlgn="b"/>
                      <a:endParaRPr lang="fr-FR" sz="1400" b="0" i="0"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2331494"/>
                  </a:ext>
                </a:extLst>
              </a:tr>
              <a:tr h="396907">
                <a:tc>
                  <a:txBody>
                    <a:bodyPr/>
                    <a:lstStyle/>
                    <a:p>
                      <a:pPr algn="ctr" fontAlgn="b"/>
                      <a:r>
                        <a:rPr lang="fr-FR" sz="1400" b="0" i="0" u="none" strike="noStrike" kern="1200" dirty="0">
                          <a:solidFill>
                            <a:schemeClr val="tx1"/>
                          </a:solidFill>
                          <a:effectLst/>
                          <a:latin typeface="Kantar"/>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lb-LU" sz="1400" b="0" i="1" u="none" strike="noStrike" kern="1200" dirty="0">
                          <a:solidFill>
                            <a:schemeClr val="tx1"/>
                          </a:solidFill>
                          <a:effectLst/>
                          <a:latin typeface="Kantar"/>
                          <a:ea typeface="+mn-ea"/>
                          <a:cs typeface="+mn-cs"/>
                        </a:rPr>
                        <a:t>11%</a:t>
                      </a:r>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9878547"/>
                  </a:ext>
                </a:extLst>
              </a:tr>
              <a:tr h="396907">
                <a:tc>
                  <a:txBody>
                    <a:bodyPr/>
                    <a:lstStyle/>
                    <a:p>
                      <a:pPr algn="ctr" fontAlgn="b"/>
                      <a:r>
                        <a:rPr lang="fr-FR" sz="1400" b="0" i="0" u="none" strike="noStrike" kern="1200" dirty="0">
                          <a:solidFill>
                            <a:schemeClr val="tx1"/>
                          </a:solidFill>
                          <a:effectLst/>
                          <a:latin typeface="Kantar"/>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lb-LU" sz="1400" b="0" i="1" u="none" strike="noStrike" kern="1200" dirty="0">
                          <a:solidFill>
                            <a:schemeClr val="tx1"/>
                          </a:solidFill>
                          <a:effectLst/>
                          <a:latin typeface="Kantar"/>
                          <a:ea typeface="+mn-ea"/>
                          <a:cs typeface="+mn-cs"/>
                        </a:rPr>
                        <a:t>3%</a:t>
                      </a:r>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2296873"/>
                  </a:ext>
                </a:extLst>
              </a:tr>
            </a:tbl>
          </a:graphicData>
        </a:graphic>
      </p:graphicFrame>
      <p:pic>
        <p:nvPicPr>
          <p:cNvPr id="19" name="Picture 18">
            <a:extLst>
              <a:ext uri="{FF2B5EF4-FFF2-40B4-BE49-F238E27FC236}">
                <a16:creationId xmlns:a16="http://schemas.microsoft.com/office/drawing/2014/main" id="{0993EF76-EAFA-CCF3-7E41-98924A999673}"/>
              </a:ext>
            </a:extLst>
          </p:cNvPr>
          <p:cNvPicPr>
            <a:picLocks noChangeAspect="1"/>
          </p:cNvPicPr>
          <p:nvPr/>
        </p:nvPicPr>
        <p:blipFill>
          <a:blip r:embed="rId2"/>
          <a:stretch>
            <a:fillRect/>
          </a:stretch>
        </p:blipFill>
        <p:spPr>
          <a:xfrm>
            <a:off x="9796463" y="1818020"/>
            <a:ext cx="654636" cy="654636"/>
          </a:xfrm>
          <a:prstGeom prst="rect">
            <a:avLst/>
          </a:prstGeom>
        </p:spPr>
      </p:pic>
      <p:pic>
        <p:nvPicPr>
          <p:cNvPr id="20" name="Picture 19">
            <a:extLst>
              <a:ext uri="{FF2B5EF4-FFF2-40B4-BE49-F238E27FC236}">
                <a16:creationId xmlns:a16="http://schemas.microsoft.com/office/drawing/2014/main" id="{56EDB72A-BCE3-EB32-A0BA-5C3B2E1C7D13}"/>
              </a:ext>
            </a:extLst>
          </p:cNvPr>
          <p:cNvPicPr>
            <a:picLocks noChangeAspect="1"/>
          </p:cNvPicPr>
          <p:nvPr/>
        </p:nvPicPr>
        <p:blipFill>
          <a:blip r:embed="rId3"/>
          <a:stretch>
            <a:fillRect/>
          </a:stretch>
        </p:blipFill>
        <p:spPr>
          <a:xfrm>
            <a:off x="9796464" y="2526016"/>
            <a:ext cx="654635" cy="654635"/>
          </a:xfrm>
          <a:prstGeom prst="rect">
            <a:avLst/>
          </a:prstGeom>
        </p:spPr>
      </p:pic>
      <p:pic>
        <p:nvPicPr>
          <p:cNvPr id="22" name="Picture 21">
            <a:extLst>
              <a:ext uri="{FF2B5EF4-FFF2-40B4-BE49-F238E27FC236}">
                <a16:creationId xmlns:a16="http://schemas.microsoft.com/office/drawing/2014/main" id="{400AB1D1-52A3-2E5C-AEC0-8393D7A71C69}"/>
              </a:ext>
            </a:extLst>
          </p:cNvPr>
          <p:cNvPicPr>
            <a:picLocks noChangeAspect="1"/>
          </p:cNvPicPr>
          <p:nvPr/>
        </p:nvPicPr>
        <p:blipFill rotWithShape="1">
          <a:blip r:embed="rId4"/>
          <a:srcRect r="1852" b="13090"/>
          <a:stretch/>
        </p:blipFill>
        <p:spPr>
          <a:xfrm>
            <a:off x="9834598" y="3229453"/>
            <a:ext cx="578367" cy="552450"/>
          </a:xfrm>
          <a:prstGeom prst="rect">
            <a:avLst/>
          </a:prstGeom>
        </p:spPr>
      </p:pic>
      <p:pic>
        <p:nvPicPr>
          <p:cNvPr id="23" name="Picture 22">
            <a:extLst>
              <a:ext uri="{FF2B5EF4-FFF2-40B4-BE49-F238E27FC236}">
                <a16:creationId xmlns:a16="http://schemas.microsoft.com/office/drawing/2014/main" id="{EB67D38F-F2C7-1619-8CEA-8C72CDB5837B}"/>
              </a:ext>
            </a:extLst>
          </p:cNvPr>
          <p:cNvPicPr>
            <a:picLocks noChangeAspect="1"/>
          </p:cNvPicPr>
          <p:nvPr/>
        </p:nvPicPr>
        <p:blipFill>
          <a:blip r:embed="rId5"/>
          <a:stretch>
            <a:fillRect/>
          </a:stretch>
        </p:blipFill>
        <p:spPr>
          <a:xfrm>
            <a:off x="9879322" y="3963545"/>
            <a:ext cx="488919" cy="488919"/>
          </a:xfrm>
          <a:prstGeom prst="rect">
            <a:avLst/>
          </a:prstGeom>
        </p:spPr>
      </p:pic>
      <p:sp>
        <p:nvSpPr>
          <p:cNvPr id="25" name="Rectangle 24">
            <a:extLst>
              <a:ext uri="{FF2B5EF4-FFF2-40B4-BE49-F238E27FC236}">
                <a16:creationId xmlns:a16="http://schemas.microsoft.com/office/drawing/2014/main" id="{9B08B995-9625-7F31-D41B-93A9AD39197C}"/>
              </a:ext>
            </a:extLst>
          </p:cNvPr>
          <p:cNvSpPr/>
          <p:nvPr/>
        </p:nvSpPr>
        <p:spPr bwMode="ltGray">
          <a:xfrm>
            <a:off x="9436847" y="1673412"/>
            <a:ext cx="2163482" cy="3695309"/>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10A4113-6932-6541-F58A-1C91CE32FE88}"/>
              </a:ext>
            </a:extLst>
          </p:cNvPr>
          <p:cNvSpPr txBox="1"/>
          <p:nvPr/>
        </p:nvSpPr>
        <p:spPr>
          <a:xfrm>
            <a:off x="10614327" y="1927495"/>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73%</a:t>
            </a:r>
            <a:endParaRPr lang="fr-FR" sz="1400" dirty="0">
              <a:solidFill>
                <a:srgbClr val="C1AC51"/>
              </a:solidFill>
              <a:latin typeface="Kantar"/>
            </a:endParaRPr>
          </a:p>
        </p:txBody>
      </p:sp>
      <p:sp>
        <p:nvSpPr>
          <p:cNvPr id="27" name="TextBox 26">
            <a:extLst>
              <a:ext uri="{FF2B5EF4-FFF2-40B4-BE49-F238E27FC236}">
                <a16:creationId xmlns:a16="http://schemas.microsoft.com/office/drawing/2014/main" id="{3E0EA34E-40A7-DB96-0255-40E88B6B0903}"/>
              </a:ext>
            </a:extLst>
          </p:cNvPr>
          <p:cNvSpPr txBox="1"/>
          <p:nvPr/>
        </p:nvSpPr>
        <p:spPr>
          <a:xfrm>
            <a:off x="10611339" y="2653631"/>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86%</a:t>
            </a:r>
            <a:endParaRPr lang="fr-FR" sz="1400" dirty="0">
              <a:solidFill>
                <a:srgbClr val="C1AC51"/>
              </a:solidFill>
              <a:latin typeface="Kantar"/>
            </a:endParaRPr>
          </a:p>
        </p:txBody>
      </p:sp>
      <p:sp>
        <p:nvSpPr>
          <p:cNvPr id="28" name="TextBox 27">
            <a:extLst>
              <a:ext uri="{FF2B5EF4-FFF2-40B4-BE49-F238E27FC236}">
                <a16:creationId xmlns:a16="http://schemas.microsoft.com/office/drawing/2014/main" id="{A1ADE1AD-0501-623F-214E-23622DEAC0D6}"/>
              </a:ext>
            </a:extLst>
          </p:cNvPr>
          <p:cNvSpPr txBox="1"/>
          <p:nvPr/>
        </p:nvSpPr>
        <p:spPr>
          <a:xfrm>
            <a:off x="10614331" y="3331959"/>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51%</a:t>
            </a:r>
            <a:endParaRPr lang="fr-FR" sz="1400" dirty="0">
              <a:solidFill>
                <a:srgbClr val="C1AC51"/>
              </a:solidFill>
              <a:latin typeface="Kantar"/>
            </a:endParaRPr>
          </a:p>
        </p:txBody>
      </p:sp>
      <p:sp>
        <p:nvSpPr>
          <p:cNvPr id="29" name="TextBox 28">
            <a:extLst>
              <a:ext uri="{FF2B5EF4-FFF2-40B4-BE49-F238E27FC236}">
                <a16:creationId xmlns:a16="http://schemas.microsoft.com/office/drawing/2014/main" id="{2F742D66-C3CA-B9CF-112A-6C9815DA31D6}"/>
              </a:ext>
            </a:extLst>
          </p:cNvPr>
          <p:cNvSpPr txBox="1"/>
          <p:nvPr/>
        </p:nvSpPr>
        <p:spPr>
          <a:xfrm>
            <a:off x="10611339" y="4029402"/>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56%</a:t>
            </a:r>
            <a:endParaRPr lang="fr-FR" sz="1400" dirty="0">
              <a:solidFill>
                <a:srgbClr val="C1AC51"/>
              </a:solidFill>
              <a:latin typeface="Kantar"/>
            </a:endParaRPr>
          </a:p>
        </p:txBody>
      </p:sp>
      <p:sp>
        <p:nvSpPr>
          <p:cNvPr id="30" name="TextBox 29">
            <a:extLst>
              <a:ext uri="{FF2B5EF4-FFF2-40B4-BE49-F238E27FC236}">
                <a16:creationId xmlns:a16="http://schemas.microsoft.com/office/drawing/2014/main" id="{D05A5D12-5691-F59E-299A-ADE5B09F8F52}"/>
              </a:ext>
            </a:extLst>
          </p:cNvPr>
          <p:cNvSpPr txBox="1"/>
          <p:nvPr/>
        </p:nvSpPr>
        <p:spPr>
          <a:xfrm>
            <a:off x="10614329" y="4606130"/>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60%</a:t>
            </a:r>
            <a:endParaRPr lang="fr-FR" sz="1400" dirty="0">
              <a:solidFill>
                <a:srgbClr val="C1AC51"/>
              </a:solidFill>
              <a:latin typeface="Kantar"/>
            </a:endParaRPr>
          </a:p>
        </p:txBody>
      </p:sp>
      <p:sp>
        <p:nvSpPr>
          <p:cNvPr id="31" name="TextBox 30">
            <a:extLst>
              <a:ext uri="{FF2B5EF4-FFF2-40B4-BE49-F238E27FC236}">
                <a16:creationId xmlns:a16="http://schemas.microsoft.com/office/drawing/2014/main" id="{2F137323-2E7E-0692-D8DB-9F6A550D625A}"/>
              </a:ext>
            </a:extLst>
          </p:cNvPr>
          <p:cNvSpPr txBox="1"/>
          <p:nvPr/>
        </p:nvSpPr>
        <p:spPr>
          <a:xfrm>
            <a:off x="10617321" y="4943798"/>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66%</a:t>
            </a:r>
            <a:endParaRPr lang="fr-FR" sz="1400" dirty="0">
              <a:solidFill>
                <a:srgbClr val="C1AC51"/>
              </a:solidFill>
              <a:latin typeface="Kantar"/>
            </a:endParaRPr>
          </a:p>
        </p:txBody>
      </p:sp>
      <p:pic>
        <p:nvPicPr>
          <p:cNvPr id="32" name="Picture 5">
            <a:extLst>
              <a:ext uri="{FF2B5EF4-FFF2-40B4-BE49-F238E27FC236}">
                <a16:creationId xmlns:a16="http://schemas.microsoft.com/office/drawing/2014/main" id="{65E79F27-4EE1-BE19-3F28-DD5C385F96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2484" y="1242724"/>
            <a:ext cx="534599" cy="5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2857A909-ACDD-9888-4D9C-6BAC4025AF19}"/>
              </a:ext>
            </a:extLst>
          </p:cNvPr>
          <p:cNvSpPr>
            <a:spLocks noGrp="1"/>
          </p:cNvSpPr>
          <p:nvPr>
            <p:ph type="sldNum" sz="quarter" idx="4"/>
          </p:nvPr>
        </p:nvSpPr>
        <p:spPr/>
        <p:txBody>
          <a:bodyPr/>
          <a:lstStyle/>
          <a:p>
            <a:fld id="{4034BEE3-566C-4068-A777-C3A4762E861B}" type="slidenum">
              <a:rPr lang="en-GB" smtClean="0"/>
              <a:pPr/>
              <a:t>8</a:t>
            </a:fld>
            <a:endParaRPr lang="en-GB" dirty="0"/>
          </a:p>
        </p:txBody>
      </p:sp>
    </p:spTree>
    <p:extLst>
      <p:ext uri="{BB962C8B-B14F-4D97-AF65-F5344CB8AC3E}">
        <p14:creationId xmlns:p14="http://schemas.microsoft.com/office/powerpoint/2010/main" val="227038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2" grpId="0"/>
      <p:bldP spid="13" grpId="0"/>
      <p:bldP spid="14" grpId="0"/>
      <p:bldP spid="25" grpId="0" animBg="1"/>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E6B319F-BA1D-5BA0-5E11-EFA7051072A4}"/>
              </a:ext>
            </a:extLst>
          </p:cNvPr>
          <p:cNvSpPr/>
          <p:nvPr/>
        </p:nvSpPr>
        <p:spPr bwMode="ltGray">
          <a:xfrm>
            <a:off x="8161513" y="1673412"/>
            <a:ext cx="1072099" cy="370275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96B6861D-2D4E-721F-3E8F-1115D735D559}"/>
              </a:ext>
            </a:extLst>
          </p:cNvPr>
          <p:cNvGraphicFramePr>
            <a:graphicFrameLocks noGrp="1"/>
          </p:cNvGraphicFramePr>
          <p:nvPr>
            <p:extLst>
              <p:ext uri="{D42A27DB-BD31-4B8C-83A1-F6EECF244321}">
                <p14:modId xmlns:p14="http://schemas.microsoft.com/office/powerpoint/2010/main" val="88507146"/>
              </p:ext>
            </p:extLst>
          </p:nvPr>
        </p:nvGraphicFramePr>
        <p:xfrm>
          <a:off x="1283109" y="2590372"/>
          <a:ext cx="8244190" cy="2778349"/>
        </p:xfrm>
        <a:graphic>
          <a:graphicData uri="http://schemas.openxmlformats.org/drawingml/2006/table">
            <a:tbl>
              <a:tblPr/>
              <a:tblGrid>
                <a:gridCol w="5329470">
                  <a:extLst>
                    <a:ext uri="{9D8B030D-6E8A-4147-A177-3AD203B41FA5}">
                      <a16:colId xmlns:a16="http://schemas.microsoft.com/office/drawing/2014/main" val="3374695196"/>
                    </a:ext>
                  </a:extLst>
                </a:gridCol>
                <a:gridCol w="1457360">
                  <a:extLst>
                    <a:ext uri="{9D8B030D-6E8A-4147-A177-3AD203B41FA5}">
                      <a16:colId xmlns:a16="http://schemas.microsoft.com/office/drawing/2014/main" val="1595507058"/>
                    </a:ext>
                  </a:extLst>
                </a:gridCol>
                <a:gridCol w="1457360">
                  <a:extLst>
                    <a:ext uri="{9D8B030D-6E8A-4147-A177-3AD203B41FA5}">
                      <a16:colId xmlns:a16="http://schemas.microsoft.com/office/drawing/2014/main" val="3501444630"/>
                    </a:ext>
                  </a:extLst>
                </a:gridCol>
              </a:tblGrid>
              <a:tr h="396907">
                <a:tc>
                  <a:txBody>
                    <a:bodyPr/>
                    <a:lstStyle/>
                    <a:p>
                      <a:pPr algn="r" fontAlgn="b"/>
                      <a:r>
                        <a:rPr lang="fr-FR" sz="1800" b="0" i="0" u="none" strike="noStrike" kern="1200" dirty="0">
                          <a:solidFill>
                            <a:schemeClr val="tx1"/>
                          </a:solidFill>
                          <a:effectLst/>
                          <a:latin typeface="Kantar"/>
                          <a:ea typeface="+mn-ea"/>
                          <a:cs typeface="+mn-cs"/>
                        </a:rPr>
                        <a:t>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800" b="1" i="0" u="none" strike="noStrike" kern="1200" dirty="0">
                          <a:solidFill>
                            <a:srgbClr val="C1AC51"/>
                          </a:solidFill>
                          <a:effectLst/>
                          <a:latin typeface="Kantar"/>
                          <a:ea typeface="+mn-ea"/>
                          <a:cs typeface="+mn-cs"/>
                        </a:rPr>
                        <a:t>86%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lb-LU" sz="1800" b="1" i="1" u="none" strike="noStrike" kern="1200" dirty="0">
                          <a:solidFill>
                            <a:srgbClr val="C1AC51"/>
                          </a:solidFill>
                          <a:effectLst/>
                          <a:latin typeface="Kantar"/>
                          <a:ea typeface="+mn-ea"/>
                          <a:cs typeface="+mn-cs"/>
                        </a:rPr>
                        <a:t>78%</a:t>
                      </a:r>
                      <a:endParaRPr lang="fr-FR" sz="1800" b="1" i="1" u="none" strike="noStrike" kern="1200" dirty="0">
                        <a:solidFill>
                          <a:srgbClr val="C1AC5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685260"/>
                  </a:ext>
                </a:extLst>
              </a:tr>
              <a:tr h="396907">
                <a:tc>
                  <a:txBody>
                    <a:bodyPr/>
                    <a:lstStyle/>
                    <a:p>
                      <a:pPr algn="r" fontAlgn="b"/>
                      <a:r>
                        <a:rPr lang="fr-FR" sz="1800" b="0" i="0" u="none" strike="noStrike" kern="1200" dirty="0">
                          <a:solidFill>
                            <a:schemeClr val="tx1"/>
                          </a:solidFill>
                          <a:effectLst/>
                          <a:latin typeface="Kantar"/>
                          <a:ea typeface="+mn-ea"/>
                          <a:cs typeface="+mn-cs"/>
                        </a:rPr>
                        <a:t>Entre 1 et 100</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400" b="0" i="0" u="none" strike="noStrike" kern="1200" dirty="0">
                          <a:solidFill>
                            <a:schemeClr val="tx1"/>
                          </a:solidFill>
                          <a:effectLst/>
                          <a:latin typeface="Kantar"/>
                          <a:ea typeface="+mn-ea"/>
                          <a:cs typeface="+mn-cs"/>
                        </a:rPr>
                        <a:t>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lb-LU" sz="1400" b="0" i="1" u="none" strike="noStrike" kern="1200" dirty="0">
                          <a:solidFill>
                            <a:schemeClr val="tx1"/>
                          </a:solidFill>
                          <a:effectLst/>
                          <a:latin typeface="Kantar"/>
                          <a:ea typeface="+mn-ea"/>
                          <a:cs typeface="+mn-cs"/>
                        </a:rPr>
                        <a:t>2%</a:t>
                      </a:r>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9515516"/>
                  </a:ext>
                </a:extLst>
              </a:tr>
              <a:tr h="396907">
                <a:tc>
                  <a:txBody>
                    <a:bodyPr/>
                    <a:lstStyle/>
                    <a:p>
                      <a:pPr algn="r" fontAlgn="b"/>
                      <a:endParaRPr lang="fr-FR" sz="1800" b="0" i="0" u="none" strike="noStrike" kern="1200" dirty="0">
                        <a:solidFill>
                          <a:schemeClr val="tx1"/>
                        </a:solidFill>
                        <a:effectLst/>
                        <a:latin typeface="Kantar"/>
                        <a:ea typeface="+mn-ea"/>
                        <a:cs typeface="+mn-cs"/>
                      </a:endParaRP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0"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5905152"/>
                  </a:ext>
                </a:extLst>
              </a:tr>
              <a:tr h="396907">
                <a:tc>
                  <a:txBody>
                    <a:bodyPr/>
                    <a:lstStyle/>
                    <a:p>
                      <a:pPr algn="r" fontAlgn="b"/>
                      <a:endParaRPr lang="fr-FR" sz="1800" b="0" i="0" u="none" strike="noStrike" kern="1200" dirty="0">
                        <a:solidFill>
                          <a:schemeClr val="tx1"/>
                        </a:solidFill>
                        <a:effectLst/>
                        <a:latin typeface="Kantar"/>
                        <a:ea typeface="+mn-ea"/>
                        <a:cs typeface="+mn-cs"/>
                      </a:endParaRP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0"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61075664"/>
                  </a:ext>
                </a:extLst>
              </a:tr>
              <a:tr h="396907">
                <a:tc>
                  <a:txBody>
                    <a:bodyPr/>
                    <a:lstStyle/>
                    <a:p>
                      <a:pPr algn="r" fontAlgn="b"/>
                      <a:endParaRPr lang="fr-FR" sz="1400" b="0" i="0" u="none" strike="noStrike" kern="1200" dirty="0">
                        <a:solidFill>
                          <a:schemeClr val="tx1"/>
                        </a:solidFill>
                        <a:effectLst/>
                        <a:latin typeface="Kantar"/>
                        <a:ea typeface="+mn-ea"/>
                        <a:cs typeface="+mn-cs"/>
                      </a:endParaRP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0"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2331494"/>
                  </a:ext>
                </a:extLst>
              </a:tr>
              <a:tr h="396907">
                <a:tc>
                  <a:txBody>
                    <a:bodyPr/>
                    <a:lstStyle/>
                    <a:p>
                      <a:pPr algn="r" fontAlgn="b"/>
                      <a:r>
                        <a:rPr lang="fr-FR" sz="1400" b="0" i="0" u="none" strike="noStrike" kern="1200" dirty="0">
                          <a:solidFill>
                            <a:schemeClr val="tx1"/>
                          </a:solidFill>
                          <a:effectLst/>
                          <a:latin typeface="Kantar"/>
                          <a:ea typeface="+mn-ea"/>
                          <a:cs typeface="+mn-cs"/>
                        </a:rPr>
                        <a:t>Ne sait pas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400" b="0" i="0" u="none" strike="noStrike" kern="1200" dirty="0">
                          <a:solidFill>
                            <a:schemeClr val="tx1"/>
                          </a:solidFill>
                          <a:effectLst/>
                          <a:latin typeface="Kantar"/>
                          <a:ea typeface="+mn-ea"/>
                          <a:cs typeface="+mn-cs"/>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lb-LU" sz="1400" b="0" i="1" u="none" strike="noStrike" kern="1200" dirty="0">
                          <a:solidFill>
                            <a:schemeClr val="tx1"/>
                          </a:solidFill>
                          <a:effectLst/>
                          <a:latin typeface="Kantar"/>
                          <a:ea typeface="+mn-ea"/>
                          <a:cs typeface="+mn-cs"/>
                        </a:rPr>
                        <a:t>5%</a:t>
                      </a:r>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59878547"/>
                  </a:ext>
                </a:extLst>
              </a:tr>
              <a:tr h="396907">
                <a:tc>
                  <a:txBody>
                    <a:bodyPr/>
                    <a:lstStyle/>
                    <a:p>
                      <a:pPr algn="r" fontAlgn="b"/>
                      <a:r>
                        <a:rPr lang="fr-FR" sz="1400" b="0" i="0" u="none" strike="noStrike" kern="1200" dirty="0">
                          <a:solidFill>
                            <a:schemeClr val="tx1"/>
                          </a:solidFill>
                          <a:effectLst/>
                          <a:latin typeface="Kantar"/>
                          <a:ea typeface="+mn-ea"/>
                          <a:cs typeface="+mn-cs"/>
                        </a:rPr>
                        <a:t>Refuse de répondre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fr-FR" sz="1400" b="0" i="0" u="none" strike="noStrike" kern="1200" dirty="0">
                          <a:solidFill>
                            <a:schemeClr val="tx1"/>
                          </a:solidFill>
                          <a:effectLst/>
                          <a:latin typeface="Kantar"/>
                          <a:ea typeface="+mn-ea"/>
                          <a:cs typeface="+mn-cs"/>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lb-LU" sz="1400" b="0" i="1" u="none" strike="noStrike" kern="1200" dirty="0">
                          <a:solidFill>
                            <a:schemeClr val="tx1"/>
                          </a:solidFill>
                          <a:effectLst/>
                          <a:latin typeface="Kantar"/>
                          <a:ea typeface="+mn-ea"/>
                          <a:cs typeface="+mn-cs"/>
                        </a:rPr>
                        <a:t>15%</a:t>
                      </a:r>
                      <a:endParaRPr lang="fr-FR" sz="1400" b="0" i="1" u="none" strike="noStrike" kern="1200" dirty="0">
                        <a:solidFill>
                          <a:schemeClr val="tx1"/>
                        </a:solidFill>
                        <a:effectLst/>
                        <a:latin typeface="Kantar"/>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2296873"/>
                  </a:ext>
                </a:extLst>
              </a:tr>
            </a:tbl>
          </a:graphicData>
        </a:graphic>
      </p:graphicFrame>
      <p:sp>
        <p:nvSpPr>
          <p:cNvPr id="8" name="TextBox 7">
            <a:extLst>
              <a:ext uri="{FF2B5EF4-FFF2-40B4-BE49-F238E27FC236}">
                <a16:creationId xmlns:a16="http://schemas.microsoft.com/office/drawing/2014/main" id="{E8A9B0FE-B290-60C4-4DCF-EA4D390A2391}"/>
              </a:ext>
            </a:extLst>
          </p:cNvPr>
          <p:cNvSpPr txBox="1"/>
          <p:nvPr/>
        </p:nvSpPr>
        <p:spPr>
          <a:xfrm>
            <a:off x="359997" y="1028162"/>
            <a:ext cx="6174000" cy="830997"/>
          </a:xfrm>
          <a:prstGeom prst="rect">
            <a:avLst/>
          </a:prstGeom>
          <a:noFill/>
        </p:spPr>
        <p:txBody>
          <a:bodyPr wrap="square">
            <a:spAutoFit/>
          </a:bodyPr>
          <a:lstStyle/>
          <a:p>
            <a:r>
              <a:rPr lang="fr-FR" sz="1600" i="1" dirty="0">
                <a:latin typeface="Kantar"/>
              </a:rPr>
              <a:t>« </a:t>
            </a:r>
            <a:r>
              <a:rPr lang="fr-FR" sz="1600" i="1" dirty="0">
                <a:solidFill>
                  <a:srgbClr val="C1AC51"/>
                </a:solidFill>
                <a:latin typeface="Kantar"/>
              </a:rPr>
              <a:t>Vous prêtez 25 € à un ami/proche un soir et il vous rend 25 € le lendemain. À combien s’élèvent les intérêts qu’il a payés pour ce prêt ? (en %)</a:t>
            </a:r>
            <a:r>
              <a:rPr lang="fr-FR" sz="1600" i="1" dirty="0">
                <a:latin typeface="Kantar"/>
              </a:rPr>
              <a:t> » </a:t>
            </a:r>
          </a:p>
        </p:txBody>
      </p:sp>
      <p:sp>
        <p:nvSpPr>
          <p:cNvPr id="11" name="Title 5">
            <a:extLst>
              <a:ext uri="{FF2B5EF4-FFF2-40B4-BE49-F238E27FC236}">
                <a16:creationId xmlns:a16="http://schemas.microsoft.com/office/drawing/2014/main" id="{375FC59D-6CEC-084B-F41B-D4DB319C1326}"/>
              </a:ext>
            </a:extLst>
          </p:cNvPr>
          <p:cNvSpPr>
            <a:spLocks noGrp="1"/>
          </p:cNvSpPr>
          <p:nvPr>
            <p:ph type="title"/>
          </p:nvPr>
        </p:nvSpPr>
        <p:spPr>
          <a:xfrm>
            <a:off x="359998" y="430717"/>
            <a:ext cx="11466875" cy="404119"/>
          </a:xfrm>
        </p:spPr>
        <p:txBody>
          <a:bodyPr/>
          <a:lstStyle/>
          <a:p>
            <a:r>
              <a:rPr lang="fr-FR" dirty="0">
                <a:latin typeface="Kantar"/>
              </a:rPr>
              <a:t>Comprendre les intérêts payés sur un prêt</a:t>
            </a:r>
          </a:p>
        </p:txBody>
      </p:sp>
      <p:sp>
        <p:nvSpPr>
          <p:cNvPr id="10" name="TextBox 9">
            <a:extLst>
              <a:ext uri="{FF2B5EF4-FFF2-40B4-BE49-F238E27FC236}">
                <a16:creationId xmlns:a16="http://schemas.microsoft.com/office/drawing/2014/main" id="{8F5A5840-91AC-1107-C6AC-C4667B0D33AA}"/>
              </a:ext>
            </a:extLst>
          </p:cNvPr>
          <p:cNvSpPr txBox="1"/>
          <p:nvPr/>
        </p:nvSpPr>
        <p:spPr>
          <a:xfrm>
            <a:off x="9640082" y="4742963"/>
            <a:ext cx="1456311" cy="169277"/>
          </a:xfrm>
          <a:prstGeom prst="rect">
            <a:avLst/>
          </a:prstGeom>
          <a:noFill/>
        </p:spPr>
        <p:txBody>
          <a:bodyPr wrap="square" lIns="0" tIns="0" rIns="0" bIns="0" rtlCol="0">
            <a:spAutoFit/>
          </a:bodyPr>
          <a:lstStyle/>
          <a:p>
            <a:r>
              <a:rPr lang="lb-LU" sz="1100" dirty="0">
                <a:latin typeface="Kantar"/>
              </a:rPr>
              <a:t>Moyenne (total) :</a:t>
            </a:r>
            <a:endParaRPr lang="fr-FR" sz="1100" dirty="0" err="1">
              <a:latin typeface="Kantar"/>
            </a:endParaRPr>
          </a:p>
        </p:txBody>
      </p:sp>
      <p:sp>
        <p:nvSpPr>
          <p:cNvPr id="12" name="TextBox 11">
            <a:extLst>
              <a:ext uri="{FF2B5EF4-FFF2-40B4-BE49-F238E27FC236}">
                <a16:creationId xmlns:a16="http://schemas.microsoft.com/office/drawing/2014/main" id="{84C8B3DA-E0E3-3031-67E1-3895BD2FF885}"/>
              </a:ext>
            </a:extLst>
          </p:cNvPr>
          <p:cNvSpPr txBox="1"/>
          <p:nvPr/>
        </p:nvSpPr>
        <p:spPr>
          <a:xfrm>
            <a:off x="9640082" y="5072702"/>
            <a:ext cx="1361926" cy="169277"/>
          </a:xfrm>
          <a:prstGeom prst="rect">
            <a:avLst/>
          </a:prstGeom>
          <a:noFill/>
        </p:spPr>
        <p:txBody>
          <a:bodyPr wrap="square" lIns="0" tIns="0" rIns="0" bIns="0" rtlCol="0">
            <a:spAutoFit/>
          </a:bodyPr>
          <a:lstStyle/>
          <a:p>
            <a:r>
              <a:rPr lang="lb-LU" sz="1100" dirty="0">
                <a:latin typeface="Kantar"/>
              </a:rPr>
              <a:t>Moyenne (OCDE) :</a:t>
            </a:r>
            <a:endParaRPr lang="fr-FR" sz="1100" dirty="0" err="1">
              <a:latin typeface="Kantar"/>
            </a:endParaRPr>
          </a:p>
        </p:txBody>
      </p:sp>
      <p:pic>
        <p:nvPicPr>
          <p:cNvPr id="13" name="Picture 12">
            <a:extLst>
              <a:ext uri="{FF2B5EF4-FFF2-40B4-BE49-F238E27FC236}">
                <a16:creationId xmlns:a16="http://schemas.microsoft.com/office/drawing/2014/main" id="{A42833DE-F2F4-6F39-6712-2950D82C8A5F}"/>
              </a:ext>
            </a:extLst>
          </p:cNvPr>
          <p:cNvPicPr>
            <a:picLocks noChangeAspect="1"/>
          </p:cNvPicPr>
          <p:nvPr/>
        </p:nvPicPr>
        <p:blipFill>
          <a:blip r:embed="rId2"/>
          <a:stretch>
            <a:fillRect/>
          </a:stretch>
        </p:blipFill>
        <p:spPr>
          <a:xfrm>
            <a:off x="9796463" y="1818020"/>
            <a:ext cx="654636" cy="654636"/>
          </a:xfrm>
          <a:prstGeom prst="rect">
            <a:avLst/>
          </a:prstGeom>
        </p:spPr>
      </p:pic>
      <p:pic>
        <p:nvPicPr>
          <p:cNvPr id="14" name="Picture 13">
            <a:extLst>
              <a:ext uri="{FF2B5EF4-FFF2-40B4-BE49-F238E27FC236}">
                <a16:creationId xmlns:a16="http://schemas.microsoft.com/office/drawing/2014/main" id="{9E852E35-DE03-98B9-F8D3-CFC6FC99221C}"/>
              </a:ext>
            </a:extLst>
          </p:cNvPr>
          <p:cNvPicPr>
            <a:picLocks noChangeAspect="1"/>
          </p:cNvPicPr>
          <p:nvPr/>
        </p:nvPicPr>
        <p:blipFill>
          <a:blip r:embed="rId3"/>
          <a:stretch>
            <a:fillRect/>
          </a:stretch>
        </p:blipFill>
        <p:spPr>
          <a:xfrm>
            <a:off x="9796464" y="2526016"/>
            <a:ext cx="654635" cy="654635"/>
          </a:xfrm>
          <a:prstGeom prst="rect">
            <a:avLst/>
          </a:prstGeom>
        </p:spPr>
      </p:pic>
      <p:pic>
        <p:nvPicPr>
          <p:cNvPr id="15" name="Picture 14">
            <a:extLst>
              <a:ext uri="{FF2B5EF4-FFF2-40B4-BE49-F238E27FC236}">
                <a16:creationId xmlns:a16="http://schemas.microsoft.com/office/drawing/2014/main" id="{ED319487-B249-3EAD-B25A-037E290B3986}"/>
              </a:ext>
            </a:extLst>
          </p:cNvPr>
          <p:cNvPicPr>
            <a:picLocks noChangeAspect="1"/>
          </p:cNvPicPr>
          <p:nvPr/>
        </p:nvPicPr>
        <p:blipFill rotWithShape="1">
          <a:blip r:embed="rId4"/>
          <a:srcRect r="1852" b="13090"/>
          <a:stretch/>
        </p:blipFill>
        <p:spPr>
          <a:xfrm>
            <a:off x="9834598" y="3229453"/>
            <a:ext cx="578367" cy="552450"/>
          </a:xfrm>
          <a:prstGeom prst="rect">
            <a:avLst/>
          </a:prstGeom>
        </p:spPr>
      </p:pic>
      <p:pic>
        <p:nvPicPr>
          <p:cNvPr id="16" name="Picture 15">
            <a:extLst>
              <a:ext uri="{FF2B5EF4-FFF2-40B4-BE49-F238E27FC236}">
                <a16:creationId xmlns:a16="http://schemas.microsoft.com/office/drawing/2014/main" id="{7F8C2F5D-9A7C-D791-8B09-ED1B1A97E5BE}"/>
              </a:ext>
            </a:extLst>
          </p:cNvPr>
          <p:cNvPicPr>
            <a:picLocks noChangeAspect="1"/>
          </p:cNvPicPr>
          <p:nvPr/>
        </p:nvPicPr>
        <p:blipFill>
          <a:blip r:embed="rId5"/>
          <a:stretch>
            <a:fillRect/>
          </a:stretch>
        </p:blipFill>
        <p:spPr>
          <a:xfrm>
            <a:off x="9879322" y="3963545"/>
            <a:ext cx="488919" cy="488919"/>
          </a:xfrm>
          <a:prstGeom prst="rect">
            <a:avLst/>
          </a:prstGeom>
        </p:spPr>
      </p:pic>
      <p:sp>
        <p:nvSpPr>
          <p:cNvPr id="17" name="Rectangle 16">
            <a:extLst>
              <a:ext uri="{FF2B5EF4-FFF2-40B4-BE49-F238E27FC236}">
                <a16:creationId xmlns:a16="http://schemas.microsoft.com/office/drawing/2014/main" id="{D08BA762-4BAC-8624-7614-9D649E0E6C53}"/>
              </a:ext>
            </a:extLst>
          </p:cNvPr>
          <p:cNvSpPr/>
          <p:nvPr/>
        </p:nvSpPr>
        <p:spPr bwMode="ltGray">
          <a:xfrm>
            <a:off x="9436847" y="1673412"/>
            <a:ext cx="2163482" cy="3695309"/>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3627994-F48A-2073-1485-CB772EBA7786}"/>
              </a:ext>
            </a:extLst>
          </p:cNvPr>
          <p:cNvSpPr txBox="1"/>
          <p:nvPr/>
        </p:nvSpPr>
        <p:spPr>
          <a:xfrm>
            <a:off x="10614327" y="1927495"/>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89%</a:t>
            </a:r>
            <a:endParaRPr lang="fr-FR" sz="1400" dirty="0">
              <a:solidFill>
                <a:srgbClr val="C1AC51"/>
              </a:solidFill>
              <a:latin typeface="Kantar"/>
            </a:endParaRPr>
          </a:p>
        </p:txBody>
      </p:sp>
      <p:sp>
        <p:nvSpPr>
          <p:cNvPr id="19" name="TextBox 18">
            <a:extLst>
              <a:ext uri="{FF2B5EF4-FFF2-40B4-BE49-F238E27FC236}">
                <a16:creationId xmlns:a16="http://schemas.microsoft.com/office/drawing/2014/main" id="{F89E40CC-70CF-4C4F-DD6A-6DC8C1C66AB1}"/>
              </a:ext>
            </a:extLst>
          </p:cNvPr>
          <p:cNvSpPr txBox="1"/>
          <p:nvPr/>
        </p:nvSpPr>
        <p:spPr>
          <a:xfrm>
            <a:off x="10611339" y="2653631"/>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92%</a:t>
            </a:r>
            <a:endParaRPr lang="fr-FR" sz="1400" dirty="0">
              <a:solidFill>
                <a:srgbClr val="C1AC51"/>
              </a:solidFill>
              <a:latin typeface="Kantar"/>
            </a:endParaRPr>
          </a:p>
        </p:txBody>
      </p:sp>
      <p:sp>
        <p:nvSpPr>
          <p:cNvPr id="20" name="TextBox 19">
            <a:extLst>
              <a:ext uri="{FF2B5EF4-FFF2-40B4-BE49-F238E27FC236}">
                <a16:creationId xmlns:a16="http://schemas.microsoft.com/office/drawing/2014/main" id="{C4450A37-4987-DD51-1E9B-38A76EC86428}"/>
              </a:ext>
            </a:extLst>
          </p:cNvPr>
          <p:cNvSpPr txBox="1"/>
          <p:nvPr/>
        </p:nvSpPr>
        <p:spPr>
          <a:xfrm>
            <a:off x="10614331" y="3331959"/>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78%</a:t>
            </a:r>
            <a:endParaRPr lang="fr-FR" sz="1400" dirty="0">
              <a:solidFill>
                <a:srgbClr val="C1AC51"/>
              </a:solidFill>
              <a:latin typeface="Kantar"/>
            </a:endParaRPr>
          </a:p>
        </p:txBody>
      </p:sp>
      <p:sp>
        <p:nvSpPr>
          <p:cNvPr id="21" name="TextBox 20">
            <a:extLst>
              <a:ext uri="{FF2B5EF4-FFF2-40B4-BE49-F238E27FC236}">
                <a16:creationId xmlns:a16="http://schemas.microsoft.com/office/drawing/2014/main" id="{4EF4BADD-7084-F3C2-D99B-DC63F03B731B}"/>
              </a:ext>
            </a:extLst>
          </p:cNvPr>
          <p:cNvSpPr txBox="1"/>
          <p:nvPr/>
        </p:nvSpPr>
        <p:spPr>
          <a:xfrm>
            <a:off x="10611339" y="4029402"/>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87%</a:t>
            </a:r>
            <a:endParaRPr lang="fr-FR" sz="1400" dirty="0">
              <a:solidFill>
                <a:srgbClr val="C1AC51"/>
              </a:solidFill>
              <a:latin typeface="Kantar"/>
            </a:endParaRPr>
          </a:p>
        </p:txBody>
      </p:sp>
      <p:sp>
        <p:nvSpPr>
          <p:cNvPr id="22" name="TextBox 21">
            <a:extLst>
              <a:ext uri="{FF2B5EF4-FFF2-40B4-BE49-F238E27FC236}">
                <a16:creationId xmlns:a16="http://schemas.microsoft.com/office/drawing/2014/main" id="{9741E300-6462-450A-3F3D-04DA1AB707A1}"/>
              </a:ext>
            </a:extLst>
          </p:cNvPr>
          <p:cNvSpPr txBox="1"/>
          <p:nvPr/>
        </p:nvSpPr>
        <p:spPr>
          <a:xfrm>
            <a:off x="10614329" y="4606130"/>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84%</a:t>
            </a:r>
            <a:endParaRPr lang="fr-FR" sz="1400" dirty="0">
              <a:solidFill>
                <a:srgbClr val="C1AC51"/>
              </a:solidFill>
              <a:latin typeface="Kantar"/>
            </a:endParaRPr>
          </a:p>
        </p:txBody>
      </p:sp>
      <p:sp>
        <p:nvSpPr>
          <p:cNvPr id="23" name="TextBox 22">
            <a:extLst>
              <a:ext uri="{FF2B5EF4-FFF2-40B4-BE49-F238E27FC236}">
                <a16:creationId xmlns:a16="http://schemas.microsoft.com/office/drawing/2014/main" id="{056810BE-58D7-4D34-8C0A-67DA12A6861D}"/>
              </a:ext>
            </a:extLst>
          </p:cNvPr>
          <p:cNvSpPr txBox="1"/>
          <p:nvPr/>
        </p:nvSpPr>
        <p:spPr>
          <a:xfrm>
            <a:off x="10617321" y="4943798"/>
            <a:ext cx="858579" cy="369332"/>
          </a:xfrm>
          <a:prstGeom prst="rect">
            <a:avLst/>
          </a:prstGeom>
          <a:noFill/>
        </p:spPr>
        <p:txBody>
          <a:bodyPr wrap="square">
            <a:spAutoFit/>
          </a:bodyPr>
          <a:lstStyle/>
          <a:p>
            <a:pPr algn="ctr">
              <a:tabLst>
                <a:tab pos="2243138" algn="l"/>
              </a:tabLst>
            </a:pPr>
            <a:r>
              <a:rPr lang="fr-FR" b="1" dirty="0">
                <a:solidFill>
                  <a:srgbClr val="C1AC51"/>
                </a:solidFill>
                <a:latin typeface="Kantar"/>
              </a:rPr>
              <a:t>87%</a:t>
            </a:r>
            <a:endParaRPr lang="fr-FR" sz="1400" dirty="0">
              <a:solidFill>
                <a:srgbClr val="C1AC51"/>
              </a:solidFill>
              <a:latin typeface="Kantar"/>
            </a:endParaRPr>
          </a:p>
        </p:txBody>
      </p:sp>
      <p:pic>
        <p:nvPicPr>
          <p:cNvPr id="24" name="Picture 5">
            <a:extLst>
              <a:ext uri="{FF2B5EF4-FFF2-40B4-BE49-F238E27FC236}">
                <a16:creationId xmlns:a16="http://schemas.microsoft.com/office/drawing/2014/main" id="{F5EAFEF6-67DF-1300-0AC1-4A8BC81DEF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2484" y="1242724"/>
            <a:ext cx="534599" cy="5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5D14059-8075-5956-8E37-725291F8CEC9}"/>
              </a:ext>
            </a:extLst>
          </p:cNvPr>
          <p:cNvSpPr txBox="1"/>
          <p:nvPr/>
        </p:nvSpPr>
        <p:spPr>
          <a:xfrm>
            <a:off x="6797671" y="1789909"/>
            <a:ext cx="1004226" cy="592470"/>
          </a:xfrm>
          <a:prstGeom prst="rect">
            <a:avLst/>
          </a:prstGeom>
          <a:noFill/>
        </p:spPr>
        <p:txBody>
          <a:bodyPr wrap="square" lIns="0" tIns="0" rIns="0" bIns="0" rtlCol="0" anchor="b">
            <a:spAutoFit/>
          </a:bodyPr>
          <a:lstStyle/>
          <a:p>
            <a:pPr algn="ctr"/>
            <a:r>
              <a:rPr lang="fr-FR" sz="1400" dirty="0">
                <a:latin typeface="Kantar"/>
              </a:rPr>
              <a:t>Total répondants</a:t>
            </a:r>
          </a:p>
          <a:p>
            <a:pPr algn="ctr"/>
            <a:r>
              <a:rPr lang="fr-FR" sz="1050" dirty="0">
                <a:latin typeface="Kantar"/>
              </a:rPr>
              <a:t>(1017)</a:t>
            </a:r>
          </a:p>
        </p:txBody>
      </p:sp>
      <p:sp>
        <p:nvSpPr>
          <p:cNvPr id="25" name="TextBox 24">
            <a:extLst>
              <a:ext uri="{FF2B5EF4-FFF2-40B4-BE49-F238E27FC236}">
                <a16:creationId xmlns:a16="http://schemas.microsoft.com/office/drawing/2014/main" id="{C07627C0-7D15-6BB3-B4A0-20DF5CDEFBC8}"/>
              </a:ext>
            </a:extLst>
          </p:cNvPr>
          <p:cNvSpPr txBox="1"/>
          <p:nvPr/>
        </p:nvSpPr>
        <p:spPr>
          <a:xfrm>
            <a:off x="8218432" y="1789909"/>
            <a:ext cx="1004226" cy="592470"/>
          </a:xfrm>
          <a:prstGeom prst="rect">
            <a:avLst/>
          </a:prstGeom>
          <a:noFill/>
        </p:spPr>
        <p:txBody>
          <a:bodyPr wrap="square" lIns="0" tIns="0" rIns="0" bIns="0" rtlCol="0" anchor="b">
            <a:spAutoFit/>
          </a:bodyPr>
          <a:lstStyle/>
          <a:p>
            <a:pPr algn="ctr"/>
            <a:r>
              <a:rPr lang="fr-FR" sz="1400" i="1" dirty="0">
                <a:latin typeface="Kantar"/>
              </a:rPr>
              <a:t>18-29 </a:t>
            </a:r>
          </a:p>
          <a:p>
            <a:pPr algn="ctr"/>
            <a:r>
              <a:rPr lang="fr-FR" sz="1400" i="1" dirty="0">
                <a:latin typeface="Kantar"/>
              </a:rPr>
              <a:t>Ans</a:t>
            </a:r>
          </a:p>
          <a:p>
            <a:pPr algn="ctr"/>
            <a:r>
              <a:rPr lang="fr-FR" sz="1050" i="1" dirty="0">
                <a:latin typeface="Kantar"/>
              </a:rPr>
              <a:t>(186)</a:t>
            </a:r>
          </a:p>
        </p:txBody>
      </p:sp>
      <p:sp>
        <p:nvSpPr>
          <p:cNvPr id="4" name="Slide Number Placeholder 3">
            <a:extLst>
              <a:ext uri="{FF2B5EF4-FFF2-40B4-BE49-F238E27FC236}">
                <a16:creationId xmlns:a16="http://schemas.microsoft.com/office/drawing/2014/main" id="{3BB3E973-4F9D-D3FA-2102-B5B3B312C3A1}"/>
              </a:ext>
            </a:extLst>
          </p:cNvPr>
          <p:cNvSpPr>
            <a:spLocks noGrp="1"/>
          </p:cNvSpPr>
          <p:nvPr>
            <p:ph type="sldNum" sz="quarter" idx="4"/>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308308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 grpId="0"/>
      <p:bldP spid="12" grpId="0"/>
      <p:bldP spid="17" grpId="0" animBg="1"/>
      <p:bldP spid="18" grpId="0"/>
      <p:bldP spid="19" grpId="0"/>
      <p:bldP spid="20" grpId="0"/>
      <p:bldP spid="21" grpId="0"/>
      <p:bldP spid="22" grpId="0"/>
      <p:bldP spid="23" grpId="0"/>
      <p:bldP spid="5"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VERSIONID" val="110"/>
  <p:tag name="EXCLUDEHIDDENSLIDES" val="False"/>
  <p:tag name="NUMBEROFPAGES" val="21"/>
</p:tagLst>
</file>

<file path=ppt/tags/tag2.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heme/theme1.xml><?xml version="1.0" encoding="utf-8"?>
<a:theme xmlns:a="http://schemas.openxmlformats.org/drawingml/2006/main" name="Kantar template master">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PowerPoint template 16x9 - for presentations and pitches.potx" id="{8F152C79-E1D5-4592-98DD-45DF3599AB32}" vid="{3095F79B-8174-47E3-9C8A-AB9E083E895C}"/>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PowerPoint template 16x9 - for presentations and pitches.potx" id="{8F152C79-E1D5-4592-98DD-45DF3599AB32}" vid="{E4448CB5-BC8C-451E-8C78-3357D32BE2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nilyIsTemplate xmlns="802e0a86-8e97-4676-80ba-edf2a8288115" xsi:nil="true"/>
    <jb77fa9ede964b3ab430248b0329684a xmlns="802e0a86-8e97-4676-80ba-edf2a8288115">
      <Terms xmlns="http://schemas.microsoft.com/office/infopath/2007/PartnerControls"/>
    </jb77fa9ede964b3ab430248b0329684a>
    <UnilyIsFeaturedDocument xmlns="802e0a86-8e97-4676-80ba-edf2a8288115" xsi:nil="true"/>
    <TaxCatchAll xmlns="802e0a86-8e97-4676-80ba-edf2a8288115"/>
    <p9473e14649f422380abaea906c28710 xmlns="802e0a86-8e97-4676-80ba-edf2a8288115">
      <Terms xmlns="http://schemas.microsoft.com/office/infopath/2007/PartnerControls"/>
    </p9473e14649f422380abaea906c28710>
    <p11b359c7fb245abb61e0bbe02280977 xmlns="802e0a86-8e97-4676-80ba-edf2a8288115">
      <Terms xmlns="http://schemas.microsoft.com/office/infopath/2007/PartnerControls"/>
    </p11b359c7fb245abb61e0bbe02280977>
    <i819a00c63874b27a1c287b0ac0a9d17 xmlns="802e0a86-8e97-4676-80ba-edf2a8288115">
      <Terms xmlns="http://schemas.microsoft.com/office/infopath/2007/PartnerControls"/>
    </i819a00c63874b27a1c287b0ac0a9d17>
    <h0ef683bd7044617b6fc03b7f86bc7cf xmlns="802e0a86-8e97-4676-80ba-edf2a8288115">
      <Terms xmlns="http://schemas.microsoft.com/office/infopath/2007/PartnerControls"/>
    </h0ef683bd7044617b6fc03b7f86bc7c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25A89F685B4D418A59585D4377493A" ma:contentTypeVersion="10" ma:contentTypeDescription="Create a new document." ma:contentTypeScope="" ma:versionID="df5ac47b5b85e6dda235aa4dec10b365">
  <xsd:schema xmlns:xsd="http://www.w3.org/2001/XMLSchema" xmlns:xs="http://www.w3.org/2001/XMLSchema" xmlns:p="http://schemas.microsoft.com/office/2006/metadata/properties" xmlns:ns1="http://schemas.microsoft.com/sharepoint/v3" xmlns:ns2="802e0a86-8e97-4676-80ba-edf2a8288115" xmlns:ns3="e4368fc8-0f10-4678-b370-ef8e010815e7" xmlns:ns4="99f24908-a010-47b9-b61a-6ea417803632" targetNamespace="http://schemas.microsoft.com/office/2006/metadata/properties" ma:root="true" ma:fieldsID="474bbd90cf5f0b0e014ea380e9c824e8" ns1:_="" ns2:_="" ns3:_="" ns4:_="">
    <xsd:import namespace="http://schemas.microsoft.com/sharepoint/v3"/>
    <xsd:import namespace="802e0a86-8e97-4676-80ba-edf2a8288115"/>
    <xsd:import namespace="e4368fc8-0f10-4678-b370-ef8e010815e7"/>
    <xsd:import namespace="99f24908-a010-47b9-b61a-6ea417803632"/>
    <xsd:element name="properties">
      <xsd:complexType>
        <xsd:sequence>
          <xsd:element name="documentManagement">
            <xsd:complexType>
              <xsd:all>
                <xsd:element ref="ns2:UnilyIsFeaturedDocument" minOccurs="0"/>
                <xsd:element ref="ns2:UnilyIsTemplate" minOccurs="0"/>
                <xsd:element ref="ns2:TaxCatchAll" minOccurs="0"/>
                <xsd:element ref="ns2:TaxCatchAllLabel" minOccurs="0"/>
                <xsd:element ref="ns2:jb77fa9ede964b3ab430248b0329684a" minOccurs="0"/>
                <xsd:element ref="ns2:h0ef683bd7044617b6fc03b7f86bc7cf" minOccurs="0"/>
                <xsd:element ref="ns2:i819a00c63874b27a1c287b0ac0a9d17" minOccurs="0"/>
                <xsd:element ref="ns2:p9473e14649f422380abaea906c28710" minOccurs="0"/>
                <xsd:element ref="ns2:p11b359c7fb245abb61e0bbe02280977"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2e0a86-8e97-4676-80ba-edf2a8288115" elementFormDefault="qualified">
    <xsd:import namespace="http://schemas.microsoft.com/office/2006/documentManagement/types"/>
    <xsd:import namespace="http://schemas.microsoft.com/office/infopath/2007/PartnerControls"/>
    <xsd:element name="UnilyIsFeaturedDocument" ma:index="8" nillable="true" ma:displayName="Is Featured Document" ma:internalName="UnilyIsFeaturedDocument">
      <xsd:simpleType>
        <xsd:restriction base="dms:Boolean"/>
      </xsd:simpleType>
    </xsd:element>
    <xsd:element name="UnilyIsTemplate" ma:index="9" nillable="true" ma:displayName="Is Template" ma:internalName="UnilyIsTemplate">
      <xsd:simpleType>
        <xsd:restriction base="dms:Boolean"/>
      </xsd:simpleType>
    </xsd:element>
    <xsd:element name="TaxCatchAll" ma:index="10" nillable="true" ma:displayName="Taxonomy Catch All Column" ma:hidden="true" ma:list="{e0e64aeb-ab0c-421c-a3fc-5443d8094954}" ma:internalName="TaxCatchAll" ma:showField="CatchAllData" ma:web="802e0a86-8e97-4676-80ba-edf2a8288115">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e0e64aeb-ab0c-421c-a3fc-5443d8094954}" ma:internalName="TaxCatchAllLabel" ma:readOnly="true" ma:showField="CatchAllDataLabel" ma:web="802e0a86-8e97-4676-80ba-edf2a8288115">
      <xsd:complexType>
        <xsd:complexContent>
          <xsd:extension base="dms:MultiChoiceLookup">
            <xsd:sequence>
              <xsd:element name="Value" type="dms:Lookup" maxOccurs="unbounded" minOccurs="0" nillable="true"/>
            </xsd:sequence>
          </xsd:extension>
        </xsd:complexContent>
      </xsd:complexType>
    </xsd:element>
    <xsd:element name="jb77fa9ede964b3ab430248b0329684a" ma:index="12" nillable="true" ma:taxonomy="true" ma:internalName="jb77fa9ede964b3ab430248b0329684a" ma:taxonomyFieldName="Offer" ma:displayName="Offer" ma:default="" ma:fieldId="{3b77fa9e-de96-4b3a-b430-248b0329684a}" ma:taxonomyMulti="true" ma:sspId="335d02d2-2acc-434b-b7bb-812ff22cbf32" ma:termSetId="206cf811-ca3d-4daf-bd45-b33cea815a9d" ma:anchorId="00000000-0000-0000-0000-000000000000" ma:open="false" ma:isKeyword="false">
      <xsd:complexType>
        <xsd:sequence>
          <xsd:element ref="pc:Terms" minOccurs="0" maxOccurs="1"/>
        </xsd:sequence>
      </xsd:complexType>
    </xsd:element>
    <xsd:element name="h0ef683bd7044617b6fc03b7f86bc7cf" ma:index="14" nillable="true" ma:taxonomy="true" ma:internalName="h0ef683bd7044617b6fc03b7f86bc7cf" ma:taxonomyFieldName="Countries" ma:displayName="Countries" ma:default="" ma:fieldId="{10ef683b-d704-4617-b6fc-03b7f86bc7cf}" ma:taxonomyMulti="true" ma:sspId="335d02d2-2acc-434b-b7bb-812ff22cbf32" ma:termSetId="c2e122a6-bbb9-4e3e-a9c0-10a202184023" ma:anchorId="00000000-0000-0000-0000-000000000000" ma:open="false" ma:isKeyword="false">
      <xsd:complexType>
        <xsd:sequence>
          <xsd:element ref="pc:Terms" minOccurs="0" maxOccurs="1"/>
        </xsd:sequence>
      </xsd:complexType>
    </xsd:element>
    <xsd:element name="i819a00c63874b27a1c287b0ac0a9d17" ma:index="16" nillable="true" ma:taxonomy="true" ma:internalName="i819a00c63874b27a1c287b0ac0a9d17" ma:taxonomyFieldName="Departments" ma:displayName="Departments" ma:default="" ma:fieldId="{2819a00c-6387-4b27-a1c2-87b0ac0a9d17}" ma:taxonomyMulti="true" ma:sspId="335d02d2-2acc-434b-b7bb-812ff22cbf32" ma:termSetId="7db15008-d1d6-498d-a488-7d8774bc176a" ma:anchorId="00000000-0000-0000-0000-000000000000" ma:open="false" ma:isKeyword="false">
      <xsd:complexType>
        <xsd:sequence>
          <xsd:element ref="pc:Terms" minOccurs="0" maxOccurs="1"/>
        </xsd:sequence>
      </xsd:complexType>
    </xsd:element>
    <xsd:element name="p9473e14649f422380abaea906c28710" ma:index="18" nillable="true" ma:taxonomy="true" ma:internalName="p9473e14649f422380abaea906c28710" ma:taxonomyFieldName="Document_x0020_Categories" ma:displayName="Document Categories" ma:default="" ma:fieldId="{99473e14-649f-4223-80ab-aea906c28710}" ma:taxonomyMulti="true" ma:sspId="335d02d2-2acc-434b-b7bb-812ff22cbf32" ma:termSetId="f0f7a287-f6ff-41d8-bac1-a65f52683236" ma:anchorId="00000000-0000-0000-0000-000000000000" ma:open="false" ma:isKeyword="false">
      <xsd:complexType>
        <xsd:sequence>
          <xsd:element ref="pc:Terms" minOccurs="0" maxOccurs="1"/>
        </xsd:sequence>
      </xsd:complexType>
    </xsd:element>
    <xsd:element name="p11b359c7fb245abb61e0bbe02280977" ma:index="20" nillable="true" ma:taxonomy="true" ma:internalName="p11b359c7fb245abb61e0bbe02280977" ma:taxonomyFieldName="Companies" ma:displayName="Companies" ma:default="" ma:fieldId="{911b359c-7fb2-45ab-b61e-0bbe02280977}" ma:taxonomyMulti="true" ma:sspId="335d02d2-2acc-434b-b7bb-812ff22cbf32" ma:termSetId="3915896b-ab17-402b-9622-cf55dd91869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368fc8-0f10-4678-b370-ef8e010815e7"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MediaServiceAutoTags"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7"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f24908-a010-47b9-b61a-6ea417803632"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93883-9DEF-4394-A746-8B0504B231C0}">
  <ds:schemaRefs>
    <ds:schemaRef ds:uri="http://purl.org/dc/dcmitype/"/>
    <ds:schemaRef ds:uri="http://schemas.microsoft.com/office/2006/documentManagement/types"/>
    <ds:schemaRef ds:uri="http://schemas.microsoft.com/sharepoint/v3"/>
    <ds:schemaRef ds:uri="99f24908-a010-47b9-b61a-6ea417803632"/>
    <ds:schemaRef ds:uri="http://schemas.microsoft.com/office/infopath/2007/PartnerControls"/>
    <ds:schemaRef ds:uri="http://purl.org/dc/terms/"/>
    <ds:schemaRef ds:uri="http://purl.org/dc/elements/1.1/"/>
    <ds:schemaRef ds:uri="http://www.w3.org/XML/1998/namespace"/>
    <ds:schemaRef ds:uri="http://schemas.microsoft.com/office/2006/metadata/properties"/>
    <ds:schemaRef ds:uri="http://schemas.openxmlformats.org/package/2006/metadata/core-properties"/>
    <ds:schemaRef ds:uri="e4368fc8-0f10-4678-b370-ef8e010815e7"/>
    <ds:schemaRef ds:uri="802e0a86-8e97-4676-80ba-edf2a8288115"/>
  </ds:schemaRefs>
</ds:datastoreItem>
</file>

<file path=customXml/itemProps2.xml><?xml version="1.0" encoding="utf-8"?>
<ds:datastoreItem xmlns:ds="http://schemas.openxmlformats.org/officeDocument/2006/customXml" ds:itemID="{4B1FB533-AE0F-479D-97A0-ED9A94772A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02e0a86-8e97-4676-80ba-edf2a8288115"/>
    <ds:schemaRef ds:uri="e4368fc8-0f10-4678-b370-ef8e010815e7"/>
    <ds:schemaRef ds:uri="99f24908-a010-47b9-b61a-6ea4178036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TotalTime>
  <Words>3278</Words>
  <Application>Microsoft Office PowerPoint</Application>
  <PresentationFormat>Widescreen</PresentationFormat>
  <Paragraphs>425</Paragraphs>
  <Slides>21</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Kantar</vt:lpstr>
      <vt:lpstr>Wingdings</vt:lpstr>
      <vt:lpstr>Kantar template master</vt:lpstr>
      <vt:lpstr>Content slides - no sub heading</vt:lpstr>
      <vt:lpstr>Evaluation de la culture et de l'inclusion financières au Luxembourg  Boîte à outils de l’OCDE/INFE</vt:lpstr>
      <vt:lpstr>Enquête internationale OCDE/INFE sur la culture financière des adultes Un instrument pertinent à l’échelle internationale</vt:lpstr>
      <vt:lpstr>Enquête internationale OCDE/INFE sur la culture financière des adultes Focus sur la 2ème étude menée en 2020</vt:lpstr>
      <vt:lpstr>PowerPoint Presentation</vt:lpstr>
      <vt:lpstr>CULTURE FINANCIÈRE</vt:lpstr>
      <vt:lpstr>PowerPoint Presentation</vt:lpstr>
      <vt:lpstr>Auto-évaluation des connaissances</vt:lpstr>
      <vt:lpstr>Valeur temps de l’argent </vt:lpstr>
      <vt:lpstr>Comprendre les intérêts payés sur un prêt</vt:lpstr>
      <vt:lpstr>Calcul des intérêts simples</vt:lpstr>
      <vt:lpstr>Comprendre les intérêts simples et composés</vt:lpstr>
      <vt:lpstr>PowerPoint Presentation</vt:lpstr>
      <vt:lpstr>PowerPoint Presentation</vt:lpstr>
      <vt:lpstr>PowerPoint Presentation</vt:lpstr>
      <vt:lpstr>Connaissance financière, score global par pays</vt:lpstr>
      <vt:lpstr>PowerPoint Presentation</vt:lpstr>
      <vt:lpstr>Comportement financier*, score global par pays</vt:lpstr>
      <vt:lpstr>PowerPoint Presentation</vt:lpstr>
      <vt:lpstr>Attitude financière*, score global par pays</vt:lpstr>
      <vt:lpstr>CULTURE FINANCIÈRE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in PowerPoint (16x9) – version 6</dc:title>
  <dc:subject>Examples of charts, how they should be designed and, more importantly, used</dc:subject>
  <dc:creator>Thomas Crepon</dc:creator>
  <cp:keywords/>
  <dc:description>Updated February 2018</dc:description>
  <cp:lastModifiedBy>Patrick HOMMEL</cp:lastModifiedBy>
  <cp:revision>447</cp:revision>
  <cp:lastPrinted>2023-03-17T16:33:16Z</cp:lastPrinted>
  <dcterms:created xsi:type="dcterms:W3CDTF">2017-03-17T12:43:22Z</dcterms:created>
  <dcterms:modified xsi:type="dcterms:W3CDTF">2023-08-23T08:42:48Z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0x0101003525A89F685B4D418A59585D4377493A</vt:lpwstr>
  </property>
</Properties>
</file>